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media/image28.jpg" ContentType="image/png"/>
  <Override PartName="/ppt/tags/tag11.xml" ContentType="application/vnd.openxmlformats-officedocument.presentationml.tags+xml"/>
  <Override PartName="/ppt/theme/theme2.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xml" ContentType="application/vnd.openxmlformats-officedocument.presentationml.notesSlide+xml"/>
  <Override PartName="/ppt/tags/tag29.xml" ContentType="application/vnd.openxmlformats-officedocument.presentationml.tags+xml"/>
  <Override PartName="/ppt/notesSlides/notesSlide2.xml" ContentType="application/vnd.openxmlformats-officedocument.presentationml.notesSlide+xml"/>
  <Override PartName="/ppt/tags/tag30.xml" ContentType="application/vnd.openxmlformats-officedocument.presentationml.tags+xml"/>
  <Override PartName="/ppt/notesSlides/notesSlide3.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notesSlides/notesSlide7.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3.xml" ContentType="application/vnd.openxmlformats-officedocument.presentationml.tags+xml"/>
  <Override PartName="/ppt/tags/tag7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8" r:id="rId3"/>
    <p:sldId id="257" r:id="rId4"/>
    <p:sldId id="259" r:id="rId5"/>
    <p:sldId id="425" r:id="rId6"/>
    <p:sldId id="426" r:id="rId7"/>
    <p:sldId id="427" r:id="rId8"/>
    <p:sldId id="428" r:id="rId9"/>
    <p:sldId id="273" r:id="rId10"/>
    <p:sldId id="260" r:id="rId11"/>
    <p:sldId id="274" r:id="rId12"/>
    <p:sldId id="275" r:id="rId13"/>
    <p:sldId id="272" r:id="rId14"/>
    <p:sldId id="276" r:id="rId15"/>
    <p:sldId id="277" r:id="rId16"/>
    <p:sldId id="278" r:id="rId17"/>
    <p:sldId id="494" r:id="rId18"/>
    <p:sldId id="495" r:id="rId19"/>
    <p:sldId id="524" r:id="rId20"/>
    <p:sldId id="541" r:id="rId21"/>
    <p:sldId id="540" r:id="rId22"/>
    <p:sldId id="525" r:id="rId23"/>
    <p:sldId id="526" r:id="rId24"/>
    <p:sldId id="542" r:id="rId25"/>
    <p:sldId id="509" r:id="rId26"/>
    <p:sldId id="279" r:id="rId27"/>
    <p:sldId id="280" r:id="rId28"/>
    <p:sldId id="281" r:id="rId29"/>
    <p:sldId id="282" r:id="rId30"/>
    <p:sldId id="284" r:id="rId31"/>
    <p:sldId id="283" r:id="rId32"/>
    <p:sldId id="376" r:id="rId33"/>
    <p:sldId id="377" r:id="rId34"/>
    <p:sldId id="378" r:id="rId35"/>
    <p:sldId id="379" r:id="rId36"/>
    <p:sldId id="380" r:id="rId37"/>
    <p:sldId id="381" r:id="rId38"/>
    <p:sldId id="382" r:id="rId39"/>
    <p:sldId id="383" r:id="rId40"/>
    <p:sldId id="384" r:id="rId41"/>
    <p:sldId id="385" r:id="rId42"/>
    <p:sldId id="386" r:id="rId43"/>
    <p:sldId id="387" r:id="rId44"/>
    <p:sldId id="406" r:id="rId45"/>
    <p:sldId id="407" r:id="rId46"/>
    <p:sldId id="355" r:id="rId47"/>
    <p:sldId id="356" r:id="rId48"/>
    <p:sldId id="357" r:id="rId49"/>
    <p:sldId id="358" r:id="rId50"/>
    <p:sldId id="359" r:id="rId51"/>
    <p:sldId id="360" r:id="rId52"/>
    <p:sldId id="361" r:id="rId53"/>
    <p:sldId id="362" r:id="rId54"/>
    <p:sldId id="363" r:id="rId55"/>
    <p:sldId id="364" r:id="rId56"/>
    <p:sldId id="365" r:id="rId57"/>
    <p:sldId id="366" r:id="rId58"/>
    <p:sldId id="367" r:id="rId59"/>
    <p:sldId id="368" r:id="rId60"/>
    <p:sldId id="369" r:id="rId61"/>
    <p:sldId id="370" r:id="rId62"/>
    <p:sldId id="371" r:id="rId63"/>
    <p:sldId id="372" r:id="rId64"/>
    <p:sldId id="373" r:id="rId65"/>
    <p:sldId id="441" r:id="rId66"/>
    <p:sldId id="431" r:id="rId67"/>
  </p:sldIdLst>
  <p:sldSz cx="12192000" cy="6858000"/>
  <p:notesSz cx="6858000" cy="9144000"/>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98A9"/>
    <a:srgbClr val="F6AB8A"/>
    <a:srgbClr val="4D778A"/>
    <a:srgbClr val="FAA99C"/>
    <a:srgbClr val="96B3C0"/>
    <a:srgbClr val="3B5763"/>
    <a:srgbClr val="F78471"/>
    <a:srgbClr val="CEDB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846" y="66"/>
      </p:cViewPr>
      <p:guideLst/>
    </p:cSldViewPr>
  </p:slideViewPr>
  <p:notesTextViewPr>
    <p:cViewPr>
      <p:scale>
        <a:sx n="3" d="2"/>
        <a:sy n="3" d="2"/>
      </p:scale>
      <p:origin x="0" y="0"/>
    </p:cViewPr>
  </p:notesTextViewPr>
  <p:sorterViewPr>
    <p:cViewPr varScale="1">
      <p:scale>
        <a:sx n="1" d="1"/>
        <a:sy n="1" d="1"/>
      </p:scale>
      <p:origin x="0" y="-167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25B698-D81B-48AF-96AD-908EF63BEA4B}"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270D63A3-DD79-4F8A-B4BA-8DD8E63FA600}">
      <dgm:prSet phldrT="[Text]" custT="1"/>
      <dgm:spPr>
        <a:solidFill>
          <a:srgbClr val="F6AB8A"/>
        </a:solidFill>
      </dgm:spPr>
      <dgm:t>
        <a:bodyPr/>
        <a:lstStyle/>
        <a:p>
          <a:r>
            <a:rPr lang="en-US" sz="2200" dirty="0">
              <a:latin typeface="Arvo"/>
            </a:rPr>
            <a:t>Child Behavior</a:t>
          </a:r>
        </a:p>
      </dgm:t>
    </dgm:pt>
    <dgm:pt modelId="{CBFF3CBB-680E-439A-8E53-EFF262C21EA6}" type="parTrans" cxnId="{A25F9DDD-84C6-461B-8A54-80739EBF3762}">
      <dgm:prSet/>
      <dgm:spPr/>
      <dgm:t>
        <a:bodyPr/>
        <a:lstStyle/>
        <a:p>
          <a:endParaRPr lang="en-US" sz="2200">
            <a:latin typeface="Arvo"/>
          </a:endParaRPr>
        </a:p>
      </dgm:t>
    </dgm:pt>
    <dgm:pt modelId="{A48F15F4-26E3-4378-922C-442D84F41336}" type="sibTrans" cxnId="{A25F9DDD-84C6-461B-8A54-80739EBF3762}">
      <dgm:prSet/>
      <dgm:spPr/>
      <dgm:t>
        <a:bodyPr/>
        <a:lstStyle/>
        <a:p>
          <a:endParaRPr lang="en-US" sz="2200">
            <a:latin typeface="Arvo"/>
          </a:endParaRPr>
        </a:p>
      </dgm:t>
    </dgm:pt>
    <dgm:pt modelId="{32E41D23-732F-4F3B-BC1C-B06164109FB9}">
      <dgm:prSet phldrT="[Text]" custT="1"/>
      <dgm:spPr>
        <a:solidFill>
          <a:srgbClr val="96B3C0"/>
        </a:solidFill>
      </dgm:spPr>
      <dgm:t>
        <a:bodyPr/>
        <a:lstStyle/>
        <a:p>
          <a:r>
            <a:rPr lang="en-US" sz="2200" dirty="0">
              <a:latin typeface="Arvo"/>
            </a:rPr>
            <a:t>Length in Placement</a:t>
          </a:r>
        </a:p>
      </dgm:t>
    </dgm:pt>
    <dgm:pt modelId="{BB190A77-EA3D-4EC0-8D91-AA026FEFA38F}" type="parTrans" cxnId="{10A2E052-779A-4284-863E-DFE55F5E7A6E}">
      <dgm:prSet/>
      <dgm:spPr/>
      <dgm:t>
        <a:bodyPr/>
        <a:lstStyle/>
        <a:p>
          <a:endParaRPr lang="en-US" sz="2200">
            <a:latin typeface="Arvo"/>
          </a:endParaRPr>
        </a:p>
      </dgm:t>
    </dgm:pt>
    <dgm:pt modelId="{2DE11536-BB9B-428A-9B58-80DCED74D983}" type="sibTrans" cxnId="{10A2E052-779A-4284-863E-DFE55F5E7A6E}">
      <dgm:prSet/>
      <dgm:spPr/>
      <dgm:t>
        <a:bodyPr/>
        <a:lstStyle/>
        <a:p>
          <a:endParaRPr lang="en-US" sz="2200">
            <a:latin typeface="Arvo"/>
          </a:endParaRPr>
        </a:p>
      </dgm:t>
    </dgm:pt>
    <dgm:pt modelId="{3575031F-4928-46AE-B868-28D2BFDDB26E}">
      <dgm:prSet phldrT="[Text]" custT="1"/>
      <dgm:spPr>
        <a:solidFill>
          <a:srgbClr val="F78471"/>
        </a:solidFill>
      </dgm:spPr>
      <dgm:t>
        <a:bodyPr/>
        <a:lstStyle/>
        <a:p>
          <a:r>
            <a:rPr lang="en-US" sz="2200" dirty="0">
              <a:latin typeface="Arvo"/>
            </a:rPr>
            <a:t>Type of Placement</a:t>
          </a:r>
        </a:p>
      </dgm:t>
    </dgm:pt>
    <dgm:pt modelId="{B8E3F216-E953-46E7-8977-7E36200460E1}" type="parTrans" cxnId="{17DDB0CF-1448-4454-A5E3-B63DBADE9321}">
      <dgm:prSet/>
      <dgm:spPr/>
      <dgm:t>
        <a:bodyPr/>
        <a:lstStyle/>
        <a:p>
          <a:endParaRPr lang="en-US" sz="2200">
            <a:latin typeface="Arvo"/>
          </a:endParaRPr>
        </a:p>
      </dgm:t>
    </dgm:pt>
    <dgm:pt modelId="{EBE78874-FAFC-4E3B-AEA3-75BE5E0D7FEC}" type="sibTrans" cxnId="{17DDB0CF-1448-4454-A5E3-B63DBADE9321}">
      <dgm:prSet/>
      <dgm:spPr/>
      <dgm:t>
        <a:bodyPr/>
        <a:lstStyle/>
        <a:p>
          <a:endParaRPr lang="en-US" sz="2200">
            <a:latin typeface="Arvo"/>
          </a:endParaRPr>
        </a:p>
      </dgm:t>
    </dgm:pt>
    <dgm:pt modelId="{AB69105C-561E-451E-979A-9330237BFB36}">
      <dgm:prSet custT="1"/>
      <dgm:spPr>
        <a:solidFill>
          <a:srgbClr val="4D778A"/>
        </a:solidFill>
      </dgm:spPr>
      <dgm:t>
        <a:bodyPr/>
        <a:lstStyle/>
        <a:p>
          <a:r>
            <a:rPr lang="en-US" sz="2200" dirty="0">
              <a:latin typeface="Arvo"/>
            </a:rPr>
            <a:t>Availability of Placement</a:t>
          </a:r>
        </a:p>
      </dgm:t>
    </dgm:pt>
    <dgm:pt modelId="{511473BE-50BF-40AA-80AA-854C4EE39AED}" type="parTrans" cxnId="{FBFAC572-B061-4BB7-9DB7-0909F4AD32A7}">
      <dgm:prSet/>
      <dgm:spPr/>
      <dgm:t>
        <a:bodyPr/>
        <a:lstStyle/>
        <a:p>
          <a:endParaRPr lang="en-US" sz="2200">
            <a:latin typeface="Arvo"/>
          </a:endParaRPr>
        </a:p>
      </dgm:t>
    </dgm:pt>
    <dgm:pt modelId="{A4DB4E98-7078-472A-92A0-CE5F24869FEF}" type="sibTrans" cxnId="{FBFAC572-B061-4BB7-9DB7-0909F4AD32A7}">
      <dgm:prSet/>
      <dgm:spPr/>
      <dgm:t>
        <a:bodyPr/>
        <a:lstStyle/>
        <a:p>
          <a:endParaRPr lang="en-US" sz="2200">
            <a:latin typeface="Arvo"/>
          </a:endParaRPr>
        </a:p>
      </dgm:t>
    </dgm:pt>
    <dgm:pt modelId="{DCF7C7EA-BA14-4171-8200-90F5001D3599}">
      <dgm:prSet custT="1"/>
      <dgm:spPr>
        <a:solidFill>
          <a:srgbClr val="FAA99C"/>
        </a:solidFill>
      </dgm:spPr>
      <dgm:t>
        <a:bodyPr/>
        <a:lstStyle/>
        <a:p>
          <a:r>
            <a:rPr lang="en-US" sz="2200" dirty="0">
              <a:latin typeface="Arvo"/>
            </a:rPr>
            <a:t>Professional Relationships</a:t>
          </a:r>
        </a:p>
      </dgm:t>
    </dgm:pt>
    <dgm:pt modelId="{E9F321C2-A2E3-420C-876A-CF8C9E341A63}" type="parTrans" cxnId="{DDAE77CC-F8E6-492C-89D7-E0A5DAB532AF}">
      <dgm:prSet/>
      <dgm:spPr/>
      <dgm:t>
        <a:bodyPr/>
        <a:lstStyle/>
        <a:p>
          <a:endParaRPr lang="en-US" sz="2200">
            <a:latin typeface="Arvo"/>
          </a:endParaRPr>
        </a:p>
      </dgm:t>
    </dgm:pt>
    <dgm:pt modelId="{D5AA2A78-CA3C-4F5F-B8E5-3751FFAC652F}" type="sibTrans" cxnId="{DDAE77CC-F8E6-492C-89D7-E0A5DAB532AF}">
      <dgm:prSet/>
      <dgm:spPr/>
      <dgm:t>
        <a:bodyPr/>
        <a:lstStyle/>
        <a:p>
          <a:endParaRPr lang="en-US" sz="2200">
            <a:latin typeface="Arvo"/>
          </a:endParaRPr>
        </a:p>
      </dgm:t>
    </dgm:pt>
    <dgm:pt modelId="{9319204D-4319-4C70-8FFA-FEA6AFFC19EC}">
      <dgm:prSet custT="1"/>
      <dgm:spPr>
        <a:solidFill>
          <a:srgbClr val="3B5763"/>
        </a:solidFill>
      </dgm:spPr>
      <dgm:t>
        <a:bodyPr/>
        <a:lstStyle/>
        <a:p>
          <a:r>
            <a:rPr lang="en-US" sz="2200" dirty="0">
              <a:latin typeface="Arvo"/>
            </a:rPr>
            <a:t>Foster Parent Characteristics</a:t>
          </a:r>
        </a:p>
      </dgm:t>
    </dgm:pt>
    <dgm:pt modelId="{CA2A62D8-0415-4A84-96D2-EBAFA5718377}" type="parTrans" cxnId="{95DB14D6-90A2-490F-BB92-7D3692EF34B5}">
      <dgm:prSet/>
      <dgm:spPr/>
      <dgm:t>
        <a:bodyPr/>
        <a:lstStyle/>
        <a:p>
          <a:endParaRPr lang="en-US" sz="2200">
            <a:latin typeface="Arvo"/>
          </a:endParaRPr>
        </a:p>
      </dgm:t>
    </dgm:pt>
    <dgm:pt modelId="{FFE81335-3DD8-41D2-B9FE-6B2C92CA05EC}" type="sibTrans" cxnId="{95DB14D6-90A2-490F-BB92-7D3692EF34B5}">
      <dgm:prSet/>
      <dgm:spPr/>
      <dgm:t>
        <a:bodyPr/>
        <a:lstStyle/>
        <a:p>
          <a:endParaRPr lang="en-US" sz="2200">
            <a:latin typeface="Arvo"/>
          </a:endParaRPr>
        </a:p>
      </dgm:t>
    </dgm:pt>
    <dgm:pt modelId="{3E3CF549-FD4F-4DF1-A055-DD94D2F91846}">
      <dgm:prSet custT="1"/>
      <dgm:spPr>
        <a:solidFill>
          <a:srgbClr val="7198A9"/>
        </a:solidFill>
      </dgm:spPr>
      <dgm:t>
        <a:bodyPr/>
        <a:lstStyle/>
        <a:p>
          <a:r>
            <a:rPr lang="en-US" sz="2200" dirty="0">
              <a:latin typeface="Arvo"/>
            </a:rPr>
            <a:t>Family Relationships</a:t>
          </a:r>
        </a:p>
      </dgm:t>
    </dgm:pt>
    <dgm:pt modelId="{8BDC59EF-AA77-4059-A4AA-AF5E9CD790C9}" type="parTrans" cxnId="{DA330B89-5FAF-456F-8E63-74D3ACF097DC}">
      <dgm:prSet/>
      <dgm:spPr/>
      <dgm:t>
        <a:bodyPr/>
        <a:lstStyle/>
        <a:p>
          <a:endParaRPr lang="en-US" sz="2200">
            <a:latin typeface="Arvo"/>
          </a:endParaRPr>
        </a:p>
      </dgm:t>
    </dgm:pt>
    <dgm:pt modelId="{06F89BC5-605A-49DB-ADBE-0465B4EAF7A2}" type="sibTrans" cxnId="{DA330B89-5FAF-456F-8E63-74D3ACF097DC}">
      <dgm:prSet/>
      <dgm:spPr/>
      <dgm:t>
        <a:bodyPr/>
        <a:lstStyle/>
        <a:p>
          <a:endParaRPr lang="en-US" sz="2200">
            <a:latin typeface="Arvo"/>
          </a:endParaRPr>
        </a:p>
      </dgm:t>
    </dgm:pt>
    <dgm:pt modelId="{AC308DF9-51B2-4308-99E1-02ADF3228E5B}" type="pres">
      <dgm:prSet presAssocID="{6E25B698-D81B-48AF-96AD-908EF63BEA4B}" presName="compositeShape" presStyleCnt="0">
        <dgm:presLayoutVars>
          <dgm:chMax val="7"/>
          <dgm:dir/>
          <dgm:resizeHandles val="exact"/>
        </dgm:presLayoutVars>
      </dgm:prSet>
      <dgm:spPr/>
      <dgm:t>
        <a:bodyPr/>
        <a:lstStyle/>
        <a:p>
          <a:endParaRPr lang="en-US"/>
        </a:p>
      </dgm:t>
    </dgm:pt>
    <dgm:pt modelId="{2F157D3E-ED0B-4821-8C39-61B7D9019287}" type="pres">
      <dgm:prSet presAssocID="{6E25B698-D81B-48AF-96AD-908EF63BEA4B}" presName="wedge1" presStyleLbl="node1" presStyleIdx="0" presStyleCnt="7" custLinFactNeighborX="-2510" custLinFactNeighborY="5641"/>
      <dgm:spPr/>
      <dgm:t>
        <a:bodyPr/>
        <a:lstStyle/>
        <a:p>
          <a:endParaRPr lang="en-US"/>
        </a:p>
      </dgm:t>
    </dgm:pt>
    <dgm:pt modelId="{D9119F9A-09BC-4082-B47B-CCD71FA65D95}" type="pres">
      <dgm:prSet presAssocID="{6E25B698-D81B-48AF-96AD-908EF63BEA4B}" presName="wedge1Tx" presStyleLbl="node1" presStyleIdx="0" presStyleCnt="7">
        <dgm:presLayoutVars>
          <dgm:chMax val="0"/>
          <dgm:chPref val="0"/>
          <dgm:bulletEnabled val="1"/>
        </dgm:presLayoutVars>
      </dgm:prSet>
      <dgm:spPr/>
      <dgm:t>
        <a:bodyPr/>
        <a:lstStyle/>
        <a:p>
          <a:endParaRPr lang="en-US"/>
        </a:p>
      </dgm:t>
    </dgm:pt>
    <dgm:pt modelId="{D89325A9-8212-491B-AC05-547C1D4C41CC}" type="pres">
      <dgm:prSet presAssocID="{6E25B698-D81B-48AF-96AD-908EF63BEA4B}" presName="wedge2" presStyleLbl="node1" presStyleIdx="1" presStyleCnt="7"/>
      <dgm:spPr/>
      <dgm:t>
        <a:bodyPr/>
        <a:lstStyle/>
        <a:p>
          <a:endParaRPr lang="en-US"/>
        </a:p>
      </dgm:t>
    </dgm:pt>
    <dgm:pt modelId="{825D3678-528E-4742-9949-4ADDA76A72D6}" type="pres">
      <dgm:prSet presAssocID="{6E25B698-D81B-48AF-96AD-908EF63BEA4B}" presName="wedge2Tx" presStyleLbl="node1" presStyleIdx="1" presStyleCnt="7">
        <dgm:presLayoutVars>
          <dgm:chMax val="0"/>
          <dgm:chPref val="0"/>
          <dgm:bulletEnabled val="1"/>
        </dgm:presLayoutVars>
      </dgm:prSet>
      <dgm:spPr/>
      <dgm:t>
        <a:bodyPr/>
        <a:lstStyle/>
        <a:p>
          <a:endParaRPr lang="en-US"/>
        </a:p>
      </dgm:t>
    </dgm:pt>
    <dgm:pt modelId="{C734341D-54B0-4F86-B7CB-01EEEF24F81D}" type="pres">
      <dgm:prSet presAssocID="{6E25B698-D81B-48AF-96AD-908EF63BEA4B}" presName="wedge3" presStyleLbl="node1" presStyleIdx="2" presStyleCnt="7" custScaleX="99747" custScaleY="100225"/>
      <dgm:spPr/>
      <dgm:t>
        <a:bodyPr/>
        <a:lstStyle/>
        <a:p>
          <a:endParaRPr lang="en-US"/>
        </a:p>
      </dgm:t>
    </dgm:pt>
    <dgm:pt modelId="{2982F1F7-A8B2-4CE3-870E-B3076F80AC77}" type="pres">
      <dgm:prSet presAssocID="{6E25B698-D81B-48AF-96AD-908EF63BEA4B}" presName="wedge3Tx" presStyleLbl="node1" presStyleIdx="2" presStyleCnt="7">
        <dgm:presLayoutVars>
          <dgm:chMax val="0"/>
          <dgm:chPref val="0"/>
          <dgm:bulletEnabled val="1"/>
        </dgm:presLayoutVars>
      </dgm:prSet>
      <dgm:spPr/>
      <dgm:t>
        <a:bodyPr/>
        <a:lstStyle/>
        <a:p>
          <a:endParaRPr lang="en-US"/>
        </a:p>
      </dgm:t>
    </dgm:pt>
    <dgm:pt modelId="{F4505610-E695-4D45-A78B-47CFED412A2E}" type="pres">
      <dgm:prSet presAssocID="{6E25B698-D81B-48AF-96AD-908EF63BEA4B}" presName="wedge4" presStyleLbl="node1" presStyleIdx="3" presStyleCnt="7"/>
      <dgm:spPr/>
      <dgm:t>
        <a:bodyPr/>
        <a:lstStyle/>
        <a:p>
          <a:endParaRPr lang="en-US"/>
        </a:p>
      </dgm:t>
    </dgm:pt>
    <dgm:pt modelId="{96E831A6-4100-4FCF-AF33-697FD8B098E5}" type="pres">
      <dgm:prSet presAssocID="{6E25B698-D81B-48AF-96AD-908EF63BEA4B}" presName="wedge4Tx" presStyleLbl="node1" presStyleIdx="3" presStyleCnt="7">
        <dgm:presLayoutVars>
          <dgm:chMax val="0"/>
          <dgm:chPref val="0"/>
          <dgm:bulletEnabled val="1"/>
        </dgm:presLayoutVars>
      </dgm:prSet>
      <dgm:spPr/>
      <dgm:t>
        <a:bodyPr/>
        <a:lstStyle/>
        <a:p>
          <a:endParaRPr lang="en-US"/>
        </a:p>
      </dgm:t>
    </dgm:pt>
    <dgm:pt modelId="{0FDF93D4-54FE-4DC1-BF86-031B92736213}" type="pres">
      <dgm:prSet presAssocID="{6E25B698-D81B-48AF-96AD-908EF63BEA4B}" presName="wedge5" presStyleLbl="node1" presStyleIdx="4" presStyleCnt="7"/>
      <dgm:spPr/>
      <dgm:t>
        <a:bodyPr/>
        <a:lstStyle/>
        <a:p>
          <a:endParaRPr lang="en-US"/>
        </a:p>
      </dgm:t>
    </dgm:pt>
    <dgm:pt modelId="{32D7F837-CB27-4868-9634-203BE8EC8E42}" type="pres">
      <dgm:prSet presAssocID="{6E25B698-D81B-48AF-96AD-908EF63BEA4B}" presName="wedge5Tx" presStyleLbl="node1" presStyleIdx="4" presStyleCnt="7">
        <dgm:presLayoutVars>
          <dgm:chMax val="0"/>
          <dgm:chPref val="0"/>
          <dgm:bulletEnabled val="1"/>
        </dgm:presLayoutVars>
      </dgm:prSet>
      <dgm:spPr/>
      <dgm:t>
        <a:bodyPr/>
        <a:lstStyle/>
        <a:p>
          <a:endParaRPr lang="en-US"/>
        </a:p>
      </dgm:t>
    </dgm:pt>
    <dgm:pt modelId="{BA2E5BE3-EFFF-4F97-BEE8-CE9DB8118A52}" type="pres">
      <dgm:prSet presAssocID="{6E25B698-D81B-48AF-96AD-908EF63BEA4B}" presName="wedge6" presStyleLbl="node1" presStyleIdx="5" presStyleCnt="7"/>
      <dgm:spPr/>
      <dgm:t>
        <a:bodyPr/>
        <a:lstStyle/>
        <a:p>
          <a:endParaRPr lang="en-US"/>
        </a:p>
      </dgm:t>
    </dgm:pt>
    <dgm:pt modelId="{39469786-247A-4089-BA9F-0D8FF5D5F71F}" type="pres">
      <dgm:prSet presAssocID="{6E25B698-D81B-48AF-96AD-908EF63BEA4B}" presName="wedge6Tx" presStyleLbl="node1" presStyleIdx="5" presStyleCnt="7">
        <dgm:presLayoutVars>
          <dgm:chMax val="0"/>
          <dgm:chPref val="0"/>
          <dgm:bulletEnabled val="1"/>
        </dgm:presLayoutVars>
      </dgm:prSet>
      <dgm:spPr/>
      <dgm:t>
        <a:bodyPr/>
        <a:lstStyle/>
        <a:p>
          <a:endParaRPr lang="en-US"/>
        </a:p>
      </dgm:t>
    </dgm:pt>
    <dgm:pt modelId="{69B806D6-9F2D-4B09-B02B-BA21C1DCA2AB}" type="pres">
      <dgm:prSet presAssocID="{6E25B698-D81B-48AF-96AD-908EF63BEA4B}" presName="wedge7" presStyleLbl="node1" presStyleIdx="6" presStyleCnt="7" custLinFactNeighborY="274"/>
      <dgm:spPr/>
      <dgm:t>
        <a:bodyPr/>
        <a:lstStyle/>
        <a:p>
          <a:endParaRPr lang="en-US"/>
        </a:p>
      </dgm:t>
    </dgm:pt>
    <dgm:pt modelId="{A543D03A-A0A4-44CB-B684-AB896C0A0029}" type="pres">
      <dgm:prSet presAssocID="{6E25B698-D81B-48AF-96AD-908EF63BEA4B}" presName="wedge7Tx" presStyleLbl="node1" presStyleIdx="6" presStyleCnt="7">
        <dgm:presLayoutVars>
          <dgm:chMax val="0"/>
          <dgm:chPref val="0"/>
          <dgm:bulletEnabled val="1"/>
        </dgm:presLayoutVars>
      </dgm:prSet>
      <dgm:spPr/>
      <dgm:t>
        <a:bodyPr/>
        <a:lstStyle/>
        <a:p>
          <a:endParaRPr lang="en-US"/>
        </a:p>
      </dgm:t>
    </dgm:pt>
  </dgm:ptLst>
  <dgm:cxnLst>
    <dgm:cxn modelId="{E479FBA6-01ED-4C5F-8359-B02DCE67C854}" type="presOf" srcId="{3E3CF549-FD4F-4DF1-A055-DD94D2F91846}" destId="{69B806D6-9F2D-4B09-B02B-BA21C1DCA2AB}" srcOrd="0" destOrd="0" presId="urn:microsoft.com/office/officeart/2005/8/layout/chart3"/>
    <dgm:cxn modelId="{9205745C-7225-4663-98B6-8C21F18CE196}" type="presOf" srcId="{270D63A3-DD79-4F8A-B4BA-8DD8E63FA600}" destId="{D9119F9A-09BC-4082-B47B-CCD71FA65D95}" srcOrd="1" destOrd="0" presId="urn:microsoft.com/office/officeart/2005/8/layout/chart3"/>
    <dgm:cxn modelId="{FBFAC572-B061-4BB7-9DB7-0909F4AD32A7}" srcId="{6E25B698-D81B-48AF-96AD-908EF63BEA4B}" destId="{AB69105C-561E-451E-979A-9330237BFB36}" srcOrd="3" destOrd="0" parTransId="{511473BE-50BF-40AA-80AA-854C4EE39AED}" sibTransId="{A4DB4E98-7078-472A-92A0-CE5F24869FEF}"/>
    <dgm:cxn modelId="{BD6ABE8B-4B4C-4943-BADB-84F3729E855F}" type="presOf" srcId="{AB69105C-561E-451E-979A-9330237BFB36}" destId="{96E831A6-4100-4FCF-AF33-697FD8B098E5}" srcOrd="1" destOrd="0" presId="urn:microsoft.com/office/officeart/2005/8/layout/chart3"/>
    <dgm:cxn modelId="{09FB52E2-D63C-4D2C-BF29-F8CC24832140}" type="presOf" srcId="{3575031F-4928-46AE-B868-28D2BFDDB26E}" destId="{C734341D-54B0-4F86-B7CB-01EEEF24F81D}" srcOrd="0" destOrd="0" presId="urn:microsoft.com/office/officeart/2005/8/layout/chart3"/>
    <dgm:cxn modelId="{45050881-422D-47D4-858F-7F4DA36615EC}" type="presOf" srcId="{3E3CF549-FD4F-4DF1-A055-DD94D2F91846}" destId="{A543D03A-A0A4-44CB-B684-AB896C0A0029}" srcOrd="1" destOrd="0" presId="urn:microsoft.com/office/officeart/2005/8/layout/chart3"/>
    <dgm:cxn modelId="{DDAE77CC-F8E6-492C-89D7-E0A5DAB532AF}" srcId="{6E25B698-D81B-48AF-96AD-908EF63BEA4B}" destId="{DCF7C7EA-BA14-4171-8200-90F5001D3599}" srcOrd="4" destOrd="0" parTransId="{E9F321C2-A2E3-420C-876A-CF8C9E341A63}" sibTransId="{D5AA2A78-CA3C-4F5F-B8E5-3751FFAC652F}"/>
    <dgm:cxn modelId="{81685446-4EAB-46C6-80E2-56CDA754F8A6}" type="presOf" srcId="{9319204D-4319-4C70-8FFA-FEA6AFFC19EC}" destId="{39469786-247A-4089-BA9F-0D8FF5D5F71F}" srcOrd="1" destOrd="0" presId="urn:microsoft.com/office/officeart/2005/8/layout/chart3"/>
    <dgm:cxn modelId="{8C04F061-518F-4175-ABD4-BACB78C1F27C}" type="presOf" srcId="{6E25B698-D81B-48AF-96AD-908EF63BEA4B}" destId="{AC308DF9-51B2-4308-99E1-02ADF3228E5B}" srcOrd="0" destOrd="0" presId="urn:microsoft.com/office/officeart/2005/8/layout/chart3"/>
    <dgm:cxn modelId="{308F8409-11BA-43C2-841D-99B4CE5F2514}" type="presOf" srcId="{32E41D23-732F-4F3B-BC1C-B06164109FB9}" destId="{825D3678-528E-4742-9949-4ADDA76A72D6}" srcOrd="1" destOrd="0" presId="urn:microsoft.com/office/officeart/2005/8/layout/chart3"/>
    <dgm:cxn modelId="{8775B8E4-25F0-45AB-B7E0-1ECAEAD2882E}" type="presOf" srcId="{3575031F-4928-46AE-B868-28D2BFDDB26E}" destId="{2982F1F7-A8B2-4CE3-870E-B3076F80AC77}" srcOrd="1" destOrd="0" presId="urn:microsoft.com/office/officeart/2005/8/layout/chart3"/>
    <dgm:cxn modelId="{42E3CC5E-F4F7-4EE2-BF88-363E97CF1F55}" type="presOf" srcId="{32E41D23-732F-4F3B-BC1C-B06164109FB9}" destId="{D89325A9-8212-491B-AC05-547C1D4C41CC}" srcOrd="0" destOrd="0" presId="urn:microsoft.com/office/officeart/2005/8/layout/chart3"/>
    <dgm:cxn modelId="{A25F9DDD-84C6-461B-8A54-80739EBF3762}" srcId="{6E25B698-D81B-48AF-96AD-908EF63BEA4B}" destId="{270D63A3-DD79-4F8A-B4BA-8DD8E63FA600}" srcOrd="0" destOrd="0" parTransId="{CBFF3CBB-680E-439A-8E53-EFF262C21EA6}" sibTransId="{A48F15F4-26E3-4378-922C-442D84F41336}"/>
    <dgm:cxn modelId="{D03462D6-78A7-4DD7-824F-6708257D1D44}" type="presOf" srcId="{DCF7C7EA-BA14-4171-8200-90F5001D3599}" destId="{0FDF93D4-54FE-4DC1-BF86-031B92736213}" srcOrd="0" destOrd="0" presId="urn:microsoft.com/office/officeart/2005/8/layout/chart3"/>
    <dgm:cxn modelId="{D4978A11-F2D6-46A4-88B8-C6EFC7B21169}" type="presOf" srcId="{AB69105C-561E-451E-979A-9330237BFB36}" destId="{F4505610-E695-4D45-A78B-47CFED412A2E}" srcOrd="0" destOrd="0" presId="urn:microsoft.com/office/officeart/2005/8/layout/chart3"/>
    <dgm:cxn modelId="{10A2E052-779A-4284-863E-DFE55F5E7A6E}" srcId="{6E25B698-D81B-48AF-96AD-908EF63BEA4B}" destId="{32E41D23-732F-4F3B-BC1C-B06164109FB9}" srcOrd="1" destOrd="0" parTransId="{BB190A77-EA3D-4EC0-8D91-AA026FEFA38F}" sibTransId="{2DE11536-BB9B-428A-9B58-80DCED74D983}"/>
    <dgm:cxn modelId="{95DB14D6-90A2-490F-BB92-7D3692EF34B5}" srcId="{6E25B698-D81B-48AF-96AD-908EF63BEA4B}" destId="{9319204D-4319-4C70-8FFA-FEA6AFFC19EC}" srcOrd="5" destOrd="0" parTransId="{CA2A62D8-0415-4A84-96D2-EBAFA5718377}" sibTransId="{FFE81335-3DD8-41D2-B9FE-6B2C92CA05EC}"/>
    <dgm:cxn modelId="{2E4B6937-1745-45CB-B75C-2FEC6A9CFE7E}" type="presOf" srcId="{270D63A3-DD79-4F8A-B4BA-8DD8E63FA600}" destId="{2F157D3E-ED0B-4821-8C39-61B7D9019287}" srcOrd="0" destOrd="0" presId="urn:microsoft.com/office/officeart/2005/8/layout/chart3"/>
    <dgm:cxn modelId="{DA330B89-5FAF-456F-8E63-74D3ACF097DC}" srcId="{6E25B698-D81B-48AF-96AD-908EF63BEA4B}" destId="{3E3CF549-FD4F-4DF1-A055-DD94D2F91846}" srcOrd="6" destOrd="0" parTransId="{8BDC59EF-AA77-4059-A4AA-AF5E9CD790C9}" sibTransId="{06F89BC5-605A-49DB-ADBE-0465B4EAF7A2}"/>
    <dgm:cxn modelId="{9DF4061E-E547-4806-822D-0BF15360F964}" type="presOf" srcId="{DCF7C7EA-BA14-4171-8200-90F5001D3599}" destId="{32D7F837-CB27-4868-9634-203BE8EC8E42}" srcOrd="1" destOrd="0" presId="urn:microsoft.com/office/officeart/2005/8/layout/chart3"/>
    <dgm:cxn modelId="{17DDB0CF-1448-4454-A5E3-B63DBADE9321}" srcId="{6E25B698-D81B-48AF-96AD-908EF63BEA4B}" destId="{3575031F-4928-46AE-B868-28D2BFDDB26E}" srcOrd="2" destOrd="0" parTransId="{B8E3F216-E953-46E7-8977-7E36200460E1}" sibTransId="{EBE78874-FAFC-4E3B-AEA3-75BE5E0D7FEC}"/>
    <dgm:cxn modelId="{FE7D5A77-3504-47F3-93A4-CB92C5004CA9}" type="presOf" srcId="{9319204D-4319-4C70-8FFA-FEA6AFFC19EC}" destId="{BA2E5BE3-EFFF-4F97-BEE8-CE9DB8118A52}" srcOrd="0" destOrd="0" presId="urn:microsoft.com/office/officeart/2005/8/layout/chart3"/>
    <dgm:cxn modelId="{D27729E6-9901-4CA6-85DB-2D67082D9F72}" type="presParOf" srcId="{AC308DF9-51B2-4308-99E1-02ADF3228E5B}" destId="{2F157D3E-ED0B-4821-8C39-61B7D9019287}" srcOrd="0" destOrd="0" presId="urn:microsoft.com/office/officeart/2005/8/layout/chart3"/>
    <dgm:cxn modelId="{0D8E261B-F918-4FAD-8C36-14BB2C930F72}" type="presParOf" srcId="{AC308DF9-51B2-4308-99E1-02ADF3228E5B}" destId="{D9119F9A-09BC-4082-B47B-CCD71FA65D95}" srcOrd="1" destOrd="0" presId="urn:microsoft.com/office/officeart/2005/8/layout/chart3"/>
    <dgm:cxn modelId="{209B067C-560A-4456-A6F6-04158A880FD6}" type="presParOf" srcId="{AC308DF9-51B2-4308-99E1-02ADF3228E5B}" destId="{D89325A9-8212-491B-AC05-547C1D4C41CC}" srcOrd="2" destOrd="0" presId="urn:microsoft.com/office/officeart/2005/8/layout/chart3"/>
    <dgm:cxn modelId="{1B151EC7-C1AC-4FF0-9B04-8EE5369B0499}" type="presParOf" srcId="{AC308DF9-51B2-4308-99E1-02ADF3228E5B}" destId="{825D3678-528E-4742-9949-4ADDA76A72D6}" srcOrd="3" destOrd="0" presId="urn:microsoft.com/office/officeart/2005/8/layout/chart3"/>
    <dgm:cxn modelId="{35AB71A5-1FE3-410E-844C-2A1287F536DE}" type="presParOf" srcId="{AC308DF9-51B2-4308-99E1-02ADF3228E5B}" destId="{C734341D-54B0-4F86-B7CB-01EEEF24F81D}" srcOrd="4" destOrd="0" presId="urn:microsoft.com/office/officeart/2005/8/layout/chart3"/>
    <dgm:cxn modelId="{9C587907-7844-4214-8E71-689011ED4772}" type="presParOf" srcId="{AC308DF9-51B2-4308-99E1-02ADF3228E5B}" destId="{2982F1F7-A8B2-4CE3-870E-B3076F80AC77}" srcOrd="5" destOrd="0" presId="urn:microsoft.com/office/officeart/2005/8/layout/chart3"/>
    <dgm:cxn modelId="{13B6678A-F9C9-406B-9424-C363E1CDF878}" type="presParOf" srcId="{AC308DF9-51B2-4308-99E1-02ADF3228E5B}" destId="{F4505610-E695-4D45-A78B-47CFED412A2E}" srcOrd="6" destOrd="0" presId="urn:microsoft.com/office/officeart/2005/8/layout/chart3"/>
    <dgm:cxn modelId="{FE52C5B6-7A88-4879-A5E0-305C4FD9DB1E}" type="presParOf" srcId="{AC308DF9-51B2-4308-99E1-02ADF3228E5B}" destId="{96E831A6-4100-4FCF-AF33-697FD8B098E5}" srcOrd="7" destOrd="0" presId="urn:microsoft.com/office/officeart/2005/8/layout/chart3"/>
    <dgm:cxn modelId="{5465167D-52F3-4EAA-BD89-0D1B1AA51817}" type="presParOf" srcId="{AC308DF9-51B2-4308-99E1-02ADF3228E5B}" destId="{0FDF93D4-54FE-4DC1-BF86-031B92736213}" srcOrd="8" destOrd="0" presId="urn:microsoft.com/office/officeart/2005/8/layout/chart3"/>
    <dgm:cxn modelId="{8B4EF3E4-B3A2-4EEF-A2C1-3BB7197FCDE2}" type="presParOf" srcId="{AC308DF9-51B2-4308-99E1-02ADF3228E5B}" destId="{32D7F837-CB27-4868-9634-203BE8EC8E42}" srcOrd="9" destOrd="0" presId="urn:microsoft.com/office/officeart/2005/8/layout/chart3"/>
    <dgm:cxn modelId="{F6B20239-C1CB-471B-98FC-2AB51366E536}" type="presParOf" srcId="{AC308DF9-51B2-4308-99E1-02ADF3228E5B}" destId="{BA2E5BE3-EFFF-4F97-BEE8-CE9DB8118A52}" srcOrd="10" destOrd="0" presId="urn:microsoft.com/office/officeart/2005/8/layout/chart3"/>
    <dgm:cxn modelId="{5AF684F8-E900-4FFC-A5CD-97BF83C74016}" type="presParOf" srcId="{AC308DF9-51B2-4308-99E1-02ADF3228E5B}" destId="{39469786-247A-4089-BA9F-0D8FF5D5F71F}" srcOrd="11" destOrd="0" presId="urn:microsoft.com/office/officeart/2005/8/layout/chart3"/>
    <dgm:cxn modelId="{B16678BF-A8D3-4B9B-909D-9DFD096E5D76}" type="presParOf" srcId="{AC308DF9-51B2-4308-99E1-02ADF3228E5B}" destId="{69B806D6-9F2D-4B09-B02B-BA21C1DCA2AB}" srcOrd="12" destOrd="0" presId="urn:microsoft.com/office/officeart/2005/8/layout/chart3"/>
    <dgm:cxn modelId="{DB5914C1-D683-4A84-9EE0-179B268698D3}" type="presParOf" srcId="{AC308DF9-51B2-4308-99E1-02ADF3228E5B}" destId="{A543D03A-A0A4-44CB-B684-AB896C0A0029}"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D195E0-C32E-4A37-9C3F-5CE915CAEBE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2590B19-550F-4782-9ADC-439A5A83FAAC}">
      <dgm:prSet phldrT="[Text]" custT="1"/>
      <dgm:spPr>
        <a:xfrm>
          <a:off x="0" y="3170"/>
          <a:ext cx="5600890" cy="1029600"/>
        </a:xfrm>
        <a:prstGeom prst="roundRect">
          <a:avLst/>
        </a:prstGeom>
        <a:solidFill>
          <a:srgbClr val="FAA99C"/>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sz="2800" b="0" dirty="0">
              <a:solidFill>
                <a:sysClr val="window" lastClr="FFFFFF"/>
              </a:solidFill>
              <a:latin typeface="Arvo"/>
              <a:ea typeface="+mn-ea"/>
              <a:cs typeface="+mn-cs"/>
            </a:rPr>
            <a:t>Safety</a:t>
          </a:r>
        </a:p>
      </dgm:t>
    </dgm:pt>
    <dgm:pt modelId="{5EFEBE7E-3A19-4C9B-9580-9EE4C3BBF5D8}" type="parTrans" cxnId="{35FF3800-C7EE-4CE2-A497-5ED26F798BDB}">
      <dgm:prSet/>
      <dgm:spPr/>
      <dgm:t>
        <a:bodyPr/>
        <a:lstStyle/>
        <a:p>
          <a:pPr algn="ctr"/>
          <a:endParaRPr lang="en-US" sz="2800">
            <a:latin typeface="Arvo"/>
          </a:endParaRPr>
        </a:p>
      </dgm:t>
    </dgm:pt>
    <dgm:pt modelId="{DCF58DED-1047-4E86-9CF0-FC318F9581C4}" type="sibTrans" cxnId="{35FF3800-C7EE-4CE2-A497-5ED26F798BDB}">
      <dgm:prSet/>
      <dgm:spPr/>
      <dgm:t>
        <a:bodyPr/>
        <a:lstStyle/>
        <a:p>
          <a:pPr algn="ctr"/>
          <a:endParaRPr lang="en-US" sz="2800">
            <a:latin typeface="Arvo"/>
          </a:endParaRPr>
        </a:p>
      </dgm:t>
    </dgm:pt>
    <dgm:pt modelId="{E71593E3-B80C-4D50-9E58-3E2E41465FDE}">
      <dgm:prSet custT="1"/>
      <dgm:spPr>
        <a:xfrm>
          <a:off x="0" y="1191170"/>
          <a:ext cx="5600890" cy="1029600"/>
        </a:xfrm>
        <a:prstGeom prst="roundRect">
          <a:avLst/>
        </a:prstGeom>
        <a:solidFill>
          <a:srgbClr val="3B5763"/>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sz="2800" b="0" dirty="0">
              <a:solidFill>
                <a:sysClr val="window" lastClr="FFFFFF"/>
              </a:solidFill>
              <a:latin typeface="Arvo"/>
              <a:ea typeface="+mn-ea"/>
              <a:cs typeface="+mn-cs"/>
            </a:rPr>
            <a:t>No reasonable solution</a:t>
          </a:r>
        </a:p>
      </dgm:t>
    </dgm:pt>
    <dgm:pt modelId="{B5839365-5FAA-47F2-A939-E373BC6E9E31}" type="parTrans" cxnId="{9F4B37BB-50DD-47FC-8C96-BBDD46C08E51}">
      <dgm:prSet/>
      <dgm:spPr/>
      <dgm:t>
        <a:bodyPr/>
        <a:lstStyle/>
        <a:p>
          <a:pPr algn="ctr"/>
          <a:endParaRPr lang="en-US" sz="2800">
            <a:latin typeface="Arvo"/>
          </a:endParaRPr>
        </a:p>
      </dgm:t>
    </dgm:pt>
    <dgm:pt modelId="{285291B3-20D0-4F39-ACCD-17B6DE70A98C}" type="sibTrans" cxnId="{9F4B37BB-50DD-47FC-8C96-BBDD46C08E51}">
      <dgm:prSet/>
      <dgm:spPr/>
      <dgm:t>
        <a:bodyPr/>
        <a:lstStyle/>
        <a:p>
          <a:pPr algn="ctr"/>
          <a:endParaRPr lang="en-US" sz="2800">
            <a:latin typeface="Arvo"/>
          </a:endParaRPr>
        </a:p>
      </dgm:t>
    </dgm:pt>
    <dgm:pt modelId="{C9CEB886-5C07-48C3-ACFF-6EF3ABD7E9F9}">
      <dgm:prSet custT="1"/>
      <dgm:spPr>
        <a:xfrm>
          <a:off x="0" y="2379170"/>
          <a:ext cx="5600890" cy="1029600"/>
        </a:xfrm>
        <a:prstGeom prst="roundRect">
          <a:avLst/>
        </a:prstGeom>
        <a:solidFill>
          <a:srgbClr val="F6AB8A"/>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sz="2800" b="0" dirty="0">
              <a:solidFill>
                <a:sysClr val="window" lastClr="FFFFFF"/>
              </a:solidFill>
              <a:latin typeface="Arvo"/>
              <a:ea typeface="+mn-ea"/>
              <a:cs typeface="+mn-cs"/>
            </a:rPr>
            <a:t>Medical conditions</a:t>
          </a:r>
        </a:p>
      </dgm:t>
    </dgm:pt>
    <dgm:pt modelId="{841C33A9-78B8-4388-9E3B-BBD3B03618A5}" type="parTrans" cxnId="{7B9E8E27-FB86-42BE-8234-B5BE901E9321}">
      <dgm:prSet/>
      <dgm:spPr/>
      <dgm:t>
        <a:bodyPr/>
        <a:lstStyle/>
        <a:p>
          <a:pPr algn="ctr"/>
          <a:endParaRPr lang="en-US" sz="2800">
            <a:latin typeface="Arvo"/>
          </a:endParaRPr>
        </a:p>
      </dgm:t>
    </dgm:pt>
    <dgm:pt modelId="{DCC5C1D9-A80F-4A47-98A3-2029632DC066}" type="sibTrans" cxnId="{7B9E8E27-FB86-42BE-8234-B5BE901E9321}">
      <dgm:prSet/>
      <dgm:spPr/>
      <dgm:t>
        <a:bodyPr/>
        <a:lstStyle/>
        <a:p>
          <a:pPr algn="ctr"/>
          <a:endParaRPr lang="en-US" sz="2800">
            <a:latin typeface="Arvo"/>
          </a:endParaRPr>
        </a:p>
      </dgm:t>
    </dgm:pt>
    <dgm:pt modelId="{9AD844B0-34BD-4EAE-9792-F4FB9684A8B2}" type="pres">
      <dgm:prSet presAssocID="{A8D195E0-C32E-4A37-9C3F-5CE915CAEBE8}" presName="linear" presStyleCnt="0">
        <dgm:presLayoutVars>
          <dgm:animLvl val="lvl"/>
          <dgm:resizeHandles val="exact"/>
        </dgm:presLayoutVars>
      </dgm:prSet>
      <dgm:spPr/>
      <dgm:t>
        <a:bodyPr/>
        <a:lstStyle/>
        <a:p>
          <a:endParaRPr lang="en-US"/>
        </a:p>
      </dgm:t>
    </dgm:pt>
    <dgm:pt modelId="{BA55E4A0-124E-4AB1-90D5-6A62BE2E4516}" type="pres">
      <dgm:prSet presAssocID="{C2590B19-550F-4782-9ADC-439A5A83FAAC}" presName="parentText" presStyleLbl="node1" presStyleIdx="0" presStyleCnt="3" custLinFactY="-8686" custLinFactNeighborX="-2398" custLinFactNeighborY="-100000">
        <dgm:presLayoutVars>
          <dgm:chMax val="0"/>
          <dgm:bulletEnabled val="1"/>
        </dgm:presLayoutVars>
      </dgm:prSet>
      <dgm:spPr>
        <a:prstGeom prst="rect">
          <a:avLst/>
        </a:prstGeom>
      </dgm:spPr>
      <dgm:t>
        <a:bodyPr/>
        <a:lstStyle/>
        <a:p>
          <a:endParaRPr lang="en-US"/>
        </a:p>
      </dgm:t>
    </dgm:pt>
    <dgm:pt modelId="{FFEE4F75-2D67-4614-AEB4-BE094DA6E59E}" type="pres">
      <dgm:prSet presAssocID="{DCF58DED-1047-4E86-9CF0-FC318F9581C4}" presName="spacer" presStyleCnt="0"/>
      <dgm:spPr/>
    </dgm:pt>
    <dgm:pt modelId="{F3CD44E5-0122-48A3-9A01-47D1318CE299}" type="pres">
      <dgm:prSet presAssocID="{E71593E3-B80C-4D50-9E58-3E2E41465FDE}" presName="parentText" presStyleLbl="node1" presStyleIdx="1" presStyleCnt="3">
        <dgm:presLayoutVars>
          <dgm:chMax val="0"/>
          <dgm:bulletEnabled val="1"/>
        </dgm:presLayoutVars>
      </dgm:prSet>
      <dgm:spPr>
        <a:prstGeom prst="rect">
          <a:avLst/>
        </a:prstGeom>
      </dgm:spPr>
      <dgm:t>
        <a:bodyPr/>
        <a:lstStyle/>
        <a:p>
          <a:endParaRPr lang="en-US"/>
        </a:p>
      </dgm:t>
    </dgm:pt>
    <dgm:pt modelId="{7FD0EC57-0C7B-4B9C-9909-6C25E6DCD927}" type="pres">
      <dgm:prSet presAssocID="{285291B3-20D0-4F39-ACCD-17B6DE70A98C}" presName="spacer" presStyleCnt="0"/>
      <dgm:spPr/>
    </dgm:pt>
    <dgm:pt modelId="{49F08CF4-8D83-44B6-9773-83D60A4E98A7}" type="pres">
      <dgm:prSet presAssocID="{C9CEB886-5C07-48C3-ACFF-6EF3ABD7E9F9}" presName="parentText" presStyleLbl="node1" presStyleIdx="2" presStyleCnt="3">
        <dgm:presLayoutVars>
          <dgm:chMax val="0"/>
          <dgm:bulletEnabled val="1"/>
        </dgm:presLayoutVars>
      </dgm:prSet>
      <dgm:spPr>
        <a:prstGeom prst="rect">
          <a:avLst/>
        </a:prstGeom>
      </dgm:spPr>
      <dgm:t>
        <a:bodyPr/>
        <a:lstStyle/>
        <a:p>
          <a:endParaRPr lang="en-US"/>
        </a:p>
      </dgm:t>
    </dgm:pt>
  </dgm:ptLst>
  <dgm:cxnLst>
    <dgm:cxn modelId="{0939CE5E-659F-476D-8CBB-934B85A64656}" type="presOf" srcId="{C2590B19-550F-4782-9ADC-439A5A83FAAC}" destId="{BA55E4A0-124E-4AB1-90D5-6A62BE2E4516}" srcOrd="0" destOrd="0" presId="urn:microsoft.com/office/officeart/2005/8/layout/vList2"/>
    <dgm:cxn modelId="{C49DF8B8-8DD3-4944-96A1-29484485FBF9}" type="presOf" srcId="{E71593E3-B80C-4D50-9E58-3E2E41465FDE}" destId="{F3CD44E5-0122-48A3-9A01-47D1318CE299}" srcOrd="0" destOrd="0" presId="urn:microsoft.com/office/officeart/2005/8/layout/vList2"/>
    <dgm:cxn modelId="{6903F9CD-593F-4770-A8E3-C92B7E401978}" type="presOf" srcId="{C9CEB886-5C07-48C3-ACFF-6EF3ABD7E9F9}" destId="{49F08CF4-8D83-44B6-9773-83D60A4E98A7}" srcOrd="0" destOrd="0" presId="urn:microsoft.com/office/officeart/2005/8/layout/vList2"/>
    <dgm:cxn modelId="{9F4B37BB-50DD-47FC-8C96-BBDD46C08E51}" srcId="{A8D195E0-C32E-4A37-9C3F-5CE915CAEBE8}" destId="{E71593E3-B80C-4D50-9E58-3E2E41465FDE}" srcOrd="1" destOrd="0" parTransId="{B5839365-5FAA-47F2-A939-E373BC6E9E31}" sibTransId="{285291B3-20D0-4F39-ACCD-17B6DE70A98C}"/>
    <dgm:cxn modelId="{35FF3800-C7EE-4CE2-A497-5ED26F798BDB}" srcId="{A8D195E0-C32E-4A37-9C3F-5CE915CAEBE8}" destId="{C2590B19-550F-4782-9ADC-439A5A83FAAC}" srcOrd="0" destOrd="0" parTransId="{5EFEBE7E-3A19-4C9B-9580-9EE4C3BBF5D8}" sibTransId="{DCF58DED-1047-4E86-9CF0-FC318F9581C4}"/>
    <dgm:cxn modelId="{9D1C14C7-69AB-4BCE-85AD-682B0A64A618}" type="presOf" srcId="{A8D195E0-C32E-4A37-9C3F-5CE915CAEBE8}" destId="{9AD844B0-34BD-4EAE-9792-F4FB9684A8B2}" srcOrd="0" destOrd="0" presId="urn:microsoft.com/office/officeart/2005/8/layout/vList2"/>
    <dgm:cxn modelId="{7B9E8E27-FB86-42BE-8234-B5BE901E9321}" srcId="{A8D195E0-C32E-4A37-9C3F-5CE915CAEBE8}" destId="{C9CEB886-5C07-48C3-ACFF-6EF3ABD7E9F9}" srcOrd="2" destOrd="0" parTransId="{841C33A9-78B8-4388-9E3B-BBD3B03618A5}" sibTransId="{DCC5C1D9-A80F-4A47-98A3-2029632DC066}"/>
    <dgm:cxn modelId="{A9DA2ACF-7496-4F74-B765-1BD76EC4E30F}" type="presParOf" srcId="{9AD844B0-34BD-4EAE-9792-F4FB9684A8B2}" destId="{BA55E4A0-124E-4AB1-90D5-6A62BE2E4516}" srcOrd="0" destOrd="0" presId="urn:microsoft.com/office/officeart/2005/8/layout/vList2"/>
    <dgm:cxn modelId="{5AA8BC21-7CC9-4E24-934D-3E5253B70187}" type="presParOf" srcId="{9AD844B0-34BD-4EAE-9792-F4FB9684A8B2}" destId="{FFEE4F75-2D67-4614-AEB4-BE094DA6E59E}" srcOrd="1" destOrd="0" presId="urn:microsoft.com/office/officeart/2005/8/layout/vList2"/>
    <dgm:cxn modelId="{C0025FBC-C17A-4906-B328-B3C2F33FAA0B}" type="presParOf" srcId="{9AD844B0-34BD-4EAE-9792-F4FB9684A8B2}" destId="{F3CD44E5-0122-48A3-9A01-47D1318CE299}" srcOrd="2" destOrd="0" presId="urn:microsoft.com/office/officeart/2005/8/layout/vList2"/>
    <dgm:cxn modelId="{3EAA57AE-BAA5-4299-995D-998E36D00663}" type="presParOf" srcId="{9AD844B0-34BD-4EAE-9792-F4FB9684A8B2}" destId="{7FD0EC57-0C7B-4B9C-9909-6C25E6DCD927}" srcOrd="3" destOrd="0" presId="urn:microsoft.com/office/officeart/2005/8/layout/vList2"/>
    <dgm:cxn modelId="{13360710-965A-46FC-8CDE-B3470323F09B}" type="presParOf" srcId="{9AD844B0-34BD-4EAE-9792-F4FB9684A8B2}" destId="{49F08CF4-8D83-44B6-9773-83D60A4E98A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157D3E-ED0B-4821-8C39-61B7D9019287}">
      <dsp:nvSpPr>
        <dsp:cNvPr id="0" name=""/>
        <dsp:cNvSpPr/>
      </dsp:nvSpPr>
      <dsp:spPr>
        <a:xfrm>
          <a:off x="2366741" y="759285"/>
          <a:ext cx="6108496" cy="6108496"/>
        </a:xfrm>
        <a:prstGeom prst="pie">
          <a:avLst>
            <a:gd name="adj1" fmla="val 16200000"/>
            <a:gd name="adj2" fmla="val 19285716"/>
          </a:avLst>
        </a:prstGeom>
        <a:solidFill>
          <a:srgbClr val="F6AB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latin typeface="Arvo"/>
            </a:rPr>
            <a:t>Child Behavior</a:t>
          </a:r>
        </a:p>
      </dsp:txBody>
      <dsp:txXfrm>
        <a:off x="5481347" y="1341047"/>
        <a:ext cx="1672564" cy="1054442"/>
      </dsp:txXfrm>
    </dsp:sp>
    <dsp:sp modelId="{D89325A9-8212-491B-AC05-547C1D4C41CC}">
      <dsp:nvSpPr>
        <dsp:cNvPr id="0" name=""/>
        <dsp:cNvSpPr/>
      </dsp:nvSpPr>
      <dsp:spPr>
        <a:xfrm>
          <a:off x="2362262" y="741946"/>
          <a:ext cx="6108496" cy="6108496"/>
        </a:xfrm>
        <a:prstGeom prst="pie">
          <a:avLst>
            <a:gd name="adj1" fmla="val 19285716"/>
            <a:gd name="adj2" fmla="val 771428"/>
          </a:avLst>
        </a:prstGeom>
        <a:solidFill>
          <a:srgbClr val="96B3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latin typeface="Arvo"/>
            </a:rPr>
            <a:t>Length in Placement</a:t>
          </a:r>
        </a:p>
      </dsp:txBody>
      <dsp:txXfrm>
        <a:off x="6543673" y="2923552"/>
        <a:ext cx="1774372" cy="1127163"/>
      </dsp:txXfrm>
    </dsp:sp>
    <dsp:sp modelId="{C734341D-54B0-4F86-B7CB-01EEEF24F81D}">
      <dsp:nvSpPr>
        <dsp:cNvPr id="0" name=""/>
        <dsp:cNvSpPr/>
      </dsp:nvSpPr>
      <dsp:spPr>
        <a:xfrm>
          <a:off x="2369989" y="735073"/>
          <a:ext cx="6093042" cy="6122240"/>
        </a:xfrm>
        <a:prstGeom prst="pie">
          <a:avLst>
            <a:gd name="adj1" fmla="val 771428"/>
            <a:gd name="adj2" fmla="val 3857143"/>
          </a:avLst>
        </a:prstGeom>
        <a:solidFill>
          <a:srgbClr val="F784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latin typeface="Arvo"/>
            </a:rPr>
            <a:t>Type of Placement</a:t>
          </a:r>
        </a:p>
      </dsp:txBody>
      <dsp:txXfrm>
        <a:off x="6286945" y="4379264"/>
        <a:ext cx="1595796" cy="1166141"/>
      </dsp:txXfrm>
    </dsp:sp>
    <dsp:sp modelId="{F4505610-E695-4D45-A78B-47CFED412A2E}">
      <dsp:nvSpPr>
        <dsp:cNvPr id="0" name=""/>
        <dsp:cNvSpPr/>
      </dsp:nvSpPr>
      <dsp:spPr>
        <a:xfrm>
          <a:off x="2362262" y="741946"/>
          <a:ext cx="6108496" cy="6108496"/>
        </a:xfrm>
        <a:prstGeom prst="pie">
          <a:avLst>
            <a:gd name="adj1" fmla="val 3857226"/>
            <a:gd name="adj2" fmla="val 6942858"/>
          </a:avLst>
        </a:prstGeom>
        <a:solidFill>
          <a:srgbClr val="4D77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latin typeface="Arvo"/>
            </a:rPr>
            <a:t>Availability of Placement</a:t>
          </a:r>
        </a:p>
      </dsp:txBody>
      <dsp:txXfrm>
        <a:off x="4598408" y="5541479"/>
        <a:ext cx="1636204" cy="1163523"/>
      </dsp:txXfrm>
    </dsp:sp>
    <dsp:sp modelId="{0FDF93D4-54FE-4DC1-BF86-031B92736213}">
      <dsp:nvSpPr>
        <dsp:cNvPr id="0" name=""/>
        <dsp:cNvSpPr/>
      </dsp:nvSpPr>
      <dsp:spPr>
        <a:xfrm>
          <a:off x="2362262" y="741946"/>
          <a:ext cx="6108496" cy="6108496"/>
        </a:xfrm>
        <a:prstGeom prst="pie">
          <a:avLst>
            <a:gd name="adj1" fmla="val 6942858"/>
            <a:gd name="adj2" fmla="val 10028574"/>
          </a:avLst>
        </a:prstGeom>
        <a:solidFill>
          <a:srgbClr val="FAA9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latin typeface="Arvo"/>
            </a:rPr>
            <a:t>Professional Relationships</a:t>
          </a:r>
        </a:p>
      </dsp:txBody>
      <dsp:txXfrm>
        <a:off x="2944023" y="4377956"/>
        <a:ext cx="1599844" cy="1163523"/>
      </dsp:txXfrm>
    </dsp:sp>
    <dsp:sp modelId="{BA2E5BE3-EFFF-4F97-BEE8-CE9DB8118A52}">
      <dsp:nvSpPr>
        <dsp:cNvPr id="0" name=""/>
        <dsp:cNvSpPr/>
      </dsp:nvSpPr>
      <dsp:spPr>
        <a:xfrm>
          <a:off x="2362262" y="741946"/>
          <a:ext cx="6108496" cy="6108496"/>
        </a:xfrm>
        <a:prstGeom prst="pie">
          <a:avLst>
            <a:gd name="adj1" fmla="val 10028574"/>
            <a:gd name="adj2" fmla="val 13114284"/>
          </a:avLst>
        </a:prstGeom>
        <a:solidFill>
          <a:srgbClr val="3B57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latin typeface="Arvo"/>
            </a:rPr>
            <a:t>Foster Parent Characteristics</a:t>
          </a:r>
        </a:p>
      </dsp:txBody>
      <dsp:txXfrm>
        <a:off x="2514974" y="2923552"/>
        <a:ext cx="1774372" cy="1127163"/>
      </dsp:txXfrm>
    </dsp:sp>
    <dsp:sp modelId="{69B806D6-9F2D-4B09-B02B-BA21C1DCA2AB}">
      <dsp:nvSpPr>
        <dsp:cNvPr id="0" name=""/>
        <dsp:cNvSpPr/>
      </dsp:nvSpPr>
      <dsp:spPr>
        <a:xfrm>
          <a:off x="2362262" y="758683"/>
          <a:ext cx="6108496" cy="6108496"/>
        </a:xfrm>
        <a:prstGeom prst="pie">
          <a:avLst>
            <a:gd name="adj1" fmla="val 13114284"/>
            <a:gd name="adj2" fmla="val 16200000"/>
          </a:avLst>
        </a:prstGeom>
        <a:solidFill>
          <a:srgbClr val="7198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latin typeface="Arvo"/>
            </a:rPr>
            <a:t>Family Relationships</a:t>
          </a:r>
        </a:p>
      </dsp:txBody>
      <dsp:txXfrm>
        <a:off x="3685769" y="1340444"/>
        <a:ext cx="1672564" cy="1054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5E4A0-124E-4AB1-90D5-6A62BE2E4516}">
      <dsp:nvSpPr>
        <dsp:cNvPr id="0" name=""/>
        <dsp:cNvSpPr/>
      </dsp:nvSpPr>
      <dsp:spPr>
        <a:xfrm>
          <a:off x="0" y="0"/>
          <a:ext cx="4159949" cy="1029600"/>
        </a:xfrm>
        <a:prstGeom prst="rect">
          <a:avLst/>
        </a:prstGeom>
        <a:solidFill>
          <a:srgbClr val="FAA99C"/>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buNone/>
          </a:pPr>
          <a:r>
            <a:rPr lang="en-US" sz="2800" b="0" kern="1200" dirty="0">
              <a:solidFill>
                <a:sysClr val="window" lastClr="FFFFFF"/>
              </a:solidFill>
              <a:latin typeface="Arvo"/>
              <a:ea typeface="+mn-ea"/>
              <a:cs typeface="+mn-cs"/>
            </a:rPr>
            <a:t>Safety</a:t>
          </a:r>
        </a:p>
      </dsp:txBody>
      <dsp:txXfrm>
        <a:off x="0" y="0"/>
        <a:ext cx="4159949" cy="1029600"/>
      </dsp:txXfrm>
    </dsp:sp>
    <dsp:sp modelId="{F3CD44E5-0122-48A3-9A01-47D1318CE299}">
      <dsp:nvSpPr>
        <dsp:cNvPr id="0" name=""/>
        <dsp:cNvSpPr/>
      </dsp:nvSpPr>
      <dsp:spPr>
        <a:xfrm>
          <a:off x="0" y="1191170"/>
          <a:ext cx="4159949" cy="1029600"/>
        </a:xfrm>
        <a:prstGeom prst="rect">
          <a:avLst/>
        </a:prstGeom>
        <a:solidFill>
          <a:srgbClr val="3B5763"/>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buNone/>
          </a:pPr>
          <a:r>
            <a:rPr lang="en-US" sz="2800" b="0" kern="1200" dirty="0">
              <a:solidFill>
                <a:sysClr val="window" lastClr="FFFFFF"/>
              </a:solidFill>
              <a:latin typeface="Arvo"/>
              <a:ea typeface="+mn-ea"/>
              <a:cs typeface="+mn-cs"/>
            </a:rPr>
            <a:t>No reasonable solution</a:t>
          </a:r>
        </a:p>
      </dsp:txBody>
      <dsp:txXfrm>
        <a:off x="0" y="1191170"/>
        <a:ext cx="4159949" cy="1029600"/>
      </dsp:txXfrm>
    </dsp:sp>
    <dsp:sp modelId="{49F08CF4-8D83-44B6-9773-83D60A4E98A7}">
      <dsp:nvSpPr>
        <dsp:cNvPr id="0" name=""/>
        <dsp:cNvSpPr/>
      </dsp:nvSpPr>
      <dsp:spPr>
        <a:xfrm>
          <a:off x="0" y="2379170"/>
          <a:ext cx="4159949" cy="1029600"/>
        </a:xfrm>
        <a:prstGeom prst="rect">
          <a:avLst/>
        </a:prstGeom>
        <a:solidFill>
          <a:srgbClr val="F6AB8A"/>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buNone/>
          </a:pPr>
          <a:r>
            <a:rPr lang="en-US" sz="2800" b="0" kern="1200" dirty="0">
              <a:solidFill>
                <a:sysClr val="window" lastClr="FFFFFF"/>
              </a:solidFill>
              <a:latin typeface="Arvo"/>
              <a:ea typeface="+mn-ea"/>
              <a:cs typeface="+mn-cs"/>
            </a:rPr>
            <a:t>Medical conditions</a:t>
          </a:r>
        </a:p>
      </dsp:txBody>
      <dsp:txXfrm>
        <a:off x="0" y="2379170"/>
        <a:ext cx="4159949" cy="1029600"/>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63129D-0694-49C0-82F3-2859093C3AA9}" type="datetimeFigureOut">
              <a:rPr lang="en-US" smtClean="0"/>
              <a:t>4/30/2021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DB3273-CB6F-47F8-836C-781D9C87FC56}" type="slidenum">
              <a:rPr lang="en-US" smtClean="0"/>
              <a:t>‹#›</a:t>
            </a:fld>
            <a:endParaRPr lang="en-US"/>
          </a:p>
        </p:txBody>
      </p:sp>
    </p:spTree>
    <p:extLst>
      <p:ext uri="{BB962C8B-B14F-4D97-AF65-F5344CB8AC3E}">
        <p14:creationId xmlns:p14="http://schemas.microsoft.com/office/powerpoint/2010/main" val="993465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11.4.33</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8E6C161-0FB7-4179-A019-8C19B39E60C5}" type="slidenum">
              <a:rPr lang="en-US" smtClean="0"/>
              <a:pPr/>
              <a:t>17</a:t>
            </a:fld>
            <a:endParaRPr lang="en-US"/>
          </a:p>
        </p:txBody>
      </p:sp>
    </p:spTree>
    <p:extLst>
      <p:ext uri="{BB962C8B-B14F-4D97-AF65-F5344CB8AC3E}">
        <p14:creationId xmlns:p14="http://schemas.microsoft.com/office/powerpoint/2010/main" val="246165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11.4.34</a:t>
            </a:r>
          </a:p>
        </p:txBody>
      </p:sp>
      <p:sp>
        <p:nvSpPr>
          <p:cNvPr id="4" name="Slide Number Placeholder 3"/>
          <p:cNvSpPr>
            <a:spLocks noGrp="1"/>
          </p:cNvSpPr>
          <p:nvPr>
            <p:ph type="sldNum" sz="quarter" idx="10"/>
          </p:nvPr>
        </p:nvSpPr>
        <p:spPr/>
        <p:txBody>
          <a:bodyPr/>
          <a:lstStyle/>
          <a:p>
            <a:fld id="{58E6C161-0FB7-4179-A019-8C19B39E60C5}" type="slidenum">
              <a:rPr lang="en-US" smtClean="0"/>
              <a:pPr/>
              <a:t>18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26539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1136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1136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1136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6C161-0FB7-4179-A019-8C19B39E60C5}" type="slidenum">
              <a:rPr lang="en-US" smtClean="0"/>
              <a:pPr/>
              <a:t>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26539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11.4.34</a:t>
            </a:r>
          </a:p>
        </p:txBody>
      </p:sp>
      <p:sp>
        <p:nvSpPr>
          <p:cNvPr id="4" name="Slide Number Placeholder 3"/>
          <p:cNvSpPr>
            <a:spLocks noGrp="1"/>
          </p:cNvSpPr>
          <p:nvPr>
            <p:ph type="sldNum" sz="quarter" idx="10"/>
          </p:nvPr>
        </p:nvSpPr>
        <p:spPr/>
        <p:txBody>
          <a:bodyPr/>
          <a:lstStyle/>
          <a:p>
            <a:fld id="{58E6C161-0FB7-4179-A019-8C19B39E60C5}" type="slidenum">
              <a:rPr lang="en-US" smtClean="0"/>
              <a:pPr/>
              <a:t>25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92760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0.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7.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3068-E112-483F-A12B-5A408EFC22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F56389-E404-42AF-B76B-34FF1D619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61428B-DD2A-4BAC-8463-647CDC6B0341}"/>
              </a:ext>
            </a:extLst>
          </p:cNvPr>
          <p:cNvSpPr>
            <a:spLocks noGrp="1"/>
          </p:cNvSpPr>
          <p:nvPr>
            <p:ph type="dt" sz="half" idx="10"/>
          </p:nvPr>
        </p:nvSpPr>
        <p:spPr/>
        <p:txBody>
          <a:bodyPr/>
          <a:lstStyle/>
          <a:p>
            <a:fld id="{BA21D9EE-2A7C-4CF4-A2F3-5F6F1FCBD4BF}" type="datetimeFigureOut">
              <a:rPr lang="en-US" smtClean="0"/>
              <a:t>4/30/2021</a:t>
            </a:fld>
            <a:endParaRPr lang="en-US"/>
          </a:p>
        </p:txBody>
      </p:sp>
      <p:sp>
        <p:nvSpPr>
          <p:cNvPr id="5" name="Footer Placeholder 4">
            <a:extLst>
              <a:ext uri="{FF2B5EF4-FFF2-40B4-BE49-F238E27FC236}">
                <a16:creationId xmlns:a16="http://schemas.microsoft.com/office/drawing/2014/main" id="{E8459E0F-765D-4902-B695-92C09B4C0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1A00E6-9785-43A7-833F-1D6460267E98}"/>
              </a:ext>
            </a:extLst>
          </p:cNvPr>
          <p:cNvSpPr>
            <a:spLocks noGrp="1"/>
          </p:cNvSpPr>
          <p:nvPr>
            <p:ph type="sldNum" sz="quarter" idx="12"/>
          </p:nvPr>
        </p:nvSpPr>
        <p:spPr/>
        <p:txBody>
          <a:bodyPr/>
          <a:lstStyle/>
          <a:p>
            <a:fld id="{D0CDBAA1-B7E9-4673-94F9-00FADC52B0B3}" type="slidenum">
              <a:rPr lang="en-US" smtClean="0"/>
              <a:t>‹#›</a:t>
            </a:fld>
            <a:endParaRPr lang="en-US"/>
          </a:p>
        </p:txBody>
      </p:sp>
    </p:spTree>
    <p:extLst>
      <p:ext uri="{BB962C8B-B14F-4D97-AF65-F5344CB8AC3E}">
        <p14:creationId xmlns:p14="http://schemas.microsoft.com/office/powerpoint/2010/main" val="2103266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813BCF-6586-4091-A8F8-F4CFE2842B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4295" y="1327832"/>
            <a:ext cx="1347704" cy="2196260"/>
          </a:xfrm>
          <a:prstGeom prst="rect">
            <a:avLst/>
          </a:prstGeom>
        </p:spPr>
      </p:pic>
      <p:sp>
        <p:nvSpPr>
          <p:cNvPr id="15" name="Google Shape;120;p6">
            <a:extLst>
              <a:ext uri="{FF2B5EF4-FFF2-40B4-BE49-F238E27FC236}">
                <a16:creationId xmlns:a16="http://schemas.microsoft.com/office/drawing/2014/main" id="{171D2C5B-401D-4911-9C05-CA287C47E953}"/>
              </a:ext>
            </a:extLst>
          </p:cNvPr>
          <p:cNvSpPr/>
          <p:nvPr userDrawn="1"/>
        </p:nvSpPr>
        <p:spPr>
          <a:xfrm>
            <a:off x="10844296" y="0"/>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8" name="Google Shape;27;p2">
            <a:extLst>
              <a:ext uri="{FF2B5EF4-FFF2-40B4-BE49-F238E27FC236}">
                <a16:creationId xmlns:a16="http://schemas.microsoft.com/office/drawing/2014/main" id="{59B58CA8-9402-4D08-9D82-F62F30D8B5EB}"/>
              </a:ext>
            </a:extLst>
          </p:cNvPr>
          <p:cNvSpPr/>
          <p:nvPr userDrawn="1"/>
        </p:nvSpPr>
        <p:spPr>
          <a:xfrm flipH="1">
            <a:off x="10844297" y="3524441"/>
            <a:ext cx="1347703"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5;p2">
            <a:extLst>
              <a:ext uri="{FF2B5EF4-FFF2-40B4-BE49-F238E27FC236}">
                <a16:creationId xmlns:a16="http://schemas.microsoft.com/office/drawing/2014/main" id="{1FC054DE-F1E8-480D-9297-DFF85ACF2B2B}"/>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p5">
            <a:extLst>
              <a:ext uri="{FF2B5EF4-FFF2-40B4-BE49-F238E27FC236}">
                <a16:creationId xmlns:a16="http://schemas.microsoft.com/office/drawing/2014/main" id="{4D471203-0BC5-4C6B-AD33-F95A6B0783DD}"/>
              </a:ext>
            </a:extLst>
          </p:cNvPr>
          <p:cNvSpPr/>
          <p:nvPr userDrawn="1"/>
        </p:nvSpPr>
        <p:spPr>
          <a:xfrm>
            <a:off x="0" y="4964816"/>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0;p5">
            <a:extLst>
              <a:ext uri="{FF2B5EF4-FFF2-40B4-BE49-F238E27FC236}">
                <a16:creationId xmlns:a16="http://schemas.microsoft.com/office/drawing/2014/main" id="{5232C89C-98EA-401D-B6DA-A16A8AA61677}"/>
              </a:ext>
            </a:extLst>
          </p:cNvPr>
          <p:cNvSpPr/>
          <p:nvPr userDrawn="1"/>
        </p:nvSpPr>
        <p:spPr>
          <a:xfrm>
            <a:off x="705179" y="5530168"/>
            <a:ext cx="642524" cy="582555"/>
          </a:xfrm>
          <a:prstGeom prst="rect">
            <a:avLst/>
          </a:prstGeom>
          <a:solidFill>
            <a:srgbClr val="F78471">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2">
            <a:extLst>
              <a:ext uri="{FF2B5EF4-FFF2-40B4-BE49-F238E27FC236}">
                <a16:creationId xmlns:a16="http://schemas.microsoft.com/office/drawing/2014/main" id="{7925817A-E3A0-4790-B863-B560C4DBCADC}"/>
              </a:ext>
            </a:extLst>
          </p:cNvPr>
          <p:cNvSpPr>
            <a:spLocks noGrp="1"/>
          </p:cNvSpPr>
          <p:nvPr>
            <p:ph type="title" hasCustomPrompt="1"/>
          </p:nvPr>
        </p:nvSpPr>
        <p:spPr>
          <a:xfrm>
            <a:off x="161611" y="138056"/>
            <a:ext cx="9334984"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Small Header Title</a:t>
            </a:r>
          </a:p>
        </p:txBody>
      </p:sp>
      <p:sp>
        <p:nvSpPr>
          <p:cNvPr id="17" name="Google Shape;202;p10">
            <a:extLst>
              <a:ext uri="{FF2B5EF4-FFF2-40B4-BE49-F238E27FC236}">
                <a16:creationId xmlns:a16="http://schemas.microsoft.com/office/drawing/2014/main" id="{65101D2C-F2BA-47B0-B0E1-123B33E35F8B}"/>
              </a:ext>
            </a:extLst>
          </p:cNvPr>
          <p:cNvSpPr/>
          <p:nvPr userDrawn="1"/>
        </p:nvSpPr>
        <p:spPr>
          <a:xfrm>
            <a:off x="10844295" y="4286572"/>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3" name="Text Placeholder 2">
            <a:extLst>
              <a:ext uri="{FF2B5EF4-FFF2-40B4-BE49-F238E27FC236}">
                <a16:creationId xmlns:a16="http://schemas.microsoft.com/office/drawing/2014/main" id="{8C3C2168-6F1F-4A07-AF35-86D335AEA56C}"/>
              </a:ext>
            </a:extLst>
          </p:cNvPr>
          <p:cNvSpPr>
            <a:spLocks noGrp="1"/>
          </p:cNvSpPr>
          <p:nvPr>
            <p:ph type="body" idx="1"/>
          </p:nvPr>
        </p:nvSpPr>
        <p:spPr>
          <a:xfrm>
            <a:off x="2563906" y="1562424"/>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87571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3" name="Google Shape;25;p2">
            <a:extLst>
              <a:ext uri="{FF2B5EF4-FFF2-40B4-BE49-F238E27FC236}">
                <a16:creationId xmlns:a16="http://schemas.microsoft.com/office/drawing/2014/main" id="{AB0343E5-8506-4DB0-94FB-7CE560BA0365}"/>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p5">
            <a:extLst>
              <a:ext uri="{FF2B5EF4-FFF2-40B4-BE49-F238E27FC236}">
                <a16:creationId xmlns:a16="http://schemas.microsoft.com/office/drawing/2014/main" id="{44C30494-77D0-42EE-B7B0-4A13D37DFD8D}"/>
              </a:ext>
            </a:extLst>
          </p:cNvPr>
          <p:cNvSpPr/>
          <p:nvPr userDrawn="1"/>
        </p:nvSpPr>
        <p:spPr>
          <a:xfrm>
            <a:off x="0" y="4964816"/>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p5">
            <a:extLst>
              <a:ext uri="{FF2B5EF4-FFF2-40B4-BE49-F238E27FC236}">
                <a16:creationId xmlns:a16="http://schemas.microsoft.com/office/drawing/2014/main" id="{8FFEC124-4297-4C29-B62F-9BDE5FDB82BE}"/>
              </a:ext>
            </a:extLst>
          </p:cNvPr>
          <p:cNvSpPr/>
          <p:nvPr userDrawn="1"/>
        </p:nvSpPr>
        <p:spPr>
          <a:xfrm>
            <a:off x="705179" y="5530168"/>
            <a:ext cx="642524" cy="582555"/>
          </a:xfrm>
          <a:prstGeom prst="rect">
            <a:avLst/>
          </a:prstGeom>
          <a:solidFill>
            <a:srgbClr val="F78471">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p2">
            <a:extLst>
              <a:ext uri="{FF2B5EF4-FFF2-40B4-BE49-F238E27FC236}">
                <a16:creationId xmlns:a16="http://schemas.microsoft.com/office/drawing/2014/main" id="{F4D93DE1-ECAD-44AA-9CB7-051FABD56491}"/>
              </a:ext>
            </a:extLst>
          </p:cNvPr>
          <p:cNvSpPr/>
          <p:nvPr userDrawn="1"/>
        </p:nvSpPr>
        <p:spPr>
          <a:xfrm flipH="1">
            <a:off x="10832124" y="0"/>
            <a:ext cx="1359876"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2;p4">
            <a:extLst>
              <a:ext uri="{FF2B5EF4-FFF2-40B4-BE49-F238E27FC236}">
                <a16:creationId xmlns:a16="http://schemas.microsoft.com/office/drawing/2014/main" id="{4F39A887-98A1-434C-82C5-028C6BD16C66}"/>
              </a:ext>
            </a:extLst>
          </p:cNvPr>
          <p:cNvSpPr/>
          <p:nvPr userDrawn="1"/>
        </p:nvSpPr>
        <p:spPr>
          <a:xfrm>
            <a:off x="10833966" y="-1"/>
            <a:ext cx="607451"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101;p5">
            <a:extLst>
              <a:ext uri="{FF2B5EF4-FFF2-40B4-BE49-F238E27FC236}">
                <a16:creationId xmlns:a16="http://schemas.microsoft.com/office/drawing/2014/main" id="{33FCD3CA-D887-4E61-BD1F-EFF9B0C34EFB}"/>
              </a:ext>
            </a:extLst>
          </p:cNvPr>
          <p:cNvSpPr/>
          <p:nvPr userDrawn="1"/>
        </p:nvSpPr>
        <p:spPr>
          <a:xfrm>
            <a:off x="11584550" y="1336207"/>
            <a:ext cx="607450" cy="565353"/>
          </a:xfrm>
          <a:prstGeom prst="rect">
            <a:avLst/>
          </a:prstGeom>
          <a:solidFill>
            <a:srgbClr val="96B3C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8" name="Title 2">
            <a:extLst>
              <a:ext uri="{FF2B5EF4-FFF2-40B4-BE49-F238E27FC236}">
                <a16:creationId xmlns:a16="http://schemas.microsoft.com/office/drawing/2014/main" id="{AC5C7914-ACB5-4BB6-96E0-B732C677C6C0}"/>
              </a:ext>
            </a:extLst>
          </p:cNvPr>
          <p:cNvSpPr>
            <a:spLocks noGrp="1"/>
          </p:cNvSpPr>
          <p:nvPr>
            <p:ph type="title" hasCustomPrompt="1"/>
          </p:nvPr>
        </p:nvSpPr>
        <p:spPr>
          <a:xfrm>
            <a:off x="161610" y="138056"/>
            <a:ext cx="10193969" cy="621900"/>
          </a:xfrm>
        </p:spPr>
        <p:txBody>
          <a:bodyPr>
            <a:noAutofit/>
          </a:bodyPr>
          <a:lstStyle>
            <a:lvl1pPr marR="0" algn="ctr"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Content</a:t>
            </a:r>
          </a:p>
        </p:txBody>
      </p:sp>
      <p:sp>
        <p:nvSpPr>
          <p:cNvPr id="9" name="Text Placeholder 2">
            <a:extLst>
              <a:ext uri="{FF2B5EF4-FFF2-40B4-BE49-F238E27FC236}">
                <a16:creationId xmlns:a16="http://schemas.microsoft.com/office/drawing/2014/main" id="{E193AF5F-76DF-4C20-86F7-BAFF68460738}"/>
              </a:ext>
            </a:extLst>
          </p:cNvPr>
          <p:cNvSpPr>
            <a:spLocks noGrp="1"/>
          </p:cNvSpPr>
          <p:nvPr>
            <p:ph type="body" idx="1"/>
          </p:nvPr>
        </p:nvSpPr>
        <p:spPr>
          <a:xfrm>
            <a:off x="2386486" y="1853701"/>
            <a:ext cx="6594268" cy="3967744"/>
          </a:xfrm>
        </p:spPr>
        <p:txBody>
          <a:bodyPr>
            <a:normAutofit/>
          </a:bodyPr>
          <a:lstStyle>
            <a:lvl1pPr marL="228600" indent="-228600">
              <a:buClr>
                <a:srgbClr val="F78471"/>
              </a:buClr>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3774272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odule or Uni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b="1">
                <a:solidFill>
                  <a:srgbClr val="0070C4"/>
                </a:solidFill>
              </a:defRPr>
            </a:lvl1pPr>
          </a:lstStyle>
          <a:p>
            <a:r>
              <a:rPr lang="en-US" dirty="0"/>
              <a:t>Click to edit Master title style</a:t>
            </a:r>
          </a:p>
        </p:txBody>
      </p:sp>
    </p:spTree>
    <p:extLst>
      <p:ext uri="{BB962C8B-B14F-4D97-AF65-F5344CB8AC3E}">
        <p14:creationId xmlns:p14="http://schemas.microsoft.com/office/powerpoint/2010/main" val="1109196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39382" y="491778"/>
            <a:ext cx="9443017" cy="1143000"/>
          </a:xfrm>
        </p:spPr>
        <p:txBody>
          <a:bodyPr/>
          <a:lstStyle>
            <a:lvl1pPr>
              <a:defRPr b="1">
                <a:solidFill>
                  <a:srgbClr val="1B5FAA"/>
                </a:solidFill>
              </a:defRPr>
            </a:lvl1pPr>
          </a:lstStyle>
          <a:p>
            <a:r>
              <a:rPr lang="en-US" dirty="0"/>
              <a:t>Click to edit Master title style</a:t>
            </a:r>
          </a:p>
        </p:txBody>
      </p:sp>
      <p:sp>
        <p:nvSpPr>
          <p:cNvPr id="3" name="Content Placeholder 2"/>
          <p:cNvSpPr>
            <a:spLocks noGrp="1"/>
          </p:cNvSpPr>
          <p:nvPr>
            <p:ph idx="1"/>
          </p:nvPr>
        </p:nvSpPr>
        <p:spPr>
          <a:xfrm>
            <a:off x="2139381" y="1850241"/>
            <a:ext cx="9443019" cy="4365702"/>
          </a:xfrm>
        </p:spPr>
        <p:txBody>
          <a:bodyPr>
            <a:normAutofit/>
          </a:bodyPr>
          <a:lstStyle>
            <a:lvl1pPr>
              <a:defRPr sz="3200">
                <a:solidFill>
                  <a:srgbClr val="56944F"/>
                </a:solidFill>
              </a:defRPr>
            </a:lvl1pPr>
            <a:lvl2pPr>
              <a:defRPr sz="2800">
                <a:solidFill>
                  <a:srgbClr val="56944F"/>
                </a:solidFill>
              </a:defRPr>
            </a:lvl2pPr>
            <a:lvl3pPr>
              <a:defRPr sz="2400">
                <a:solidFill>
                  <a:srgbClr val="56944F"/>
                </a:solidFill>
              </a:defRPr>
            </a:lvl3pPr>
            <a:lvl4pPr>
              <a:defRPr sz="2400">
                <a:solidFill>
                  <a:srgbClr val="56944F"/>
                </a:solidFill>
              </a:defRPr>
            </a:lvl4pPr>
            <a:lvl5pPr>
              <a:defRPr sz="2400">
                <a:solidFill>
                  <a:srgbClr val="5694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23770" y="5348154"/>
            <a:ext cx="1427101" cy="1188062"/>
          </a:xfrm>
          <a:prstGeom prst="rect">
            <a:avLst/>
          </a:prstGeom>
        </p:spPr>
      </p:pic>
    </p:spTree>
    <p:extLst>
      <p:ext uri="{BB962C8B-B14F-4D97-AF65-F5344CB8AC3E}">
        <p14:creationId xmlns:p14="http://schemas.microsoft.com/office/powerpoint/2010/main" val="120923678"/>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sp>
        <p:nvSpPr>
          <p:cNvPr id="7" name="Google Shape;23;p2">
            <a:extLst>
              <a:ext uri="{FF2B5EF4-FFF2-40B4-BE49-F238E27FC236}">
                <a16:creationId xmlns:a16="http://schemas.microsoft.com/office/drawing/2014/main" id="{7279C88F-7588-4F34-8317-6DFFD7AEC823}"/>
              </a:ext>
            </a:extLst>
          </p:cNvPr>
          <p:cNvSpPr/>
          <p:nvPr userDrawn="1"/>
        </p:nvSpPr>
        <p:spPr>
          <a:xfrm flipH="1">
            <a:off x="2023284" y="5526749"/>
            <a:ext cx="1351760" cy="1327831"/>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5D3F4BE0-AB0C-4D5A-AD4B-8DFB8D5F39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1330" y="5530167"/>
            <a:ext cx="2213053" cy="1327832"/>
          </a:xfrm>
          <a:prstGeom prst="rect">
            <a:avLst/>
          </a:prstGeom>
        </p:spPr>
      </p:pic>
      <p:sp>
        <p:nvSpPr>
          <p:cNvPr id="9" name="Google Shape;24;p2">
            <a:extLst>
              <a:ext uri="{FF2B5EF4-FFF2-40B4-BE49-F238E27FC236}">
                <a16:creationId xmlns:a16="http://schemas.microsoft.com/office/drawing/2014/main" id="{ABE18729-3DA7-4495-A556-0318A98F6047}"/>
              </a:ext>
            </a:extLst>
          </p:cNvPr>
          <p:cNvSpPr/>
          <p:nvPr userDrawn="1"/>
        </p:nvSpPr>
        <p:spPr>
          <a:xfrm flipH="1">
            <a:off x="-4058" y="-5719"/>
            <a:ext cx="1359876" cy="1341950"/>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4;p2">
            <a:extLst>
              <a:ext uri="{FF2B5EF4-FFF2-40B4-BE49-F238E27FC236}">
                <a16:creationId xmlns:a16="http://schemas.microsoft.com/office/drawing/2014/main" id="{7165F51A-F736-4DA0-8D12-B85002C13133}"/>
              </a:ext>
            </a:extLst>
          </p:cNvPr>
          <p:cNvPicPr preferRelativeResize="0"/>
          <p:nvPr userDrawn="1"/>
        </p:nvPicPr>
        <p:blipFill>
          <a:blip r:embed="rId4"/>
          <a:stretch>
            <a:fillRect/>
          </a:stretch>
        </p:blipFill>
        <p:spPr>
          <a:xfrm>
            <a:off x="-4058" y="1329324"/>
            <a:ext cx="1359877" cy="2180639"/>
          </a:xfrm>
          <a:prstGeom prst="rect">
            <a:avLst/>
          </a:prstGeom>
          <a:noFill/>
          <a:ln>
            <a:noFill/>
          </a:ln>
        </p:spPr>
      </p:pic>
      <p:sp>
        <p:nvSpPr>
          <p:cNvPr id="11" name="Google Shape;16;p2">
            <a:extLst>
              <a:ext uri="{FF2B5EF4-FFF2-40B4-BE49-F238E27FC236}">
                <a16:creationId xmlns:a16="http://schemas.microsoft.com/office/drawing/2014/main" id="{DC4F6B8B-D601-40D2-9F24-A99AE292551A}"/>
              </a:ext>
            </a:extLst>
          </p:cNvPr>
          <p:cNvSpPr/>
          <p:nvPr userDrawn="1"/>
        </p:nvSpPr>
        <p:spPr>
          <a:xfrm>
            <a:off x="-4058" y="4240329"/>
            <a:ext cx="1355818" cy="1335043"/>
          </a:xfrm>
          <a:prstGeom prst="rect">
            <a:avLst/>
          </a:prstGeom>
          <a:solidFill>
            <a:srgbClr val="7198A9">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a:extLst>
              <a:ext uri="{FF2B5EF4-FFF2-40B4-BE49-F238E27FC236}">
                <a16:creationId xmlns:a16="http://schemas.microsoft.com/office/drawing/2014/main" id="{9EFC2FA5-9464-43C6-B934-AEC0A9617FAB}"/>
              </a:ext>
            </a:extLst>
          </p:cNvPr>
          <p:cNvPicPr preferRelativeResize="0"/>
          <p:nvPr userDrawn="1"/>
        </p:nvPicPr>
        <p:blipFill>
          <a:blip r:embed="rId5"/>
          <a:stretch>
            <a:fillRect/>
          </a:stretch>
        </p:blipFill>
        <p:spPr>
          <a:xfrm>
            <a:off x="-4504" y="5527914"/>
            <a:ext cx="2063262" cy="1336206"/>
          </a:xfrm>
          <a:prstGeom prst="rect">
            <a:avLst/>
          </a:prstGeom>
          <a:noFill/>
          <a:ln>
            <a:noFill/>
          </a:ln>
        </p:spPr>
      </p:pic>
      <p:sp>
        <p:nvSpPr>
          <p:cNvPr id="13" name="Google Shape;16;p2">
            <a:extLst>
              <a:ext uri="{FF2B5EF4-FFF2-40B4-BE49-F238E27FC236}">
                <a16:creationId xmlns:a16="http://schemas.microsoft.com/office/drawing/2014/main" id="{789A5285-B506-4BE4-94C3-344CB9CFF815}"/>
              </a:ext>
            </a:extLst>
          </p:cNvPr>
          <p:cNvSpPr/>
          <p:nvPr userDrawn="1"/>
        </p:nvSpPr>
        <p:spPr>
          <a:xfrm>
            <a:off x="-4058" y="2905286"/>
            <a:ext cx="1355818" cy="1335043"/>
          </a:xfrm>
          <a:prstGeom prst="rect">
            <a:avLst/>
          </a:prstGeom>
          <a:solidFill>
            <a:srgbClr val="7198A9">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2;p2">
            <a:extLst>
              <a:ext uri="{FF2B5EF4-FFF2-40B4-BE49-F238E27FC236}">
                <a16:creationId xmlns:a16="http://schemas.microsoft.com/office/drawing/2014/main" id="{CCB9DDB3-B55D-427A-83EF-B17863E06BFB}"/>
              </a:ext>
            </a:extLst>
          </p:cNvPr>
          <p:cNvSpPr/>
          <p:nvPr userDrawn="1"/>
        </p:nvSpPr>
        <p:spPr>
          <a:xfrm flipH="1">
            <a:off x="1351760" y="-5719"/>
            <a:ext cx="1351760" cy="1341950"/>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2;p2">
            <a:extLst>
              <a:ext uri="{FF2B5EF4-FFF2-40B4-BE49-F238E27FC236}">
                <a16:creationId xmlns:a16="http://schemas.microsoft.com/office/drawing/2014/main" id="{3A3BA75E-A3C6-4BE1-B4F0-A4C5785507B2}"/>
              </a:ext>
            </a:extLst>
          </p:cNvPr>
          <p:cNvSpPr/>
          <p:nvPr userDrawn="1"/>
        </p:nvSpPr>
        <p:spPr>
          <a:xfrm flipH="1">
            <a:off x="2703519" y="810511"/>
            <a:ext cx="1350701" cy="516971"/>
          </a:xfrm>
          <a:prstGeom prst="rect">
            <a:avLst/>
          </a:prstGeom>
          <a:solidFill>
            <a:srgbClr val="FAA99C">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Google Shape;10;p2">
            <a:extLst>
              <a:ext uri="{FF2B5EF4-FFF2-40B4-BE49-F238E27FC236}">
                <a16:creationId xmlns:a16="http://schemas.microsoft.com/office/drawing/2014/main" id="{AFC31E26-3F3A-4193-80BB-10622F638E1F}"/>
              </a:ext>
            </a:extLst>
          </p:cNvPr>
          <p:cNvPicPr preferRelativeResize="0"/>
          <p:nvPr userDrawn="1"/>
        </p:nvPicPr>
        <p:blipFill>
          <a:blip r:embed="rId6"/>
          <a:stretch>
            <a:fillRect/>
          </a:stretch>
        </p:blipFill>
        <p:spPr>
          <a:xfrm>
            <a:off x="2711636" y="0"/>
            <a:ext cx="1339586" cy="933371"/>
          </a:xfrm>
          <a:prstGeom prst="rect">
            <a:avLst/>
          </a:prstGeom>
          <a:noFill/>
          <a:ln>
            <a:noFill/>
          </a:ln>
        </p:spPr>
      </p:pic>
      <p:sp>
        <p:nvSpPr>
          <p:cNvPr id="18" name="Google Shape;28;p2">
            <a:extLst>
              <a:ext uri="{FF2B5EF4-FFF2-40B4-BE49-F238E27FC236}">
                <a16:creationId xmlns:a16="http://schemas.microsoft.com/office/drawing/2014/main" id="{0FB14AA5-CEE3-4303-AC57-4259A915A7B4}"/>
              </a:ext>
            </a:extLst>
          </p:cNvPr>
          <p:cNvSpPr/>
          <p:nvPr userDrawn="1"/>
        </p:nvSpPr>
        <p:spPr>
          <a:xfrm flipH="1">
            <a:off x="5401923" y="2"/>
            <a:ext cx="1367992" cy="132406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p2">
            <a:extLst>
              <a:ext uri="{FF2B5EF4-FFF2-40B4-BE49-F238E27FC236}">
                <a16:creationId xmlns:a16="http://schemas.microsoft.com/office/drawing/2014/main" id="{6790A1F9-3C4C-469A-834A-514C6A8AA9FA}"/>
              </a:ext>
            </a:extLst>
          </p:cNvPr>
          <p:cNvSpPr/>
          <p:nvPr userDrawn="1"/>
        </p:nvSpPr>
        <p:spPr>
          <a:xfrm flipH="1">
            <a:off x="6761798" y="1467"/>
            <a:ext cx="1342585" cy="447251"/>
          </a:xfrm>
          <a:prstGeom prst="rect">
            <a:avLst/>
          </a:prstGeom>
          <a:solidFill>
            <a:srgbClr val="96B3C0">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2">
            <a:extLst>
              <a:ext uri="{FF2B5EF4-FFF2-40B4-BE49-F238E27FC236}">
                <a16:creationId xmlns:a16="http://schemas.microsoft.com/office/drawing/2014/main" id="{C0B1F873-7C73-4DC3-AF04-3F12D85144E4}"/>
              </a:ext>
            </a:extLst>
          </p:cNvPr>
          <p:cNvPicPr preferRelativeResize="0"/>
          <p:nvPr userDrawn="1"/>
        </p:nvPicPr>
        <p:blipFill>
          <a:blip r:embed="rId7"/>
          <a:stretch>
            <a:fillRect/>
          </a:stretch>
        </p:blipFill>
        <p:spPr>
          <a:xfrm>
            <a:off x="6769915" y="448718"/>
            <a:ext cx="1334469" cy="881317"/>
          </a:xfrm>
          <a:prstGeom prst="rect">
            <a:avLst/>
          </a:prstGeom>
          <a:noFill/>
          <a:ln>
            <a:noFill/>
          </a:ln>
        </p:spPr>
      </p:pic>
      <p:sp>
        <p:nvSpPr>
          <p:cNvPr id="21" name="Google Shape;27;p2">
            <a:extLst>
              <a:ext uri="{FF2B5EF4-FFF2-40B4-BE49-F238E27FC236}">
                <a16:creationId xmlns:a16="http://schemas.microsoft.com/office/drawing/2014/main" id="{316EEA42-D474-4C52-BDF9-E60D78398302}"/>
              </a:ext>
            </a:extLst>
          </p:cNvPr>
          <p:cNvSpPr/>
          <p:nvPr userDrawn="1"/>
        </p:nvSpPr>
        <p:spPr>
          <a:xfrm flipH="1">
            <a:off x="8104384" y="1841"/>
            <a:ext cx="1331470" cy="132222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 name="Google Shape;13;p2">
            <a:extLst>
              <a:ext uri="{FF2B5EF4-FFF2-40B4-BE49-F238E27FC236}">
                <a16:creationId xmlns:a16="http://schemas.microsoft.com/office/drawing/2014/main" id="{765A0FD9-4086-49D9-89D4-8210AB20276F}"/>
              </a:ext>
            </a:extLst>
          </p:cNvPr>
          <p:cNvPicPr preferRelativeResize="0"/>
          <p:nvPr userDrawn="1"/>
        </p:nvPicPr>
        <p:blipFill>
          <a:blip r:embed="rId8"/>
          <a:stretch>
            <a:fillRect/>
          </a:stretch>
        </p:blipFill>
        <p:spPr>
          <a:xfrm>
            <a:off x="9435854" y="0"/>
            <a:ext cx="2756146" cy="1327482"/>
          </a:xfrm>
          <a:prstGeom prst="rect">
            <a:avLst/>
          </a:prstGeom>
          <a:noFill/>
          <a:ln>
            <a:noFill/>
          </a:ln>
        </p:spPr>
      </p:pic>
      <p:sp>
        <p:nvSpPr>
          <p:cNvPr id="23" name="Google Shape;27;p2">
            <a:extLst>
              <a:ext uri="{FF2B5EF4-FFF2-40B4-BE49-F238E27FC236}">
                <a16:creationId xmlns:a16="http://schemas.microsoft.com/office/drawing/2014/main" id="{2535E148-54E0-4228-9625-C48C8EE5C78D}"/>
              </a:ext>
            </a:extLst>
          </p:cNvPr>
          <p:cNvSpPr/>
          <p:nvPr userDrawn="1"/>
        </p:nvSpPr>
        <p:spPr>
          <a:xfrm flipH="1">
            <a:off x="9435854" y="1327482"/>
            <a:ext cx="2756146" cy="978396"/>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p2">
            <a:extLst>
              <a:ext uri="{FF2B5EF4-FFF2-40B4-BE49-F238E27FC236}">
                <a16:creationId xmlns:a16="http://schemas.microsoft.com/office/drawing/2014/main" id="{69DC0031-30E3-467B-A8E3-9D700E6889F5}"/>
              </a:ext>
            </a:extLst>
          </p:cNvPr>
          <p:cNvSpPr/>
          <p:nvPr userDrawn="1"/>
        </p:nvSpPr>
        <p:spPr>
          <a:xfrm flipH="1">
            <a:off x="9435854" y="1736035"/>
            <a:ext cx="609294" cy="569843"/>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 name="Picture 24">
            <a:extLst>
              <a:ext uri="{FF2B5EF4-FFF2-40B4-BE49-F238E27FC236}">
                <a16:creationId xmlns:a16="http://schemas.microsoft.com/office/drawing/2014/main" id="{53164B34-092B-46F1-A8EB-C8FE5270C416}"/>
              </a:ext>
            </a:extLst>
          </p:cNvPr>
          <p:cNvPicPr>
            <a:picLocks noChangeAspect="1"/>
          </p:cNvPicPr>
          <p:nvPr userDrawn="1"/>
        </p:nvPicPr>
        <p:blipFill>
          <a:blip r:embed="rId9"/>
          <a:stretch>
            <a:fillRect/>
          </a:stretch>
        </p:blipFill>
        <p:spPr>
          <a:xfrm>
            <a:off x="9435855" y="2305877"/>
            <a:ext cx="2756146" cy="1837431"/>
          </a:xfrm>
          <a:prstGeom prst="rect">
            <a:avLst/>
          </a:prstGeom>
        </p:spPr>
      </p:pic>
      <p:sp>
        <p:nvSpPr>
          <p:cNvPr id="26" name="Google Shape;36;p2">
            <a:extLst>
              <a:ext uri="{FF2B5EF4-FFF2-40B4-BE49-F238E27FC236}">
                <a16:creationId xmlns:a16="http://schemas.microsoft.com/office/drawing/2014/main" id="{EA31F81D-37C9-4C25-9168-3AE32EA5BFD2}"/>
              </a:ext>
            </a:extLst>
          </p:cNvPr>
          <p:cNvSpPr/>
          <p:nvPr userDrawn="1"/>
        </p:nvSpPr>
        <p:spPr>
          <a:xfrm>
            <a:off x="9431796" y="3685244"/>
            <a:ext cx="2756146" cy="1335043"/>
          </a:xfrm>
          <a:prstGeom prst="rect">
            <a:avLst/>
          </a:prstGeom>
          <a:solidFill>
            <a:srgbClr val="96B3C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Google Shape;18;p2">
            <a:extLst>
              <a:ext uri="{FF2B5EF4-FFF2-40B4-BE49-F238E27FC236}">
                <a16:creationId xmlns:a16="http://schemas.microsoft.com/office/drawing/2014/main" id="{112A9237-972F-4256-8BE5-F426C5256916}"/>
              </a:ext>
            </a:extLst>
          </p:cNvPr>
          <p:cNvPicPr preferRelativeResize="0"/>
          <p:nvPr userDrawn="1"/>
        </p:nvPicPr>
        <p:blipFill>
          <a:blip r:embed="rId10"/>
          <a:stretch>
            <a:fillRect/>
          </a:stretch>
        </p:blipFill>
        <p:spPr>
          <a:xfrm>
            <a:off x="9435854" y="5020287"/>
            <a:ext cx="2756146" cy="1837713"/>
          </a:xfrm>
          <a:prstGeom prst="rect">
            <a:avLst/>
          </a:prstGeom>
          <a:noFill/>
          <a:ln>
            <a:noFill/>
          </a:ln>
        </p:spPr>
      </p:pic>
      <p:sp>
        <p:nvSpPr>
          <p:cNvPr id="29" name="Google Shape;37;p2">
            <a:extLst>
              <a:ext uri="{FF2B5EF4-FFF2-40B4-BE49-F238E27FC236}">
                <a16:creationId xmlns:a16="http://schemas.microsoft.com/office/drawing/2014/main" id="{372E351B-8996-4384-A668-F9A6CF1052B5}"/>
              </a:ext>
            </a:extLst>
          </p:cNvPr>
          <p:cNvSpPr/>
          <p:nvPr userDrawn="1"/>
        </p:nvSpPr>
        <p:spPr>
          <a:xfrm flipH="1">
            <a:off x="6720726" y="5533977"/>
            <a:ext cx="1398841" cy="1327082"/>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 name="Google Shape;17;p2">
            <a:extLst>
              <a:ext uri="{FF2B5EF4-FFF2-40B4-BE49-F238E27FC236}">
                <a16:creationId xmlns:a16="http://schemas.microsoft.com/office/drawing/2014/main" id="{2219388E-9C58-4960-B1B2-F779434394D3}"/>
              </a:ext>
            </a:extLst>
          </p:cNvPr>
          <p:cNvPicPr preferRelativeResize="0"/>
          <p:nvPr userDrawn="1"/>
        </p:nvPicPr>
        <p:blipFill>
          <a:blip r:embed="rId11"/>
          <a:stretch>
            <a:fillRect/>
          </a:stretch>
        </p:blipFill>
        <p:spPr>
          <a:xfrm>
            <a:off x="6580066" y="5533976"/>
            <a:ext cx="983850" cy="1327081"/>
          </a:xfrm>
          <a:prstGeom prst="rect">
            <a:avLst/>
          </a:prstGeom>
          <a:noFill/>
          <a:ln>
            <a:noFill/>
          </a:ln>
        </p:spPr>
      </p:pic>
      <p:pic>
        <p:nvPicPr>
          <p:cNvPr id="31" name="Google Shape;21;p2">
            <a:extLst>
              <a:ext uri="{FF2B5EF4-FFF2-40B4-BE49-F238E27FC236}">
                <a16:creationId xmlns:a16="http://schemas.microsoft.com/office/drawing/2014/main" id="{1C5A75B9-6188-4F98-86F1-AE030E5B5772}"/>
              </a:ext>
            </a:extLst>
          </p:cNvPr>
          <p:cNvPicPr preferRelativeResize="0"/>
          <p:nvPr userDrawn="1"/>
        </p:nvPicPr>
        <p:blipFill>
          <a:blip r:embed="rId12"/>
          <a:stretch>
            <a:fillRect/>
          </a:stretch>
        </p:blipFill>
        <p:spPr>
          <a:xfrm>
            <a:off x="3240496" y="5533976"/>
            <a:ext cx="1796477" cy="1324023"/>
          </a:xfrm>
          <a:prstGeom prst="rect">
            <a:avLst/>
          </a:prstGeom>
          <a:noFill/>
          <a:ln>
            <a:noFill/>
          </a:ln>
        </p:spPr>
      </p:pic>
      <p:sp>
        <p:nvSpPr>
          <p:cNvPr id="33" name="Google Shape;61;p3">
            <a:extLst>
              <a:ext uri="{FF2B5EF4-FFF2-40B4-BE49-F238E27FC236}">
                <a16:creationId xmlns:a16="http://schemas.microsoft.com/office/drawing/2014/main" id="{4F00AD6E-8749-4957-AF56-AF8EF23D1199}"/>
              </a:ext>
            </a:extLst>
          </p:cNvPr>
          <p:cNvSpPr txBox="1">
            <a:spLocks noGrp="1"/>
          </p:cNvSpPr>
          <p:nvPr>
            <p:ph type="ctrTitle"/>
          </p:nvPr>
        </p:nvSpPr>
        <p:spPr>
          <a:xfrm>
            <a:off x="2861864" y="2427425"/>
            <a:ext cx="5114700" cy="1159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D778A"/>
              </a:buClr>
              <a:buSzPts val="1800"/>
              <a:buNone/>
              <a:defRPr sz="4400" b="1">
                <a:solidFill>
                  <a:srgbClr val="4D778A"/>
                </a:solidFill>
                <a:latin typeface="Arvo"/>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dirty="0"/>
          </a:p>
        </p:txBody>
      </p:sp>
      <p:sp>
        <p:nvSpPr>
          <p:cNvPr id="34" name="Google Shape;62;p3">
            <a:extLst>
              <a:ext uri="{FF2B5EF4-FFF2-40B4-BE49-F238E27FC236}">
                <a16:creationId xmlns:a16="http://schemas.microsoft.com/office/drawing/2014/main" id="{63625B3D-162B-4465-A269-570F44ABBB06}"/>
              </a:ext>
            </a:extLst>
          </p:cNvPr>
          <p:cNvSpPr txBox="1">
            <a:spLocks noGrp="1"/>
          </p:cNvSpPr>
          <p:nvPr>
            <p:ph type="subTitle" idx="1"/>
          </p:nvPr>
        </p:nvSpPr>
        <p:spPr>
          <a:xfrm>
            <a:off x="2861864" y="3455529"/>
            <a:ext cx="5114700" cy="784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7198A9"/>
              </a:buClr>
              <a:buSzPts val="1400"/>
              <a:buNone/>
              <a:defRPr sz="3600" b="1">
                <a:solidFill>
                  <a:srgbClr val="7198A9"/>
                </a:solidFill>
                <a:latin typeface="Arvo"/>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dirty="0"/>
          </a:p>
        </p:txBody>
      </p:sp>
      <p:sp>
        <p:nvSpPr>
          <p:cNvPr id="36" name="Google Shape;24;p2">
            <a:extLst>
              <a:ext uri="{FF2B5EF4-FFF2-40B4-BE49-F238E27FC236}">
                <a16:creationId xmlns:a16="http://schemas.microsoft.com/office/drawing/2014/main" id="{DB010895-A76F-41A8-BF02-DA6FCDD34294}"/>
              </a:ext>
            </a:extLst>
          </p:cNvPr>
          <p:cNvSpPr/>
          <p:nvPr userDrawn="1"/>
        </p:nvSpPr>
        <p:spPr>
          <a:xfrm flipH="1">
            <a:off x="4046635" y="1841"/>
            <a:ext cx="1367992" cy="1325641"/>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p2">
            <a:extLst>
              <a:ext uri="{FF2B5EF4-FFF2-40B4-BE49-F238E27FC236}">
                <a16:creationId xmlns:a16="http://schemas.microsoft.com/office/drawing/2014/main" id="{BB1138D7-976F-4E30-B866-5F5899AE3D7C}"/>
              </a:ext>
            </a:extLst>
          </p:cNvPr>
          <p:cNvSpPr/>
          <p:nvPr userDrawn="1"/>
        </p:nvSpPr>
        <p:spPr>
          <a:xfrm flipH="1">
            <a:off x="8084091" y="5533600"/>
            <a:ext cx="136336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4;p2">
            <a:extLst>
              <a:ext uri="{FF2B5EF4-FFF2-40B4-BE49-F238E27FC236}">
                <a16:creationId xmlns:a16="http://schemas.microsoft.com/office/drawing/2014/main" id="{868EE5B8-B328-4963-B03D-6FD8569E8CE7}"/>
              </a:ext>
            </a:extLst>
          </p:cNvPr>
          <p:cNvSpPr/>
          <p:nvPr userDrawn="1"/>
        </p:nvSpPr>
        <p:spPr>
          <a:xfrm>
            <a:off x="8838160" y="6289228"/>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1621966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it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010AED-F4E8-4632-A7FD-0D26A4CA8C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1347" y="5537959"/>
            <a:ext cx="2200068" cy="1320041"/>
          </a:xfrm>
          <a:prstGeom prst="rect">
            <a:avLst/>
          </a:prstGeom>
        </p:spPr>
      </p:pic>
      <p:sp>
        <p:nvSpPr>
          <p:cNvPr id="6" name="Google Shape;24;p2">
            <a:extLst>
              <a:ext uri="{FF2B5EF4-FFF2-40B4-BE49-F238E27FC236}">
                <a16:creationId xmlns:a16="http://schemas.microsoft.com/office/drawing/2014/main" id="{1C69229E-AA15-4C52-93DA-CAE422663072}"/>
              </a:ext>
            </a:extLst>
          </p:cNvPr>
          <p:cNvSpPr/>
          <p:nvPr userDrawn="1"/>
        </p:nvSpPr>
        <p:spPr>
          <a:xfrm flipH="1">
            <a:off x="-4058" y="-5719"/>
            <a:ext cx="1359876" cy="1326925"/>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27;p2">
            <a:extLst>
              <a:ext uri="{FF2B5EF4-FFF2-40B4-BE49-F238E27FC236}">
                <a16:creationId xmlns:a16="http://schemas.microsoft.com/office/drawing/2014/main" id="{A9693FD4-CC71-4BEA-840A-1C0D424D8BAB}"/>
              </a:ext>
            </a:extLst>
          </p:cNvPr>
          <p:cNvSpPr/>
          <p:nvPr userDrawn="1"/>
        </p:nvSpPr>
        <p:spPr>
          <a:xfrm flipH="1">
            <a:off x="1355818" y="3006"/>
            <a:ext cx="1331470" cy="131820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D2B9B909-D45B-4BF5-978D-4310B8485146}"/>
              </a:ext>
            </a:extLst>
          </p:cNvPr>
          <p:cNvPicPr>
            <a:picLocks noChangeAspect="1"/>
          </p:cNvPicPr>
          <p:nvPr userDrawn="1"/>
        </p:nvPicPr>
        <p:blipFill>
          <a:blip r:embed="rId4"/>
          <a:stretch>
            <a:fillRect/>
          </a:stretch>
        </p:blipFill>
        <p:spPr>
          <a:xfrm>
            <a:off x="2687288" y="3005"/>
            <a:ext cx="1520630" cy="1320041"/>
          </a:xfrm>
          <a:prstGeom prst="rect">
            <a:avLst/>
          </a:prstGeom>
        </p:spPr>
      </p:pic>
      <p:pic>
        <p:nvPicPr>
          <p:cNvPr id="11" name="Picture 10">
            <a:extLst>
              <a:ext uri="{FF2B5EF4-FFF2-40B4-BE49-F238E27FC236}">
                <a16:creationId xmlns:a16="http://schemas.microsoft.com/office/drawing/2014/main" id="{A0E126B9-5D06-4CFF-B027-EDB11280B942}"/>
              </a:ext>
            </a:extLst>
          </p:cNvPr>
          <p:cNvPicPr>
            <a:picLocks noChangeAspect="1"/>
          </p:cNvPicPr>
          <p:nvPr userDrawn="1"/>
        </p:nvPicPr>
        <p:blipFill>
          <a:blip r:embed="rId5"/>
          <a:stretch>
            <a:fillRect/>
          </a:stretch>
        </p:blipFill>
        <p:spPr>
          <a:xfrm>
            <a:off x="6891148" y="1165"/>
            <a:ext cx="883576" cy="1312668"/>
          </a:xfrm>
          <a:prstGeom prst="rect">
            <a:avLst/>
          </a:prstGeom>
        </p:spPr>
      </p:pic>
      <p:sp>
        <p:nvSpPr>
          <p:cNvPr id="12" name="Google Shape;28;p2">
            <a:extLst>
              <a:ext uri="{FF2B5EF4-FFF2-40B4-BE49-F238E27FC236}">
                <a16:creationId xmlns:a16="http://schemas.microsoft.com/office/drawing/2014/main" id="{7C281379-A51C-4434-BEF9-A04B44F8A162}"/>
              </a:ext>
            </a:extLst>
          </p:cNvPr>
          <p:cNvSpPr/>
          <p:nvPr userDrawn="1"/>
        </p:nvSpPr>
        <p:spPr>
          <a:xfrm flipH="1">
            <a:off x="7774724" y="-10633"/>
            <a:ext cx="1367992" cy="1327483"/>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3" name="Picture 12">
            <a:extLst>
              <a:ext uri="{FF2B5EF4-FFF2-40B4-BE49-F238E27FC236}">
                <a16:creationId xmlns:a16="http://schemas.microsoft.com/office/drawing/2014/main" id="{EA292688-381B-453C-BC02-B8C5CA5AAA27}"/>
              </a:ext>
            </a:extLst>
          </p:cNvPr>
          <p:cNvPicPr>
            <a:picLocks noChangeAspect="1"/>
          </p:cNvPicPr>
          <p:nvPr userDrawn="1"/>
        </p:nvPicPr>
        <p:blipFill>
          <a:blip r:embed="rId6"/>
          <a:stretch>
            <a:fillRect/>
          </a:stretch>
        </p:blipFill>
        <p:spPr>
          <a:xfrm>
            <a:off x="9142716" y="1351"/>
            <a:ext cx="1956050" cy="1312482"/>
          </a:xfrm>
          <a:prstGeom prst="rect">
            <a:avLst/>
          </a:prstGeom>
        </p:spPr>
      </p:pic>
      <p:sp>
        <p:nvSpPr>
          <p:cNvPr id="14" name="Google Shape;22;p2">
            <a:extLst>
              <a:ext uri="{FF2B5EF4-FFF2-40B4-BE49-F238E27FC236}">
                <a16:creationId xmlns:a16="http://schemas.microsoft.com/office/drawing/2014/main" id="{82E20035-3CD8-4876-98B5-6C2F3432F57B}"/>
              </a:ext>
            </a:extLst>
          </p:cNvPr>
          <p:cNvSpPr/>
          <p:nvPr userDrawn="1"/>
        </p:nvSpPr>
        <p:spPr>
          <a:xfrm flipH="1">
            <a:off x="11074718" y="1351"/>
            <a:ext cx="1117282" cy="1312482"/>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p2">
            <a:extLst>
              <a:ext uri="{FF2B5EF4-FFF2-40B4-BE49-F238E27FC236}">
                <a16:creationId xmlns:a16="http://schemas.microsoft.com/office/drawing/2014/main" id="{CF15CE14-5455-4EF0-B172-04B87ABB468F}"/>
              </a:ext>
            </a:extLst>
          </p:cNvPr>
          <p:cNvSpPr/>
          <p:nvPr userDrawn="1"/>
        </p:nvSpPr>
        <p:spPr>
          <a:xfrm flipH="1">
            <a:off x="746525" y="-5719"/>
            <a:ext cx="609293" cy="562144"/>
          </a:xfrm>
          <a:prstGeom prst="rect">
            <a:avLst/>
          </a:prstGeom>
          <a:solidFill>
            <a:srgbClr val="CEDBE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8;p2">
            <a:extLst>
              <a:ext uri="{FF2B5EF4-FFF2-40B4-BE49-F238E27FC236}">
                <a16:creationId xmlns:a16="http://schemas.microsoft.com/office/drawing/2014/main" id="{AF3F5EF4-A24C-4B3F-85B4-D2E209451EAA}"/>
              </a:ext>
            </a:extLst>
          </p:cNvPr>
          <p:cNvSpPr/>
          <p:nvPr userDrawn="1"/>
        </p:nvSpPr>
        <p:spPr>
          <a:xfrm flipH="1">
            <a:off x="1997964" y="5528678"/>
            <a:ext cx="1367992"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8" name="Picture 17">
            <a:extLst>
              <a:ext uri="{FF2B5EF4-FFF2-40B4-BE49-F238E27FC236}">
                <a16:creationId xmlns:a16="http://schemas.microsoft.com/office/drawing/2014/main" id="{EE9A52B0-994C-4BAE-9FEA-C2D94392CA20}"/>
              </a:ext>
            </a:extLst>
          </p:cNvPr>
          <p:cNvPicPr>
            <a:picLocks noChangeAspect="1"/>
          </p:cNvPicPr>
          <p:nvPr userDrawn="1"/>
        </p:nvPicPr>
        <p:blipFill>
          <a:blip r:embed="rId7"/>
          <a:stretch>
            <a:fillRect/>
          </a:stretch>
        </p:blipFill>
        <p:spPr>
          <a:xfrm>
            <a:off x="3365956" y="5528677"/>
            <a:ext cx="880027" cy="1320041"/>
          </a:xfrm>
          <a:prstGeom prst="rect">
            <a:avLst/>
          </a:prstGeom>
        </p:spPr>
      </p:pic>
      <p:sp>
        <p:nvSpPr>
          <p:cNvPr id="19" name="Google Shape;15;p2">
            <a:extLst>
              <a:ext uri="{FF2B5EF4-FFF2-40B4-BE49-F238E27FC236}">
                <a16:creationId xmlns:a16="http://schemas.microsoft.com/office/drawing/2014/main" id="{58D60E35-8164-4EC0-A2CB-8866FDEE27F7}"/>
              </a:ext>
            </a:extLst>
          </p:cNvPr>
          <p:cNvSpPr/>
          <p:nvPr userDrawn="1"/>
        </p:nvSpPr>
        <p:spPr>
          <a:xfrm>
            <a:off x="4245983" y="5530519"/>
            <a:ext cx="747334" cy="1327481"/>
          </a:xfrm>
          <a:prstGeom prst="rect">
            <a:avLst/>
          </a:prstGeom>
          <a:solidFill>
            <a:srgbClr val="7198A9">
              <a:alpha val="4115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0" name="Google Shape;24;p2">
            <a:extLst>
              <a:ext uri="{FF2B5EF4-FFF2-40B4-BE49-F238E27FC236}">
                <a16:creationId xmlns:a16="http://schemas.microsoft.com/office/drawing/2014/main" id="{40B8B0AA-7EAC-4BB1-AAC5-541AF69E88E5}"/>
              </a:ext>
            </a:extLst>
          </p:cNvPr>
          <p:cNvSpPr/>
          <p:nvPr userDrawn="1"/>
        </p:nvSpPr>
        <p:spPr>
          <a:xfrm flipH="1">
            <a:off x="6461760" y="5521793"/>
            <a:ext cx="1222904"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2;p2">
            <a:extLst>
              <a:ext uri="{FF2B5EF4-FFF2-40B4-BE49-F238E27FC236}">
                <a16:creationId xmlns:a16="http://schemas.microsoft.com/office/drawing/2014/main" id="{E08D9815-F689-493D-96C1-111F0C127FA0}"/>
              </a:ext>
            </a:extLst>
          </p:cNvPr>
          <p:cNvSpPr/>
          <p:nvPr userDrawn="1"/>
        </p:nvSpPr>
        <p:spPr>
          <a:xfrm flipH="1">
            <a:off x="7684664" y="5527500"/>
            <a:ext cx="1379916" cy="1320052"/>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p2">
            <a:extLst>
              <a:ext uri="{FF2B5EF4-FFF2-40B4-BE49-F238E27FC236}">
                <a16:creationId xmlns:a16="http://schemas.microsoft.com/office/drawing/2014/main" id="{8EA4A6C9-BE63-4140-A3DF-044048C0B4A6}"/>
              </a:ext>
            </a:extLst>
          </p:cNvPr>
          <p:cNvSpPr/>
          <p:nvPr userDrawn="1"/>
        </p:nvSpPr>
        <p:spPr>
          <a:xfrm flipH="1">
            <a:off x="8845712" y="5530517"/>
            <a:ext cx="1331470"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 name="Picture 22">
            <a:extLst>
              <a:ext uri="{FF2B5EF4-FFF2-40B4-BE49-F238E27FC236}">
                <a16:creationId xmlns:a16="http://schemas.microsoft.com/office/drawing/2014/main" id="{E7CF94D7-8415-48ED-9FD8-73FC99157EF8}"/>
              </a:ext>
            </a:extLst>
          </p:cNvPr>
          <p:cNvPicPr>
            <a:picLocks noChangeAspect="1"/>
          </p:cNvPicPr>
          <p:nvPr userDrawn="1"/>
        </p:nvPicPr>
        <p:blipFill>
          <a:blip r:embed="rId8"/>
          <a:stretch>
            <a:fillRect/>
          </a:stretch>
        </p:blipFill>
        <p:spPr>
          <a:xfrm>
            <a:off x="10177182" y="5530516"/>
            <a:ext cx="2011098" cy="1327484"/>
          </a:xfrm>
          <a:prstGeom prst="rect">
            <a:avLst/>
          </a:prstGeom>
        </p:spPr>
      </p:pic>
      <p:sp>
        <p:nvSpPr>
          <p:cNvPr id="24" name="Google Shape;24;p2">
            <a:extLst>
              <a:ext uri="{FF2B5EF4-FFF2-40B4-BE49-F238E27FC236}">
                <a16:creationId xmlns:a16="http://schemas.microsoft.com/office/drawing/2014/main" id="{B2C89A6D-F696-43B8-9AFF-BC5ED3147AB9}"/>
              </a:ext>
            </a:extLst>
          </p:cNvPr>
          <p:cNvSpPr/>
          <p:nvPr userDrawn="1"/>
        </p:nvSpPr>
        <p:spPr>
          <a:xfrm flipH="1">
            <a:off x="4191686" y="1165"/>
            <a:ext cx="1367992" cy="131820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p2">
            <a:extLst>
              <a:ext uri="{FF2B5EF4-FFF2-40B4-BE49-F238E27FC236}">
                <a16:creationId xmlns:a16="http://schemas.microsoft.com/office/drawing/2014/main" id="{A624B12A-882A-4B61-96B7-FCCF3BCC68FC}"/>
              </a:ext>
            </a:extLst>
          </p:cNvPr>
          <p:cNvSpPr/>
          <p:nvPr userDrawn="1"/>
        </p:nvSpPr>
        <p:spPr>
          <a:xfrm flipH="1">
            <a:off x="5494750" y="-10634"/>
            <a:ext cx="1396398" cy="1333679"/>
          </a:xfrm>
          <a:prstGeom prst="rect">
            <a:avLst/>
          </a:prstGeom>
          <a:solidFill>
            <a:srgbClr val="D1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p3">
            <a:extLst>
              <a:ext uri="{FF2B5EF4-FFF2-40B4-BE49-F238E27FC236}">
                <a16:creationId xmlns:a16="http://schemas.microsoft.com/office/drawing/2014/main" id="{C6E3B4B0-BACD-490C-B509-1994BF179088}"/>
              </a:ext>
            </a:extLst>
          </p:cNvPr>
          <p:cNvSpPr txBox="1">
            <a:spLocks noGrp="1"/>
          </p:cNvSpPr>
          <p:nvPr>
            <p:ph type="ctrTitle"/>
          </p:nvPr>
        </p:nvSpPr>
        <p:spPr>
          <a:xfrm>
            <a:off x="3462755" y="2340339"/>
            <a:ext cx="5114700" cy="11598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D778A"/>
              </a:buClr>
              <a:buSzPts val="1800"/>
              <a:buNone/>
              <a:defRPr sz="4400" b="1">
                <a:solidFill>
                  <a:srgbClr val="4D778A"/>
                </a:solidFill>
                <a:latin typeface="Arvo"/>
              </a:defRPr>
            </a:lvl1pPr>
            <a:lvl2pPr lvl="1" algn="ctr" rtl="0">
              <a:spcBef>
                <a:spcPts val="0"/>
              </a:spcBef>
              <a:spcAft>
                <a:spcPts val="0"/>
              </a:spcAft>
              <a:buClr>
                <a:srgbClr val="4D778A"/>
              </a:buClr>
              <a:buSzPts val="1800"/>
              <a:buNone/>
              <a:defRPr sz="1800">
                <a:solidFill>
                  <a:srgbClr val="4D778A"/>
                </a:solidFill>
              </a:defRPr>
            </a:lvl2pPr>
            <a:lvl3pPr lvl="2" algn="ctr" rtl="0">
              <a:spcBef>
                <a:spcPts val="0"/>
              </a:spcBef>
              <a:spcAft>
                <a:spcPts val="0"/>
              </a:spcAft>
              <a:buClr>
                <a:srgbClr val="4D778A"/>
              </a:buClr>
              <a:buSzPts val="1800"/>
              <a:buNone/>
              <a:defRPr sz="1800">
                <a:solidFill>
                  <a:srgbClr val="4D778A"/>
                </a:solidFill>
              </a:defRPr>
            </a:lvl3pPr>
            <a:lvl4pPr lvl="3" algn="ctr" rtl="0">
              <a:spcBef>
                <a:spcPts val="0"/>
              </a:spcBef>
              <a:spcAft>
                <a:spcPts val="0"/>
              </a:spcAft>
              <a:buClr>
                <a:srgbClr val="4D778A"/>
              </a:buClr>
              <a:buSzPts val="1800"/>
              <a:buNone/>
              <a:defRPr sz="1800">
                <a:solidFill>
                  <a:srgbClr val="4D778A"/>
                </a:solidFill>
              </a:defRPr>
            </a:lvl4pPr>
            <a:lvl5pPr lvl="4" algn="ctr" rtl="0">
              <a:spcBef>
                <a:spcPts val="0"/>
              </a:spcBef>
              <a:spcAft>
                <a:spcPts val="0"/>
              </a:spcAft>
              <a:buClr>
                <a:srgbClr val="4D778A"/>
              </a:buClr>
              <a:buSzPts val="1800"/>
              <a:buNone/>
              <a:defRPr sz="1800">
                <a:solidFill>
                  <a:srgbClr val="4D778A"/>
                </a:solidFill>
              </a:defRPr>
            </a:lvl5pPr>
            <a:lvl6pPr lvl="5" algn="ctr" rtl="0">
              <a:spcBef>
                <a:spcPts val="0"/>
              </a:spcBef>
              <a:spcAft>
                <a:spcPts val="0"/>
              </a:spcAft>
              <a:buClr>
                <a:srgbClr val="4D778A"/>
              </a:buClr>
              <a:buSzPts val="1800"/>
              <a:buNone/>
              <a:defRPr sz="1800">
                <a:solidFill>
                  <a:srgbClr val="4D778A"/>
                </a:solidFill>
              </a:defRPr>
            </a:lvl6pPr>
            <a:lvl7pPr lvl="6" algn="ctr" rtl="0">
              <a:spcBef>
                <a:spcPts val="0"/>
              </a:spcBef>
              <a:spcAft>
                <a:spcPts val="0"/>
              </a:spcAft>
              <a:buClr>
                <a:srgbClr val="4D778A"/>
              </a:buClr>
              <a:buSzPts val="1800"/>
              <a:buNone/>
              <a:defRPr sz="1800">
                <a:solidFill>
                  <a:srgbClr val="4D778A"/>
                </a:solidFill>
              </a:defRPr>
            </a:lvl7pPr>
            <a:lvl8pPr lvl="7" algn="ctr" rtl="0">
              <a:spcBef>
                <a:spcPts val="0"/>
              </a:spcBef>
              <a:spcAft>
                <a:spcPts val="0"/>
              </a:spcAft>
              <a:buClr>
                <a:srgbClr val="4D778A"/>
              </a:buClr>
              <a:buSzPts val="1800"/>
              <a:buNone/>
              <a:defRPr sz="1800">
                <a:solidFill>
                  <a:srgbClr val="4D778A"/>
                </a:solidFill>
              </a:defRPr>
            </a:lvl8pPr>
            <a:lvl9pPr lvl="8" algn="ctr" rtl="0">
              <a:spcBef>
                <a:spcPts val="0"/>
              </a:spcBef>
              <a:spcAft>
                <a:spcPts val="0"/>
              </a:spcAft>
              <a:buClr>
                <a:srgbClr val="4D778A"/>
              </a:buClr>
              <a:buSzPts val="1800"/>
              <a:buNone/>
              <a:defRPr sz="1800">
                <a:solidFill>
                  <a:srgbClr val="4D778A"/>
                </a:solidFill>
              </a:defRPr>
            </a:lvl9pPr>
          </a:lstStyle>
          <a:p>
            <a:endParaRPr dirty="0"/>
          </a:p>
        </p:txBody>
      </p:sp>
      <p:sp>
        <p:nvSpPr>
          <p:cNvPr id="26" name="Google Shape;62;p3">
            <a:extLst>
              <a:ext uri="{FF2B5EF4-FFF2-40B4-BE49-F238E27FC236}">
                <a16:creationId xmlns:a16="http://schemas.microsoft.com/office/drawing/2014/main" id="{2DB747EC-14F0-4CC6-A5C4-6782DE18516C}"/>
              </a:ext>
            </a:extLst>
          </p:cNvPr>
          <p:cNvSpPr txBox="1">
            <a:spLocks noGrp="1"/>
          </p:cNvSpPr>
          <p:nvPr>
            <p:ph type="subTitle" idx="1"/>
          </p:nvPr>
        </p:nvSpPr>
        <p:spPr>
          <a:xfrm>
            <a:off x="3462755" y="3368443"/>
            <a:ext cx="5114700" cy="7848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7198A9"/>
              </a:buClr>
              <a:buSzPts val="1400"/>
              <a:buNone/>
              <a:defRPr sz="3600" b="1">
                <a:solidFill>
                  <a:srgbClr val="7198A9"/>
                </a:solidFill>
                <a:latin typeface="Arvo"/>
              </a:defRPr>
            </a:lvl1pPr>
            <a:lvl2pPr lvl="1" algn="ctr" rtl="0">
              <a:spcBef>
                <a:spcPts val="0"/>
              </a:spcBef>
              <a:spcAft>
                <a:spcPts val="0"/>
              </a:spcAft>
              <a:buClr>
                <a:srgbClr val="7198A9"/>
              </a:buClr>
              <a:buSzPts val="1400"/>
              <a:buNone/>
              <a:defRPr sz="1400">
                <a:solidFill>
                  <a:srgbClr val="7198A9"/>
                </a:solidFill>
              </a:defRPr>
            </a:lvl2pPr>
            <a:lvl3pPr lvl="2" algn="ctr" rtl="0">
              <a:spcBef>
                <a:spcPts val="0"/>
              </a:spcBef>
              <a:spcAft>
                <a:spcPts val="0"/>
              </a:spcAft>
              <a:buClr>
                <a:srgbClr val="7198A9"/>
              </a:buClr>
              <a:buSzPts val="1400"/>
              <a:buNone/>
              <a:defRPr sz="1400">
                <a:solidFill>
                  <a:srgbClr val="7198A9"/>
                </a:solidFill>
              </a:defRPr>
            </a:lvl3pPr>
            <a:lvl4pPr lvl="3" algn="ctr" rtl="0">
              <a:spcBef>
                <a:spcPts val="0"/>
              </a:spcBef>
              <a:spcAft>
                <a:spcPts val="0"/>
              </a:spcAft>
              <a:buClr>
                <a:srgbClr val="7198A9"/>
              </a:buClr>
              <a:buSzPts val="1400"/>
              <a:buNone/>
              <a:defRPr sz="1400">
                <a:solidFill>
                  <a:srgbClr val="7198A9"/>
                </a:solidFill>
              </a:defRPr>
            </a:lvl4pPr>
            <a:lvl5pPr lvl="4" algn="ctr" rtl="0">
              <a:spcBef>
                <a:spcPts val="0"/>
              </a:spcBef>
              <a:spcAft>
                <a:spcPts val="0"/>
              </a:spcAft>
              <a:buClr>
                <a:srgbClr val="7198A9"/>
              </a:buClr>
              <a:buSzPts val="1400"/>
              <a:buNone/>
              <a:defRPr sz="1400">
                <a:solidFill>
                  <a:srgbClr val="7198A9"/>
                </a:solidFill>
              </a:defRPr>
            </a:lvl5pPr>
            <a:lvl6pPr lvl="5" algn="ctr" rtl="0">
              <a:spcBef>
                <a:spcPts val="0"/>
              </a:spcBef>
              <a:spcAft>
                <a:spcPts val="0"/>
              </a:spcAft>
              <a:buClr>
                <a:srgbClr val="7198A9"/>
              </a:buClr>
              <a:buSzPts val="1400"/>
              <a:buNone/>
              <a:defRPr sz="1400">
                <a:solidFill>
                  <a:srgbClr val="7198A9"/>
                </a:solidFill>
              </a:defRPr>
            </a:lvl6pPr>
            <a:lvl7pPr lvl="6" algn="ctr" rtl="0">
              <a:spcBef>
                <a:spcPts val="0"/>
              </a:spcBef>
              <a:spcAft>
                <a:spcPts val="0"/>
              </a:spcAft>
              <a:buClr>
                <a:srgbClr val="7198A9"/>
              </a:buClr>
              <a:buSzPts val="1400"/>
              <a:buNone/>
              <a:defRPr sz="1400">
                <a:solidFill>
                  <a:srgbClr val="7198A9"/>
                </a:solidFill>
              </a:defRPr>
            </a:lvl7pPr>
            <a:lvl8pPr lvl="7" algn="ctr" rtl="0">
              <a:spcBef>
                <a:spcPts val="0"/>
              </a:spcBef>
              <a:spcAft>
                <a:spcPts val="0"/>
              </a:spcAft>
              <a:buClr>
                <a:srgbClr val="7198A9"/>
              </a:buClr>
              <a:buSzPts val="1400"/>
              <a:buNone/>
              <a:defRPr sz="1400">
                <a:solidFill>
                  <a:srgbClr val="7198A9"/>
                </a:solidFill>
              </a:defRPr>
            </a:lvl8pPr>
            <a:lvl9pPr lvl="8" algn="ctr" rtl="0">
              <a:spcBef>
                <a:spcPts val="0"/>
              </a:spcBef>
              <a:spcAft>
                <a:spcPts val="0"/>
              </a:spcAft>
              <a:buClr>
                <a:srgbClr val="7198A9"/>
              </a:buClr>
              <a:buSzPts val="1400"/>
              <a:buNone/>
              <a:defRPr sz="1400">
                <a:solidFill>
                  <a:srgbClr val="7198A9"/>
                </a:solidFill>
              </a:defRPr>
            </a:lvl9pPr>
          </a:lstStyle>
          <a:p>
            <a:endParaRPr dirty="0"/>
          </a:p>
        </p:txBody>
      </p:sp>
      <p:sp>
        <p:nvSpPr>
          <p:cNvPr id="29" name="Google Shape;122;p6">
            <a:extLst>
              <a:ext uri="{FF2B5EF4-FFF2-40B4-BE49-F238E27FC236}">
                <a16:creationId xmlns:a16="http://schemas.microsoft.com/office/drawing/2014/main" id="{4B7A04E8-4E70-472B-AA89-5EB80218F9B4}"/>
              </a:ext>
            </a:extLst>
          </p:cNvPr>
          <p:cNvSpPr/>
          <p:nvPr userDrawn="1"/>
        </p:nvSpPr>
        <p:spPr>
          <a:xfrm>
            <a:off x="9567888" y="6299970"/>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26C39CED-2F9B-490D-951C-4B4AF999BF4F}"/>
              </a:ext>
            </a:extLst>
          </p:cNvPr>
          <p:cNvPicPr>
            <a:picLocks noChangeAspect="1"/>
          </p:cNvPicPr>
          <p:nvPr userDrawn="1"/>
        </p:nvPicPr>
        <p:blipFill>
          <a:blip r:embed="rId9"/>
          <a:stretch>
            <a:fillRect/>
          </a:stretch>
        </p:blipFill>
        <p:spPr>
          <a:xfrm>
            <a:off x="3720" y="5526838"/>
            <a:ext cx="2011098" cy="1318202"/>
          </a:xfrm>
          <a:prstGeom prst="rect">
            <a:avLst/>
          </a:prstGeom>
        </p:spPr>
      </p:pic>
    </p:spTree>
    <p:custDataLst>
      <p:tags r:id="rId1"/>
    </p:custDataLst>
    <p:extLst>
      <p:ext uri="{BB962C8B-B14F-4D97-AF65-F5344CB8AC3E}">
        <p14:creationId xmlns:p14="http://schemas.microsoft.com/office/powerpoint/2010/main" val="373332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11" name="Google Shape;15;p2">
            <a:extLst>
              <a:ext uri="{FF2B5EF4-FFF2-40B4-BE49-F238E27FC236}">
                <a16:creationId xmlns:a16="http://schemas.microsoft.com/office/drawing/2014/main" id="{4FE461BC-5DB0-40BD-8BDB-A56932B18FED}"/>
              </a:ext>
            </a:extLst>
          </p:cNvPr>
          <p:cNvSpPr/>
          <p:nvPr userDrawn="1"/>
        </p:nvSpPr>
        <p:spPr>
          <a:xfrm>
            <a:off x="10843976" y="0"/>
            <a:ext cx="1367992" cy="1329321"/>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24;p2">
            <a:extLst>
              <a:ext uri="{FF2B5EF4-FFF2-40B4-BE49-F238E27FC236}">
                <a16:creationId xmlns:a16="http://schemas.microsoft.com/office/drawing/2014/main" id="{23882A48-D6DE-4E43-89F3-868600508C49}"/>
              </a:ext>
            </a:extLst>
          </p:cNvPr>
          <p:cNvSpPr/>
          <p:nvPr userDrawn="1"/>
        </p:nvSpPr>
        <p:spPr>
          <a:xfrm flipH="1">
            <a:off x="10852089" y="4168231"/>
            <a:ext cx="1343043" cy="1360445"/>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p2">
            <a:extLst>
              <a:ext uri="{FF2B5EF4-FFF2-40B4-BE49-F238E27FC236}">
                <a16:creationId xmlns:a16="http://schemas.microsoft.com/office/drawing/2014/main" id="{9A437E18-7F18-4225-BF77-C77FDBC4B75F}"/>
              </a:ext>
            </a:extLst>
          </p:cNvPr>
          <p:cNvSpPr/>
          <p:nvPr userDrawn="1"/>
        </p:nvSpPr>
        <p:spPr>
          <a:xfrm flipH="1">
            <a:off x="0" y="5528677"/>
            <a:ext cx="1359876" cy="132932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p2">
            <a:extLst>
              <a:ext uri="{FF2B5EF4-FFF2-40B4-BE49-F238E27FC236}">
                <a16:creationId xmlns:a16="http://schemas.microsoft.com/office/drawing/2014/main" id="{B60C28C0-3200-445E-A8CD-28C9A77D960F}"/>
              </a:ext>
            </a:extLst>
          </p:cNvPr>
          <p:cNvSpPr/>
          <p:nvPr userDrawn="1"/>
        </p:nvSpPr>
        <p:spPr>
          <a:xfrm flipH="1">
            <a:off x="-8116" y="4199355"/>
            <a:ext cx="1367992"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1;p2">
            <a:extLst>
              <a:ext uri="{FF2B5EF4-FFF2-40B4-BE49-F238E27FC236}">
                <a16:creationId xmlns:a16="http://schemas.microsoft.com/office/drawing/2014/main" id="{802F279A-42AC-48D1-BEEF-1472FF9AA94F}"/>
              </a:ext>
            </a:extLst>
          </p:cNvPr>
          <p:cNvSpPr/>
          <p:nvPr userDrawn="1"/>
        </p:nvSpPr>
        <p:spPr>
          <a:xfrm flipH="1">
            <a:off x="-8116" y="4199354"/>
            <a:ext cx="609294" cy="569843"/>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202;p10">
            <a:extLst>
              <a:ext uri="{FF2B5EF4-FFF2-40B4-BE49-F238E27FC236}">
                <a16:creationId xmlns:a16="http://schemas.microsoft.com/office/drawing/2014/main" id="{B050B4D8-E0C3-45E5-B4E8-770018ADF244}"/>
              </a:ext>
            </a:extLst>
          </p:cNvPr>
          <p:cNvSpPr/>
          <p:nvPr userDrawn="1"/>
        </p:nvSpPr>
        <p:spPr>
          <a:xfrm>
            <a:off x="0" y="3629510"/>
            <a:ext cx="601178" cy="569843"/>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12" name="Google Shape;553;p42">
            <a:extLst>
              <a:ext uri="{FF2B5EF4-FFF2-40B4-BE49-F238E27FC236}">
                <a16:creationId xmlns:a16="http://schemas.microsoft.com/office/drawing/2014/main" id="{1692198C-F215-4919-BDB8-DBAA2D9C71D0}"/>
              </a:ext>
            </a:extLst>
          </p:cNvPr>
          <p:cNvGrpSpPr/>
          <p:nvPr userDrawn="1"/>
        </p:nvGrpSpPr>
        <p:grpSpPr>
          <a:xfrm>
            <a:off x="11188016" y="228881"/>
            <a:ext cx="679912" cy="871558"/>
            <a:chOff x="596350" y="929175"/>
            <a:chExt cx="407950" cy="497475"/>
          </a:xfrm>
        </p:grpSpPr>
        <p:sp>
          <p:nvSpPr>
            <p:cNvPr id="13" name="Google Shape;554;p42">
              <a:extLst>
                <a:ext uri="{FF2B5EF4-FFF2-40B4-BE49-F238E27FC236}">
                  <a16:creationId xmlns:a16="http://schemas.microsoft.com/office/drawing/2014/main" id="{3C1C807B-9911-4443-818B-2A4DC838FA9D}"/>
                </a:ext>
              </a:extLst>
            </p:cNvPr>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5;p42">
              <a:extLst>
                <a:ext uri="{FF2B5EF4-FFF2-40B4-BE49-F238E27FC236}">
                  <a16:creationId xmlns:a16="http://schemas.microsoft.com/office/drawing/2014/main" id="{B9BC27E2-1BB0-45AC-BA9E-B8F0E88504E3}"/>
                </a:ext>
              </a:extLst>
            </p:cNvPr>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556;p42">
              <a:extLst>
                <a:ext uri="{FF2B5EF4-FFF2-40B4-BE49-F238E27FC236}">
                  <a16:creationId xmlns:a16="http://schemas.microsoft.com/office/drawing/2014/main" id="{73E4094E-6B4A-42A1-8C99-16442EE0B465}"/>
                </a:ext>
              </a:extLst>
            </p:cNvPr>
            <p:cNvSpPr/>
            <p:nvPr/>
          </p:nvSpPr>
          <p:spPr>
            <a:xfrm>
              <a:off x="688900" y="1256150"/>
              <a:ext cx="133975" cy="25"/>
            </a:xfrm>
            <a:custGeom>
              <a:avLst/>
              <a:gdLst/>
              <a:ahLst/>
              <a:cxnLst/>
              <a:rect l="l" t="t" r="r" b="b"/>
              <a:pathLst>
                <a:path w="5359" h="1" fill="none" extrusionOk="0">
                  <a:moveTo>
                    <a:pt x="5358" y="0"/>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7;p42">
              <a:extLst>
                <a:ext uri="{FF2B5EF4-FFF2-40B4-BE49-F238E27FC236}">
                  <a16:creationId xmlns:a16="http://schemas.microsoft.com/office/drawing/2014/main" id="{FF909F31-9357-4C7A-AF6B-F545DA5D93FA}"/>
                </a:ext>
              </a:extLst>
            </p:cNvPr>
            <p:cNvSpPr/>
            <p:nvPr/>
          </p:nvSpPr>
          <p:spPr>
            <a:xfrm>
              <a:off x="688900" y="1201350"/>
              <a:ext cx="255750" cy="25"/>
            </a:xfrm>
            <a:custGeom>
              <a:avLst/>
              <a:gdLst/>
              <a:ahLst/>
              <a:cxnLst/>
              <a:rect l="l" t="t" r="r" b="b"/>
              <a:pathLst>
                <a:path w="10230" h="1" fill="none" extrusionOk="0">
                  <a:moveTo>
                    <a:pt x="10229" y="1"/>
                  </a:moveTo>
                  <a:lnTo>
                    <a:pt x="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58;p42">
              <a:extLst>
                <a:ext uri="{FF2B5EF4-FFF2-40B4-BE49-F238E27FC236}">
                  <a16:creationId xmlns:a16="http://schemas.microsoft.com/office/drawing/2014/main" id="{880BA7EC-DA68-4E3D-9AC9-2B2CFB1BBECF}"/>
                </a:ext>
              </a:extLst>
            </p:cNvPr>
            <p:cNvSpPr/>
            <p:nvPr/>
          </p:nvSpPr>
          <p:spPr>
            <a:xfrm>
              <a:off x="688900" y="1145950"/>
              <a:ext cx="255750" cy="25"/>
            </a:xfrm>
            <a:custGeom>
              <a:avLst/>
              <a:gdLst/>
              <a:ahLst/>
              <a:cxnLst/>
              <a:rect l="l" t="t" r="r" b="b"/>
              <a:pathLst>
                <a:path w="10230" h="1" fill="none" extrusionOk="0">
                  <a:moveTo>
                    <a:pt x="10229" y="0"/>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59;p42">
              <a:extLst>
                <a:ext uri="{FF2B5EF4-FFF2-40B4-BE49-F238E27FC236}">
                  <a16:creationId xmlns:a16="http://schemas.microsoft.com/office/drawing/2014/main" id="{75E46DEF-7643-49A2-8C35-39225143D10A}"/>
                </a:ext>
              </a:extLst>
            </p:cNvPr>
            <p:cNvSpPr/>
            <p:nvPr/>
          </p:nvSpPr>
          <p:spPr>
            <a:xfrm>
              <a:off x="688900" y="1090525"/>
              <a:ext cx="255750" cy="25"/>
            </a:xfrm>
            <a:custGeom>
              <a:avLst/>
              <a:gdLst/>
              <a:ahLst/>
              <a:cxnLst/>
              <a:rect l="l" t="t" r="r" b="b"/>
              <a:pathLst>
                <a:path w="10230" h="1" fill="none" extrusionOk="0">
                  <a:moveTo>
                    <a:pt x="10229" y="1"/>
                  </a:moveTo>
                  <a:lnTo>
                    <a:pt x="0"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0;p42">
              <a:extLst>
                <a:ext uri="{FF2B5EF4-FFF2-40B4-BE49-F238E27FC236}">
                  <a16:creationId xmlns:a16="http://schemas.microsoft.com/office/drawing/2014/main" id="{F4D189CE-3ECE-4A73-8514-FDFC57340BAE}"/>
                </a:ext>
              </a:extLst>
            </p:cNvPr>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8;p2">
            <a:extLst>
              <a:ext uri="{FF2B5EF4-FFF2-40B4-BE49-F238E27FC236}">
                <a16:creationId xmlns:a16="http://schemas.microsoft.com/office/drawing/2014/main" id="{584914CE-4ACD-403F-BCC5-DAF29580469A}"/>
              </a:ext>
            </a:extLst>
          </p:cNvPr>
          <p:cNvSpPr/>
          <p:nvPr userDrawn="1"/>
        </p:nvSpPr>
        <p:spPr>
          <a:xfrm flipH="1">
            <a:off x="10847794" y="1329321"/>
            <a:ext cx="1364174" cy="132932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Picture 20">
            <a:extLst>
              <a:ext uri="{FF2B5EF4-FFF2-40B4-BE49-F238E27FC236}">
                <a16:creationId xmlns:a16="http://schemas.microsoft.com/office/drawing/2014/main" id="{7B6C8EBA-9E4A-41D9-8F61-FA1234DEF731}"/>
              </a:ext>
            </a:extLst>
          </p:cNvPr>
          <p:cNvPicPr>
            <a:picLocks noChangeAspect="1"/>
          </p:cNvPicPr>
          <p:nvPr userDrawn="1"/>
        </p:nvPicPr>
        <p:blipFill>
          <a:blip r:embed="rId3"/>
          <a:stretch>
            <a:fillRect/>
          </a:stretch>
        </p:blipFill>
        <p:spPr>
          <a:xfrm>
            <a:off x="10852089" y="2658642"/>
            <a:ext cx="1339228" cy="2021012"/>
          </a:xfrm>
          <a:prstGeom prst="rect">
            <a:avLst/>
          </a:prstGeom>
        </p:spPr>
      </p:pic>
      <p:sp>
        <p:nvSpPr>
          <p:cNvPr id="22" name="Google Shape;202;p10">
            <a:extLst>
              <a:ext uri="{FF2B5EF4-FFF2-40B4-BE49-F238E27FC236}">
                <a16:creationId xmlns:a16="http://schemas.microsoft.com/office/drawing/2014/main" id="{DF6C205A-502D-4861-AA62-8B28D918D145}"/>
              </a:ext>
            </a:extLst>
          </p:cNvPr>
          <p:cNvSpPr/>
          <p:nvPr userDrawn="1"/>
        </p:nvSpPr>
        <p:spPr>
          <a:xfrm>
            <a:off x="11610790" y="2088800"/>
            <a:ext cx="601178" cy="56984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4;p2">
            <a:extLst>
              <a:ext uri="{FF2B5EF4-FFF2-40B4-BE49-F238E27FC236}">
                <a16:creationId xmlns:a16="http://schemas.microsoft.com/office/drawing/2014/main" id="{3DA3D4DD-8019-4671-AF3C-A85F63E5E92C}"/>
              </a:ext>
            </a:extLst>
          </p:cNvPr>
          <p:cNvSpPr/>
          <p:nvPr userDrawn="1"/>
        </p:nvSpPr>
        <p:spPr>
          <a:xfrm flipH="1">
            <a:off x="10852092" y="5528677"/>
            <a:ext cx="1339225" cy="1332764"/>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p2">
            <a:extLst>
              <a:ext uri="{FF2B5EF4-FFF2-40B4-BE49-F238E27FC236}">
                <a16:creationId xmlns:a16="http://schemas.microsoft.com/office/drawing/2014/main" id="{9D5B92D7-293B-4D52-B262-A60C5D67A931}"/>
              </a:ext>
            </a:extLst>
          </p:cNvPr>
          <p:cNvSpPr/>
          <p:nvPr userDrawn="1"/>
        </p:nvSpPr>
        <p:spPr>
          <a:xfrm flipH="1">
            <a:off x="10852090" y="6291599"/>
            <a:ext cx="599575" cy="566402"/>
          </a:xfrm>
          <a:prstGeom prst="rect">
            <a:avLst/>
          </a:prstGeom>
          <a:solidFill>
            <a:srgbClr val="7198A9">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Title 1">
            <a:extLst>
              <a:ext uri="{FF2B5EF4-FFF2-40B4-BE49-F238E27FC236}">
                <a16:creationId xmlns:a16="http://schemas.microsoft.com/office/drawing/2014/main" id="{9C3E0159-4CB0-44F7-850C-C5060FB36D8A}"/>
              </a:ext>
            </a:extLst>
          </p:cNvPr>
          <p:cNvSpPr>
            <a:spLocks noGrp="1"/>
          </p:cNvSpPr>
          <p:nvPr>
            <p:ph type="title"/>
          </p:nvPr>
        </p:nvSpPr>
        <p:spPr>
          <a:xfrm>
            <a:off x="161610" y="138056"/>
            <a:ext cx="10346441"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solidFill>
                  <a:srgbClr val="3B5763"/>
                </a:solidFill>
              </a:rPr>
              <a:t>Agenda</a:t>
            </a:r>
          </a:p>
        </p:txBody>
      </p:sp>
      <p:sp>
        <p:nvSpPr>
          <p:cNvPr id="26" name="Text Placeholder 2">
            <a:extLst>
              <a:ext uri="{FF2B5EF4-FFF2-40B4-BE49-F238E27FC236}">
                <a16:creationId xmlns:a16="http://schemas.microsoft.com/office/drawing/2014/main" id="{BC27C69B-48C5-4B72-A209-F0B6EA761C5C}"/>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12350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3AAEF68-BF44-4D46-BB0B-9BABE47D10D3}"/>
              </a:ext>
            </a:extLst>
          </p:cNvPr>
          <p:cNvPicPr>
            <a:picLocks noChangeAspect="1"/>
          </p:cNvPicPr>
          <p:nvPr userDrawn="1"/>
        </p:nvPicPr>
        <p:blipFill>
          <a:blip r:embed="rId3"/>
          <a:stretch>
            <a:fillRect/>
          </a:stretch>
        </p:blipFill>
        <p:spPr>
          <a:xfrm>
            <a:off x="10383209" y="0"/>
            <a:ext cx="1808791" cy="1205861"/>
          </a:xfrm>
          <a:prstGeom prst="rect">
            <a:avLst/>
          </a:prstGeom>
        </p:spPr>
      </p:pic>
      <p:sp>
        <p:nvSpPr>
          <p:cNvPr id="26" name="Google Shape;24;p2">
            <a:extLst>
              <a:ext uri="{FF2B5EF4-FFF2-40B4-BE49-F238E27FC236}">
                <a16:creationId xmlns:a16="http://schemas.microsoft.com/office/drawing/2014/main" id="{0A5AAE57-331C-42F0-B450-286D22407E2A}"/>
              </a:ext>
            </a:extLst>
          </p:cNvPr>
          <p:cNvSpPr/>
          <p:nvPr userDrawn="1"/>
        </p:nvSpPr>
        <p:spPr>
          <a:xfrm flipH="1">
            <a:off x="10844296" y="1205861"/>
            <a:ext cx="1347703"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5;p2">
            <a:extLst>
              <a:ext uri="{FF2B5EF4-FFF2-40B4-BE49-F238E27FC236}">
                <a16:creationId xmlns:a16="http://schemas.microsoft.com/office/drawing/2014/main" id="{9483A898-D243-4322-99AB-DBF907AF930D}"/>
              </a:ext>
            </a:extLst>
          </p:cNvPr>
          <p:cNvSpPr/>
          <p:nvPr userDrawn="1"/>
        </p:nvSpPr>
        <p:spPr>
          <a:xfrm flipH="1">
            <a:off x="10844297" y="25420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2;p6">
            <a:extLst>
              <a:ext uri="{FF2B5EF4-FFF2-40B4-BE49-F238E27FC236}">
                <a16:creationId xmlns:a16="http://schemas.microsoft.com/office/drawing/2014/main" id="{524C5A20-B561-4833-9690-2A1648396A06}"/>
              </a:ext>
            </a:extLst>
          </p:cNvPr>
          <p:cNvSpPr/>
          <p:nvPr userDrawn="1"/>
        </p:nvSpPr>
        <p:spPr>
          <a:xfrm>
            <a:off x="10844296" y="3304548"/>
            <a:ext cx="597122"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p2">
            <a:extLst>
              <a:ext uri="{FF2B5EF4-FFF2-40B4-BE49-F238E27FC236}">
                <a16:creationId xmlns:a16="http://schemas.microsoft.com/office/drawing/2014/main" id="{87F50549-76B8-4374-978F-F46C891869AA}"/>
              </a:ext>
            </a:extLst>
          </p:cNvPr>
          <p:cNvSpPr/>
          <p:nvPr userDrawn="1"/>
        </p:nvSpPr>
        <p:spPr>
          <a:xfrm flipH="1">
            <a:off x="0" y="5530517"/>
            <a:ext cx="1331470"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2;p6">
            <a:extLst>
              <a:ext uri="{FF2B5EF4-FFF2-40B4-BE49-F238E27FC236}">
                <a16:creationId xmlns:a16="http://schemas.microsoft.com/office/drawing/2014/main" id="{F48E99D5-3496-474B-A7D6-6AB95EAA1D0E}"/>
              </a:ext>
            </a:extLst>
          </p:cNvPr>
          <p:cNvSpPr/>
          <p:nvPr userDrawn="1"/>
        </p:nvSpPr>
        <p:spPr>
          <a:xfrm>
            <a:off x="722176" y="5530517"/>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2;p6">
            <a:extLst>
              <a:ext uri="{FF2B5EF4-FFF2-40B4-BE49-F238E27FC236}">
                <a16:creationId xmlns:a16="http://schemas.microsoft.com/office/drawing/2014/main" id="{644E351C-64EA-45AB-83A4-34CD1AD8384C}"/>
              </a:ext>
            </a:extLst>
          </p:cNvPr>
          <p:cNvSpPr/>
          <p:nvPr userDrawn="1"/>
        </p:nvSpPr>
        <p:spPr>
          <a:xfrm>
            <a:off x="0" y="4965165"/>
            <a:ext cx="609294"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Chevron 7">
            <a:extLst>
              <a:ext uri="{FF2B5EF4-FFF2-40B4-BE49-F238E27FC236}">
                <a16:creationId xmlns:a16="http://schemas.microsoft.com/office/drawing/2014/main" id="{198C9D00-96EB-4826-829D-4C0689AB219B}"/>
              </a:ext>
            </a:extLst>
          </p:cNvPr>
          <p:cNvSpPr/>
          <p:nvPr userDrawn="1"/>
        </p:nvSpPr>
        <p:spPr>
          <a:xfrm>
            <a:off x="1452" y="0"/>
            <a:ext cx="664283" cy="696585"/>
          </a:xfrm>
          <a:prstGeom prst="chevron">
            <a:avLst/>
          </a:prstGeom>
          <a:solidFill>
            <a:srgbClr val="F78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nvGrpSpPr>
          <p:cNvPr id="11" name="Google Shape;613;p42">
            <a:extLst>
              <a:ext uri="{FF2B5EF4-FFF2-40B4-BE49-F238E27FC236}">
                <a16:creationId xmlns:a16="http://schemas.microsoft.com/office/drawing/2014/main" id="{7B993F3E-1F45-4FB7-A4BC-0D49026E8E04}"/>
              </a:ext>
            </a:extLst>
          </p:cNvPr>
          <p:cNvGrpSpPr/>
          <p:nvPr userDrawn="1"/>
        </p:nvGrpSpPr>
        <p:grpSpPr>
          <a:xfrm>
            <a:off x="11178335" y="1515291"/>
            <a:ext cx="682740" cy="713295"/>
            <a:chOff x="5961125" y="1623900"/>
            <a:chExt cx="427450" cy="448175"/>
          </a:xfrm>
        </p:grpSpPr>
        <p:sp>
          <p:nvSpPr>
            <p:cNvPr id="12" name="Google Shape;614;p42">
              <a:extLst>
                <a:ext uri="{FF2B5EF4-FFF2-40B4-BE49-F238E27FC236}">
                  <a16:creationId xmlns:a16="http://schemas.microsoft.com/office/drawing/2014/main" id="{3D1FB582-0432-4150-8EB1-099250864A3E}"/>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615;p42">
              <a:extLst>
                <a:ext uri="{FF2B5EF4-FFF2-40B4-BE49-F238E27FC236}">
                  <a16:creationId xmlns:a16="http://schemas.microsoft.com/office/drawing/2014/main" id="{9625461F-8A0C-48B2-8751-96E378A74E4E}"/>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616;p42">
              <a:extLst>
                <a:ext uri="{FF2B5EF4-FFF2-40B4-BE49-F238E27FC236}">
                  <a16:creationId xmlns:a16="http://schemas.microsoft.com/office/drawing/2014/main" id="{4CA2680B-AB44-4A8C-BF85-FB231197D01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617;p42">
              <a:extLst>
                <a:ext uri="{FF2B5EF4-FFF2-40B4-BE49-F238E27FC236}">
                  <a16:creationId xmlns:a16="http://schemas.microsoft.com/office/drawing/2014/main" id="{76E0E0DF-6EB9-442B-AA0A-771510CDC596}"/>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 name="Google Shape;618;p42">
              <a:extLst>
                <a:ext uri="{FF2B5EF4-FFF2-40B4-BE49-F238E27FC236}">
                  <a16:creationId xmlns:a16="http://schemas.microsoft.com/office/drawing/2014/main" id="{92AB7CA8-A688-4D40-9016-15AAF527FEAB}"/>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 name="Google Shape;619;p42">
              <a:extLst>
                <a:ext uri="{FF2B5EF4-FFF2-40B4-BE49-F238E27FC236}">
                  <a16:creationId xmlns:a16="http://schemas.microsoft.com/office/drawing/2014/main" id="{ED3CAC9D-32C8-4C62-A74A-8D01DBEBF1A2}"/>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620;p42">
              <a:extLst>
                <a:ext uri="{FF2B5EF4-FFF2-40B4-BE49-F238E27FC236}">
                  <a16:creationId xmlns:a16="http://schemas.microsoft.com/office/drawing/2014/main" id="{522860DD-3C6C-4C54-B16C-2203D731E6AA}"/>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19" name="Title 3">
            <a:extLst>
              <a:ext uri="{FF2B5EF4-FFF2-40B4-BE49-F238E27FC236}">
                <a16:creationId xmlns:a16="http://schemas.microsoft.com/office/drawing/2014/main" id="{8B245293-3ED7-4638-8A35-F0A5FB97B054}"/>
              </a:ext>
            </a:extLst>
          </p:cNvPr>
          <p:cNvSpPr>
            <a:spLocks noGrp="1"/>
          </p:cNvSpPr>
          <p:nvPr>
            <p:ph type="title"/>
          </p:nvPr>
        </p:nvSpPr>
        <p:spPr>
          <a:xfrm>
            <a:off x="892714" y="129518"/>
            <a:ext cx="9188546"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solidFill>
                  <a:srgbClr val="3B5763"/>
                </a:solidFill>
              </a:rPr>
              <a:t>Learning Objectives</a:t>
            </a:r>
          </a:p>
        </p:txBody>
      </p:sp>
      <p:sp>
        <p:nvSpPr>
          <p:cNvPr id="21" name="Text Placeholder 2">
            <a:extLst>
              <a:ext uri="{FF2B5EF4-FFF2-40B4-BE49-F238E27FC236}">
                <a16:creationId xmlns:a16="http://schemas.microsoft.com/office/drawing/2014/main" id="{C9794E0C-436B-441C-9E4A-7EEC4204A73C}"/>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247020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11" name="Chevron 7">
            <a:extLst>
              <a:ext uri="{FF2B5EF4-FFF2-40B4-BE49-F238E27FC236}">
                <a16:creationId xmlns:a16="http://schemas.microsoft.com/office/drawing/2014/main" id="{DC122E1C-D4A1-4EC4-B6F8-F55C85D6631C}"/>
              </a:ext>
            </a:extLst>
          </p:cNvPr>
          <p:cNvSpPr/>
          <p:nvPr userDrawn="1"/>
        </p:nvSpPr>
        <p:spPr>
          <a:xfrm>
            <a:off x="0" y="1"/>
            <a:ext cx="664283" cy="696585"/>
          </a:xfrm>
          <a:prstGeom prst="chevron">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Google Shape;24;p2">
            <a:extLst>
              <a:ext uri="{FF2B5EF4-FFF2-40B4-BE49-F238E27FC236}">
                <a16:creationId xmlns:a16="http://schemas.microsoft.com/office/drawing/2014/main" id="{19C4DC4E-5E7D-4A33-9DBD-6784E55F74CC}"/>
              </a:ext>
            </a:extLst>
          </p:cNvPr>
          <p:cNvSpPr/>
          <p:nvPr userDrawn="1"/>
        </p:nvSpPr>
        <p:spPr>
          <a:xfrm flipH="1">
            <a:off x="10827420" y="0"/>
            <a:ext cx="1366705"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588;p42">
            <a:extLst>
              <a:ext uri="{FF2B5EF4-FFF2-40B4-BE49-F238E27FC236}">
                <a16:creationId xmlns:a16="http://schemas.microsoft.com/office/drawing/2014/main" id="{E7C2004D-D0AA-4910-AF3C-5F853B23EF02}"/>
              </a:ext>
            </a:extLst>
          </p:cNvPr>
          <p:cNvGrpSpPr/>
          <p:nvPr userDrawn="1"/>
        </p:nvGrpSpPr>
        <p:grpSpPr>
          <a:xfrm>
            <a:off x="11150832" y="306607"/>
            <a:ext cx="713054" cy="722991"/>
            <a:chOff x="1923675" y="1633650"/>
            <a:chExt cx="436000" cy="435975"/>
          </a:xfrm>
        </p:grpSpPr>
        <p:sp>
          <p:nvSpPr>
            <p:cNvPr id="14" name="Google Shape;589;p42">
              <a:extLst>
                <a:ext uri="{FF2B5EF4-FFF2-40B4-BE49-F238E27FC236}">
                  <a16:creationId xmlns:a16="http://schemas.microsoft.com/office/drawing/2014/main" id="{81EB95B5-AABB-4E5E-86E2-A9DCB27491A2}"/>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90;p42">
              <a:extLst>
                <a:ext uri="{FF2B5EF4-FFF2-40B4-BE49-F238E27FC236}">
                  <a16:creationId xmlns:a16="http://schemas.microsoft.com/office/drawing/2014/main" id="{0E83AD7D-9DDF-4A4F-A299-9138CB80123E}"/>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91;p42">
              <a:extLst>
                <a:ext uri="{FF2B5EF4-FFF2-40B4-BE49-F238E27FC236}">
                  <a16:creationId xmlns:a16="http://schemas.microsoft.com/office/drawing/2014/main" id="{17B730AC-FDE7-4977-85EE-9E96E2FD5FE1}"/>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2;p42">
              <a:extLst>
                <a:ext uri="{FF2B5EF4-FFF2-40B4-BE49-F238E27FC236}">
                  <a16:creationId xmlns:a16="http://schemas.microsoft.com/office/drawing/2014/main" id="{FD8BD936-4FD8-4887-A782-1A994A3F17DD}"/>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93;p42">
              <a:extLst>
                <a:ext uri="{FF2B5EF4-FFF2-40B4-BE49-F238E27FC236}">
                  <a16:creationId xmlns:a16="http://schemas.microsoft.com/office/drawing/2014/main" id="{8D488783-86E2-4755-8CF1-4CFE21AD5FE6}"/>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94;p42">
              <a:extLst>
                <a:ext uri="{FF2B5EF4-FFF2-40B4-BE49-F238E27FC236}">
                  <a16:creationId xmlns:a16="http://schemas.microsoft.com/office/drawing/2014/main" id="{E399CFB1-79FA-4F6D-AA40-8E467945E815}"/>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28575" cap="rnd"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Google Shape;114;p6">
            <a:extLst>
              <a:ext uri="{FF2B5EF4-FFF2-40B4-BE49-F238E27FC236}">
                <a16:creationId xmlns:a16="http://schemas.microsoft.com/office/drawing/2014/main" id="{3AA79896-EA53-4D72-9789-8CC2440B9BA8}"/>
              </a:ext>
            </a:extLst>
          </p:cNvPr>
          <p:cNvPicPr preferRelativeResize="0"/>
          <p:nvPr userDrawn="1"/>
        </p:nvPicPr>
        <p:blipFill>
          <a:blip r:embed="rId3"/>
          <a:stretch>
            <a:fillRect/>
          </a:stretch>
        </p:blipFill>
        <p:spPr>
          <a:xfrm>
            <a:off x="-1" y="3839935"/>
            <a:ext cx="1343227" cy="1717222"/>
          </a:xfrm>
          <a:prstGeom prst="rect">
            <a:avLst/>
          </a:prstGeom>
          <a:noFill/>
          <a:ln>
            <a:noFill/>
          </a:ln>
        </p:spPr>
      </p:pic>
      <p:sp>
        <p:nvSpPr>
          <p:cNvPr id="22" name="Google Shape;25;p2">
            <a:extLst>
              <a:ext uri="{FF2B5EF4-FFF2-40B4-BE49-F238E27FC236}">
                <a16:creationId xmlns:a16="http://schemas.microsoft.com/office/drawing/2014/main" id="{5AB3723F-F569-4C9A-A4D8-7C5DEC39A369}"/>
              </a:ext>
            </a:extLst>
          </p:cNvPr>
          <p:cNvSpPr/>
          <p:nvPr userDrawn="1"/>
        </p:nvSpPr>
        <p:spPr>
          <a:xfrm flipH="1">
            <a:off x="10846423" y="3080400"/>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p2">
            <a:extLst>
              <a:ext uri="{FF2B5EF4-FFF2-40B4-BE49-F238E27FC236}">
                <a16:creationId xmlns:a16="http://schemas.microsoft.com/office/drawing/2014/main" id="{C8A40F3A-E3B2-4D61-A775-AD1C43988C72}"/>
              </a:ext>
            </a:extLst>
          </p:cNvPr>
          <p:cNvSpPr/>
          <p:nvPr userDrawn="1"/>
        </p:nvSpPr>
        <p:spPr>
          <a:xfrm>
            <a:off x="10839594" y="3839934"/>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3;p6">
            <a:extLst>
              <a:ext uri="{FF2B5EF4-FFF2-40B4-BE49-F238E27FC236}">
                <a16:creationId xmlns:a16="http://schemas.microsoft.com/office/drawing/2014/main" id="{2BDBB5A0-7379-4152-8AEE-3C07B1FCDFAA}"/>
              </a:ext>
            </a:extLst>
          </p:cNvPr>
          <p:cNvSpPr/>
          <p:nvPr userDrawn="1"/>
        </p:nvSpPr>
        <p:spPr>
          <a:xfrm>
            <a:off x="11584831" y="4406905"/>
            <a:ext cx="609294"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0;p6">
            <a:extLst>
              <a:ext uri="{FF2B5EF4-FFF2-40B4-BE49-F238E27FC236}">
                <a16:creationId xmlns:a16="http://schemas.microsoft.com/office/drawing/2014/main" id="{7EE4245F-C096-47FF-9CB2-BB76E5F4B1C6}"/>
              </a:ext>
            </a:extLst>
          </p:cNvPr>
          <p:cNvSpPr/>
          <p:nvPr userDrawn="1"/>
        </p:nvSpPr>
        <p:spPr>
          <a:xfrm>
            <a:off x="0" y="5557156"/>
            <a:ext cx="1343226" cy="1300843"/>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1;p6">
            <a:extLst>
              <a:ext uri="{FF2B5EF4-FFF2-40B4-BE49-F238E27FC236}">
                <a16:creationId xmlns:a16="http://schemas.microsoft.com/office/drawing/2014/main" id="{11D52116-11FF-4805-9774-6734A7861094}"/>
              </a:ext>
            </a:extLst>
          </p:cNvPr>
          <p:cNvSpPr/>
          <p:nvPr userDrawn="1"/>
        </p:nvSpPr>
        <p:spPr>
          <a:xfrm>
            <a:off x="0" y="5557156"/>
            <a:ext cx="606943"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2;p10">
            <a:extLst>
              <a:ext uri="{FF2B5EF4-FFF2-40B4-BE49-F238E27FC236}">
                <a16:creationId xmlns:a16="http://schemas.microsoft.com/office/drawing/2014/main" id="{8313BD2E-D091-425E-93A0-5D9D5E86E734}"/>
              </a:ext>
            </a:extLst>
          </p:cNvPr>
          <p:cNvSpPr/>
          <p:nvPr userDrawn="1"/>
        </p:nvSpPr>
        <p:spPr>
          <a:xfrm>
            <a:off x="2882" y="3270091"/>
            <a:ext cx="601178" cy="569843"/>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5" name="Title 2">
            <a:extLst>
              <a:ext uri="{FF2B5EF4-FFF2-40B4-BE49-F238E27FC236}">
                <a16:creationId xmlns:a16="http://schemas.microsoft.com/office/drawing/2014/main" id="{9856D2E6-1F32-4FB7-A034-BA4C9439DE0D}"/>
              </a:ext>
            </a:extLst>
          </p:cNvPr>
          <p:cNvSpPr>
            <a:spLocks noGrp="1"/>
          </p:cNvSpPr>
          <p:nvPr>
            <p:ph type="title" hasCustomPrompt="1"/>
          </p:nvPr>
        </p:nvSpPr>
        <p:spPr>
          <a:xfrm>
            <a:off x="787800" y="43300"/>
            <a:ext cx="8923890" cy="1945519"/>
          </a:xfrm>
        </p:spPr>
        <p:txBody>
          <a:bodyPr>
            <a:normAutofit/>
          </a:bodyPr>
          <a:lstStyle>
            <a:lvl1pPr>
              <a:defRPr lang="en-US" sz="3600" b="1" i="0" u="none" strike="noStrike" cap="none" dirty="0">
                <a:solidFill>
                  <a:srgbClr val="3B5763"/>
                </a:solidFill>
                <a:latin typeface="Arvo"/>
                <a:ea typeface="Arvo"/>
                <a:cs typeface="Arvo"/>
                <a:sym typeface="Arvo"/>
              </a:defRPr>
            </a:lvl1pPr>
          </a:lstStyle>
          <a:p>
            <a:pPr algn="ctr"/>
            <a:r>
              <a:rPr lang="en-US" b="1" dirty="0">
                <a:solidFill>
                  <a:srgbClr val="3B5763"/>
                </a:solidFill>
              </a:rPr>
              <a:t>Activity</a:t>
            </a:r>
          </a:p>
        </p:txBody>
      </p:sp>
      <p:pic>
        <p:nvPicPr>
          <p:cNvPr id="26" name="Google Shape;65;p4">
            <a:extLst>
              <a:ext uri="{FF2B5EF4-FFF2-40B4-BE49-F238E27FC236}">
                <a16:creationId xmlns:a16="http://schemas.microsoft.com/office/drawing/2014/main" id="{DFC69ECB-16CB-4580-84C1-4C54653B1D7E}"/>
              </a:ext>
            </a:extLst>
          </p:cNvPr>
          <p:cNvPicPr preferRelativeResize="0"/>
          <p:nvPr userDrawn="1"/>
        </p:nvPicPr>
        <p:blipFill>
          <a:blip r:embed="rId4"/>
          <a:stretch>
            <a:fillRect/>
          </a:stretch>
        </p:blipFill>
        <p:spPr>
          <a:xfrm>
            <a:off x="10839594" y="1336206"/>
            <a:ext cx="1347703" cy="1744194"/>
          </a:xfrm>
          <a:prstGeom prst="rect">
            <a:avLst/>
          </a:prstGeom>
          <a:noFill/>
          <a:ln>
            <a:noFill/>
          </a:ln>
        </p:spPr>
      </p:pic>
      <p:sp>
        <p:nvSpPr>
          <p:cNvPr id="27" name="Text Placeholder 2">
            <a:extLst>
              <a:ext uri="{FF2B5EF4-FFF2-40B4-BE49-F238E27FC236}">
                <a16:creationId xmlns:a16="http://schemas.microsoft.com/office/drawing/2014/main" id="{B667675A-27D7-4044-B1A5-145054514DC1}"/>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1758223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Article">
    <p:spTree>
      <p:nvGrpSpPr>
        <p:cNvPr id="1" name=""/>
        <p:cNvGrpSpPr/>
        <p:nvPr/>
      </p:nvGrpSpPr>
      <p:grpSpPr>
        <a:xfrm>
          <a:off x="0" y="0"/>
          <a:ext cx="0" cy="0"/>
          <a:chOff x="0" y="0"/>
          <a:chExt cx="0" cy="0"/>
        </a:xfrm>
      </p:grpSpPr>
      <p:sp>
        <p:nvSpPr>
          <p:cNvPr id="11" name="Chevron 7">
            <a:extLst>
              <a:ext uri="{FF2B5EF4-FFF2-40B4-BE49-F238E27FC236}">
                <a16:creationId xmlns:a16="http://schemas.microsoft.com/office/drawing/2014/main" id="{DC122E1C-D4A1-4EC4-B6F8-F55C85D6631C}"/>
              </a:ext>
            </a:extLst>
          </p:cNvPr>
          <p:cNvSpPr/>
          <p:nvPr userDrawn="1"/>
        </p:nvSpPr>
        <p:spPr>
          <a:xfrm>
            <a:off x="0" y="1"/>
            <a:ext cx="664283" cy="696585"/>
          </a:xfrm>
          <a:prstGeom prst="chevron">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5" name="Title 2">
            <a:extLst>
              <a:ext uri="{FF2B5EF4-FFF2-40B4-BE49-F238E27FC236}">
                <a16:creationId xmlns:a16="http://schemas.microsoft.com/office/drawing/2014/main" id="{9856D2E6-1F32-4FB7-A034-BA4C9439DE0D}"/>
              </a:ext>
            </a:extLst>
          </p:cNvPr>
          <p:cNvSpPr>
            <a:spLocks noGrp="1"/>
          </p:cNvSpPr>
          <p:nvPr>
            <p:ph type="title" hasCustomPrompt="1"/>
          </p:nvPr>
        </p:nvSpPr>
        <p:spPr>
          <a:xfrm>
            <a:off x="787800" y="108928"/>
            <a:ext cx="9604470" cy="902511"/>
          </a:xfrm>
        </p:spPr>
        <p:txBody>
          <a:bodyPr>
            <a:normAutofit/>
          </a:bodyPr>
          <a:lstStyle>
            <a:lvl1pPr>
              <a:defRPr lang="en-US" sz="3600" b="1" i="0" u="none" strike="noStrike" cap="none" dirty="0">
                <a:solidFill>
                  <a:srgbClr val="3B5763"/>
                </a:solidFill>
                <a:latin typeface="Arvo"/>
                <a:ea typeface="Arvo"/>
                <a:cs typeface="Arvo"/>
                <a:sym typeface="Arvo"/>
              </a:defRPr>
            </a:lvl1pPr>
          </a:lstStyle>
          <a:p>
            <a:pPr algn="ctr"/>
            <a:r>
              <a:rPr lang="en-US" b="1" dirty="0">
                <a:solidFill>
                  <a:srgbClr val="3B5763"/>
                </a:solidFill>
              </a:rPr>
              <a:t>Video/Article</a:t>
            </a:r>
          </a:p>
        </p:txBody>
      </p:sp>
      <p:sp>
        <p:nvSpPr>
          <p:cNvPr id="27" name="Text Placeholder 2">
            <a:extLst>
              <a:ext uri="{FF2B5EF4-FFF2-40B4-BE49-F238E27FC236}">
                <a16:creationId xmlns:a16="http://schemas.microsoft.com/office/drawing/2014/main" id="{B667675A-27D7-4044-B1A5-145054514DC1}"/>
              </a:ext>
            </a:extLst>
          </p:cNvPr>
          <p:cNvSpPr>
            <a:spLocks noGrp="1"/>
          </p:cNvSpPr>
          <p:nvPr>
            <p:ph type="body" idx="1"/>
          </p:nvPr>
        </p:nvSpPr>
        <p:spPr>
          <a:xfrm>
            <a:off x="2045292" y="2088800"/>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
        <p:nvSpPr>
          <p:cNvPr id="21" name="Google Shape;24;p2">
            <a:extLst>
              <a:ext uri="{FF2B5EF4-FFF2-40B4-BE49-F238E27FC236}">
                <a16:creationId xmlns:a16="http://schemas.microsoft.com/office/drawing/2014/main" id="{182BB130-FD91-4EBD-B56C-FA42F6BEF535}"/>
              </a:ext>
            </a:extLst>
          </p:cNvPr>
          <p:cNvSpPr/>
          <p:nvPr userDrawn="1"/>
        </p:nvSpPr>
        <p:spPr>
          <a:xfrm flipH="1">
            <a:off x="-4355" y="4266993"/>
            <a:ext cx="1366705"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3;p6">
            <a:extLst>
              <a:ext uri="{FF2B5EF4-FFF2-40B4-BE49-F238E27FC236}">
                <a16:creationId xmlns:a16="http://schemas.microsoft.com/office/drawing/2014/main" id="{FE635BC8-13B4-4844-9DFD-F12F1A415ECE}"/>
              </a:ext>
            </a:extLst>
          </p:cNvPr>
          <p:cNvSpPr/>
          <p:nvPr userDrawn="1"/>
        </p:nvSpPr>
        <p:spPr>
          <a:xfrm>
            <a:off x="1362350" y="5037848"/>
            <a:ext cx="594647" cy="565352"/>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0;p6">
            <a:extLst>
              <a:ext uri="{FF2B5EF4-FFF2-40B4-BE49-F238E27FC236}">
                <a16:creationId xmlns:a16="http://schemas.microsoft.com/office/drawing/2014/main" id="{FD4C1327-52DD-4F50-9588-F96ECDBE2A18}"/>
              </a:ext>
            </a:extLst>
          </p:cNvPr>
          <p:cNvSpPr/>
          <p:nvPr userDrawn="1"/>
        </p:nvSpPr>
        <p:spPr>
          <a:xfrm>
            <a:off x="10841932" y="0"/>
            <a:ext cx="1350068" cy="1300843"/>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1;p6">
            <a:extLst>
              <a:ext uri="{FF2B5EF4-FFF2-40B4-BE49-F238E27FC236}">
                <a16:creationId xmlns:a16="http://schemas.microsoft.com/office/drawing/2014/main" id="{CAD2F791-BF42-4BDA-9ECD-53B044F05D87}"/>
              </a:ext>
            </a:extLst>
          </p:cNvPr>
          <p:cNvSpPr/>
          <p:nvPr userDrawn="1"/>
        </p:nvSpPr>
        <p:spPr>
          <a:xfrm>
            <a:off x="11585057" y="1986"/>
            <a:ext cx="606943" cy="56535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Picture 30">
            <a:extLst>
              <a:ext uri="{FF2B5EF4-FFF2-40B4-BE49-F238E27FC236}">
                <a16:creationId xmlns:a16="http://schemas.microsoft.com/office/drawing/2014/main" id="{9BCC178B-66E0-4C39-869B-A3583005EA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 y="5603200"/>
            <a:ext cx="1961352" cy="1307568"/>
          </a:xfrm>
          <a:prstGeom prst="rect">
            <a:avLst/>
          </a:prstGeom>
        </p:spPr>
      </p:pic>
      <p:pic>
        <p:nvPicPr>
          <p:cNvPr id="32" name="Picture 31">
            <a:extLst>
              <a:ext uri="{FF2B5EF4-FFF2-40B4-BE49-F238E27FC236}">
                <a16:creationId xmlns:a16="http://schemas.microsoft.com/office/drawing/2014/main" id="{2D887875-4F5E-4435-AA42-B5881A78CB0B}"/>
              </a:ext>
            </a:extLst>
          </p:cNvPr>
          <p:cNvPicPr>
            <a:picLocks noChangeAspect="1"/>
          </p:cNvPicPr>
          <p:nvPr userDrawn="1"/>
        </p:nvPicPr>
        <p:blipFill>
          <a:blip r:embed="rId4"/>
          <a:stretch>
            <a:fillRect/>
          </a:stretch>
        </p:blipFill>
        <p:spPr>
          <a:xfrm>
            <a:off x="10839594" y="1300843"/>
            <a:ext cx="1352405" cy="2042839"/>
          </a:xfrm>
          <a:prstGeom prst="rect">
            <a:avLst/>
          </a:prstGeom>
        </p:spPr>
      </p:pic>
      <p:sp>
        <p:nvSpPr>
          <p:cNvPr id="33" name="Google Shape;34;p2">
            <a:extLst>
              <a:ext uri="{FF2B5EF4-FFF2-40B4-BE49-F238E27FC236}">
                <a16:creationId xmlns:a16="http://schemas.microsoft.com/office/drawing/2014/main" id="{25C7F7B9-DF06-4684-9953-8AC1BC0D3B94}"/>
              </a:ext>
            </a:extLst>
          </p:cNvPr>
          <p:cNvSpPr/>
          <p:nvPr userDrawn="1"/>
        </p:nvSpPr>
        <p:spPr>
          <a:xfrm>
            <a:off x="-4355" y="4266993"/>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244981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Header">
    <p:spTree>
      <p:nvGrpSpPr>
        <p:cNvPr id="1" name=""/>
        <p:cNvGrpSpPr/>
        <p:nvPr/>
      </p:nvGrpSpPr>
      <p:grpSpPr>
        <a:xfrm>
          <a:off x="0" y="0"/>
          <a:ext cx="0" cy="0"/>
          <a:chOff x="0" y="0"/>
          <a:chExt cx="0" cy="0"/>
        </a:xfrm>
      </p:grpSpPr>
      <p:pic>
        <p:nvPicPr>
          <p:cNvPr id="25" name="Google Shape;66;p4">
            <a:extLst>
              <a:ext uri="{FF2B5EF4-FFF2-40B4-BE49-F238E27FC236}">
                <a16:creationId xmlns:a16="http://schemas.microsoft.com/office/drawing/2014/main" id="{531F3E09-AB84-4A21-B421-C1B1F7097727}"/>
              </a:ext>
            </a:extLst>
          </p:cNvPr>
          <p:cNvPicPr preferRelativeResize="0"/>
          <p:nvPr userDrawn="1"/>
        </p:nvPicPr>
        <p:blipFill>
          <a:blip r:embed="rId3"/>
          <a:stretch>
            <a:fillRect/>
          </a:stretch>
        </p:blipFill>
        <p:spPr>
          <a:xfrm>
            <a:off x="0" y="5530168"/>
            <a:ext cx="1920240" cy="1327832"/>
          </a:xfrm>
          <a:prstGeom prst="rect">
            <a:avLst/>
          </a:prstGeom>
          <a:noFill/>
          <a:ln>
            <a:noFill/>
          </a:ln>
        </p:spPr>
      </p:pic>
      <p:sp>
        <p:nvSpPr>
          <p:cNvPr id="26" name="Google Shape;24;p2">
            <a:extLst>
              <a:ext uri="{FF2B5EF4-FFF2-40B4-BE49-F238E27FC236}">
                <a16:creationId xmlns:a16="http://schemas.microsoft.com/office/drawing/2014/main" id="{E81142F6-B153-4884-8992-7B5DAD814681}"/>
              </a:ext>
            </a:extLst>
          </p:cNvPr>
          <p:cNvSpPr/>
          <p:nvPr userDrawn="1"/>
        </p:nvSpPr>
        <p:spPr>
          <a:xfrm flipH="1">
            <a:off x="10832124" y="0"/>
            <a:ext cx="1359876" cy="1336207"/>
          </a:xfrm>
          <a:prstGeom prst="rect">
            <a:avLst/>
          </a:prstGeom>
          <a:solidFill>
            <a:srgbClr val="F78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Picture 26">
            <a:extLst>
              <a:ext uri="{FF2B5EF4-FFF2-40B4-BE49-F238E27FC236}">
                <a16:creationId xmlns:a16="http://schemas.microsoft.com/office/drawing/2014/main" id="{4751258F-F573-45CC-AFA5-8DC6AAA75B95}"/>
              </a:ext>
            </a:extLst>
          </p:cNvPr>
          <p:cNvPicPr>
            <a:picLocks noChangeAspect="1"/>
          </p:cNvPicPr>
          <p:nvPr userDrawn="1"/>
        </p:nvPicPr>
        <p:blipFill>
          <a:blip r:embed="rId4"/>
          <a:stretch>
            <a:fillRect/>
          </a:stretch>
        </p:blipFill>
        <p:spPr>
          <a:xfrm>
            <a:off x="10832125" y="1336206"/>
            <a:ext cx="1359876" cy="2194345"/>
          </a:xfrm>
          <a:prstGeom prst="rect">
            <a:avLst/>
          </a:prstGeom>
        </p:spPr>
      </p:pic>
      <p:sp>
        <p:nvSpPr>
          <p:cNvPr id="28" name="Google Shape;25;p2">
            <a:extLst>
              <a:ext uri="{FF2B5EF4-FFF2-40B4-BE49-F238E27FC236}">
                <a16:creationId xmlns:a16="http://schemas.microsoft.com/office/drawing/2014/main" id="{863A3A87-064D-4D83-A0B9-8816C1E5EF31}"/>
              </a:ext>
            </a:extLst>
          </p:cNvPr>
          <p:cNvSpPr/>
          <p:nvPr userDrawn="1"/>
        </p:nvSpPr>
        <p:spPr>
          <a:xfrm flipH="1">
            <a:off x="10832122" y="3530551"/>
            <a:ext cx="1359878"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p2">
            <a:extLst>
              <a:ext uri="{FF2B5EF4-FFF2-40B4-BE49-F238E27FC236}">
                <a16:creationId xmlns:a16="http://schemas.microsoft.com/office/drawing/2014/main" id="{5C003DDA-B0E6-4D31-BBFA-779A84570436}"/>
              </a:ext>
            </a:extLst>
          </p:cNvPr>
          <p:cNvSpPr/>
          <p:nvPr userDrawn="1"/>
        </p:nvSpPr>
        <p:spPr>
          <a:xfrm>
            <a:off x="10832123" y="4293031"/>
            <a:ext cx="609294" cy="565352"/>
          </a:xfrm>
          <a:prstGeom prst="rect">
            <a:avLst/>
          </a:prstGeom>
          <a:solidFill>
            <a:srgbClr val="CEDBE0">
              <a:alpha val="3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6;p4">
            <a:extLst>
              <a:ext uri="{FF2B5EF4-FFF2-40B4-BE49-F238E27FC236}">
                <a16:creationId xmlns:a16="http://schemas.microsoft.com/office/drawing/2014/main" id="{FE006560-2A34-4162-8ED0-A13087040FAF}"/>
              </a:ext>
            </a:extLst>
          </p:cNvPr>
          <p:cNvSpPr/>
          <p:nvPr userDrawn="1"/>
        </p:nvSpPr>
        <p:spPr>
          <a:xfrm flipH="1">
            <a:off x="-1" y="5530168"/>
            <a:ext cx="1920238" cy="1327832"/>
          </a:xfrm>
          <a:prstGeom prst="rect">
            <a:avLst/>
          </a:prstGeom>
          <a:solidFill>
            <a:srgbClr val="7198A9">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0;p6">
            <a:extLst>
              <a:ext uri="{FF2B5EF4-FFF2-40B4-BE49-F238E27FC236}">
                <a16:creationId xmlns:a16="http://schemas.microsoft.com/office/drawing/2014/main" id="{E16AB046-1C5A-402F-8B91-A154B8DE4BA3}"/>
              </a:ext>
            </a:extLst>
          </p:cNvPr>
          <p:cNvSpPr/>
          <p:nvPr userDrawn="1"/>
        </p:nvSpPr>
        <p:spPr>
          <a:xfrm>
            <a:off x="0" y="4202336"/>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32" name="Google Shape;202;p10">
            <a:extLst>
              <a:ext uri="{FF2B5EF4-FFF2-40B4-BE49-F238E27FC236}">
                <a16:creationId xmlns:a16="http://schemas.microsoft.com/office/drawing/2014/main" id="{36193964-627E-426F-98B9-6AA133DB2B7B}"/>
              </a:ext>
            </a:extLst>
          </p:cNvPr>
          <p:cNvSpPr/>
          <p:nvPr userDrawn="1"/>
        </p:nvSpPr>
        <p:spPr>
          <a:xfrm>
            <a:off x="1347701" y="4202335"/>
            <a:ext cx="572535" cy="674713"/>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202;p10">
            <a:extLst>
              <a:ext uri="{FF2B5EF4-FFF2-40B4-BE49-F238E27FC236}">
                <a16:creationId xmlns:a16="http://schemas.microsoft.com/office/drawing/2014/main" id="{32BB36DA-1125-45AC-A76A-19A9E4282EF9}"/>
              </a:ext>
            </a:extLst>
          </p:cNvPr>
          <p:cNvSpPr/>
          <p:nvPr userDrawn="1"/>
        </p:nvSpPr>
        <p:spPr>
          <a:xfrm>
            <a:off x="1347704" y="4877049"/>
            <a:ext cx="572534" cy="653119"/>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8" name="Google Shape;72;p4">
            <a:extLst>
              <a:ext uri="{FF2B5EF4-FFF2-40B4-BE49-F238E27FC236}">
                <a16:creationId xmlns:a16="http://schemas.microsoft.com/office/drawing/2014/main" id="{1BA54397-17BF-44C8-8DE2-A56A326EAF6C}"/>
              </a:ext>
            </a:extLst>
          </p:cNvPr>
          <p:cNvSpPr/>
          <p:nvPr userDrawn="1"/>
        </p:nvSpPr>
        <p:spPr>
          <a:xfrm>
            <a:off x="10833966" y="-1"/>
            <a:ext cx="607451" cy="565352"/>
          </a:xfrm>
          <a:prstGeom prst="rect">
            <a:avLst/>
          </a:prstGeom>
          <a:solidFill>
            <a:srgbClr val="FAA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Title 2">
            <a:extLst>
              <a:ext uri="{FF2B5EF4-FFF2-40B4-BE49-F238E27FC236}">
                <a16:creationId xmlns:a16="http://schemas.microsoft.com/office/drawing/2014/main" id="{42AC9634-6D0A-40C6-9225-11BBCFBC6992}"/>
              </a:ext>
            </a:extLst>
          </p:cNvPr>
          <p:cNvSpPr>
            <a:spLocks noGrp="1"/>
          </p:cNvSpPr>
          <p:nvPr>
            <p:ph type="title" hasCustomPrompt="1"/>
          </p:nvPr>
        </p:nvSpPr>
        <p:spPr>
          <a:xfrm>
            <a:off x="161610" y="138056"/>
            <a:ext cx="10193969"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Large Header Title</a:t>
            </a:r>
          </a:p>
        </p:txBody>
      </p:sp>
      <p:pic>
        <p:nvPicPr>
          <p:cNvPr id="2" name="Picture 1">
            <a:extLst>
              <a:ext uri="{FF2B5EF4-FFF2-40B4-BE49-F238E27FC236}">
                <a16:creationId xmlns:a16="http://schemas.microsoft.com/office/drawing/2014/main" id="{C8F25007-DA94-4512-BCC5-E9C896F16088}"/>
              </a:ext>
            </a:extLst>
          </p:cNvPr>
          <p:cNvPicPr>
            <a:picLocks noChangeAspect="1"/>
          </p:cNvPicPr>
          <p:nvPr userDrawn="1"/>
        </p:nvPicPr>
        <p:blipFill>
          <a:blip r:embed="rId5"/>
          <a:stretch>
            <a:fillRect/>
          </a:stretch>
        </p:blipFill>
        <p:spPr>
          <a:xfrm>
            <a:off x="0" y="3062867"/>
            <a:ext cx="1920236" cy="1139467"/>
          </a:xfrm>
          <a:prstGeom prst="rect">
            <a:avLst/>
          </a:prstGeom>
        </p:spPr>
      </p:pic>
      <p:sp>
        <p:nvSpPr>
          <p:cNvPr id="15" name="Text Placeholder 2">
            <a:extLst>
              <a:ext uri="{FF2B5EF4-FFF2-40B4-BE49-F238E27FC236}">
                <a16:creationId xmlns:a16="http://schemas.microsoft.com/office/drawing/2014/main" id="{2914B87A-0893-44C5-B537-6F71BAD00498}"/>
              </a:ext>
            </a:extLst>
          </p:cNvPr>
          <p:cNvSpPr>
            <a:spLocks noGrp="1"/>
          </p:cNvSpPr>
          <p:nvPr>
            <p:ph type="body" idx="1"/>
          </p:nvPr>
        </p:nvSpPr>
        <p:spPr>
          <a:xfrm>
            <a:off x="2501465" y="1562424"/>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303638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um Header">
    <p:spTree>
      <p:nvGrpSpPr>
        <p:cNvPr id="1" name=""/>
        <p:cNvGrpSpPr/>
        <p:nvPr/>
      </p:nvGrpSpPr>
      <p:grpSpPr>
        <a:xfrm>
          <a:off x="0" y="0"/>
          <a:ext cx="0" cy="0"/>
          <a:chOff x="0" y="0"/>
          <a:chExt cx="0" cy="0"/>
        </a:xfrm>
      </p:grpSpPr>
      <p:sp>
        <p:nvSpPr>
          <p:cNvPr id="28" name="Google Shape;202;p10">
            <a:extLst>
              <a:ext uri="{FF2B5EF4-FFF2-40B4-BE49-F238E27FC236}">
                <a16:creationId xmlns:a16="http://schemas.microsoft.com/office/drawing/2014/main" id="{DED082DE-2F9E-4B58-88C8-456F7878FCCF}"/>
              </a:ext>
            </a:extLst>
          </p:cNvPr>
          <p:cNvSpPr/>
          <p:nvPr userDrawn="1"/>
        </p:nvSpPr>
        <p:spPr>
          <a:xfrm>
            <a:off x="1347702" y="5964418"/>
            <a:ext cx="606943" cy="565352"/>
          </a:xfrm>
          <a:prstGeom prst="rect">
            <a:avLst/>
          </a:prstGeom>
          <a:solidFill>
            <a:srgbClr val="96B3C0"/>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pic>
        <p:nvPicPr>
          <p:cNvPr id="13" name="Google Shape;94;p5">
            <a:extLst>
              <a:ext uri="{FF2B5EF4-FFF2-40B4-BE49-F238E27FC236}">
                <a16:creationId xmlns:a16="http://schemas.microsoft.com/office/drawing/2014/main" id="{FA0EF90B-3B3F-4BFC-8B6E-66D3DE3274A1}"/>
              </a:ext>
            </a:extLst>
          </p:cNvPr>
          <p:cNvPicPr preferRelativeResize="0"/>
          <p:nvPr userDrawn="1"/>
        </p:nvPicPr>
        <p:blipFill>
          <a:blip r:embed="rId3"/>
          <a:stretch>
            <a:fillRect/>
          </a:stretch>
        </p:blipFill>
        <p:spPr>
          <a:xfrm>
            <a:off x="9496594" y="6062"/>
            <a:ext cx="2695406" cy="1501200"/>
          </a:xfrm>
          <a:prstGeom prst="rect">
            <a:avLst/>
          </a:prstGeom>
          <a:noFill/>
          <a:ln>
            <a:noFill/>
          </a:ln>
        </p:spPr>
      </p:pic>
      <p:sp>
        <p:nvSpPr>
          <p:cNvPr id="14" name="Google Shape;97;p5">
            <a:extLst>
              <a:ext uri="{FF2B5EF4-FFF2-40B4-BE49-F238E27FC236}">
                <a16:creationId xmlns:a16="http://schemas.microsoft.com/office/drawing/2014/main" id="{47FCDA9D-BD66-40F1-BAEE-8724972CB189}"/>
              </a:ext>
            </a:extLst>
          </p:cNvPr>
          <p:cNvSpPr/>
          <p:nvPr userDrawn="1"/>
        </p:nvSpPr>
        <p:spPr>
          <a:xfrm>
            <a:off x="9496594" y="1"/>
            <a:ext cx="2695406" cy="1507262"/>
          </a:xfrm>
          <a:prstGeom prst="rect">
            <a:avLst/>
          </a:prstGeom>
          <a:solidFill>
            <a:srgbClr val="D1EFEE">
              <a:alpha val="4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0;p6">
            <a:extLst>
              <a:ext uri="{FF2B5EF4-FFF2-40B4-BE49-F238E27FC236}">
                <a16:creationId xmlns:a16="http://schemas.microsoft.com/office/drawing/2014/main" id="{171D2C5B-401D-4911-9C05-CA287C47E953}"/>
              </a:ext>
            </a:extLst>
          </p:cNvPr>
          <p:cNvSpPr/>
          <p:nvPr userDrawn="1"/>
        </p:nvSpPr>
        <p:spPr>
          <a:xfrm>
            <a:off x="10844297" y="1507262"/>
            <a:ext cx="1347703" cy="1327832"/>
          </a:xfrm>
          <a:prstGeom prst="rect">
            <a:avLst/>
          </a:prstGeom>
          <a:solidFill>
            <a:srgbClr val="F6AB8A"/>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6" name="Google Shape;95;p5">
            <a:extLst>
              <a:ext uri="{FF2B5EF4-FFF2-40B4-BE49-F238E27FC236}">
                <a16:creationId xmlns:a16="http://schemas.microsoft.com/office/drawing/2014/main" id="{CB3BD247-DE35-41D8-98B2-AB3D5CAE7BA2}"/>
              </a:ext>
            </a:extLst>
          </p:cNvPr>
          <p:cNvSpPr/>
          <p:nvPr userDrawn="1"/>
        </p:nvSpPr>
        <p:spPr>
          <a:xfrm>
            <a:off x="9496594" y="1507262"/>
            <a:ext cx="1347703" cy="1327832"/>
          </a:xfrm>
          <a:prstGeom prst="rect">
            <a:avLst/>
          </a:prstGeom>
          <a:solidFill>
            <a:srgbClr val="CE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202;p10">
            <a:extLst>
              <a:ext uri="{FF2B5EF4-FFF2-40B4-BE49-F238E27FC236}">
                <a16:creationId xmlns:a16="http://schemas.microsoft.com/office/drawing/2014/main" id="{65101D2C-F2BA-47B0-B0E1-123B33E35F8B}"/>
              </a:ext>
            </a:extLst>
          </p:cNvPr>
          <p:cNvSpPr/>
          <p:nvPr userDrawn="1"/>
        </p:nvSpPr>
        <p:spPr>
          <a:xfrm>
            <a:off x="9496594" y="1507261"/>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27;p2">
            <a:extLst>
              <a:ext uri="{FF2B5EF4-FFF2-40B4-BE49-F238E27FC236}">
                <a16:creationId xmlns:a16="http://schemas.microsoft.com/office/drawing/2014/main" id="{59B58CA8-9402-4D08-9D82-F62F30D8B5EB}"/>
              </a:ext>
            </a:extLst>
          </p:cNvPr>
          <p:cNvSpPr/>
          <p:nvPr userDrawn="1"/>
        </p:nvSpPr>
        <p:spPr>
          <a:xfrm flipH="1">
            <a:off x="10852412" y="2835094"/>
            <a:ext cx="1347703" cy="1327483"/>
          </a:xfrm>
          <a:prstGeom prst="rect">
            <a:avLst/>
          </a:prstGeom>
          <a:solidFill>
            <a:srgbClr val="96B3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2;p5">
            <a:extLst>
              <a:ext uri="{FF2B5EF4-FFF2-40B4-BE49-F238E27FC236}">
                <a16:creationId xmlns:a16="http://schemas.microsoft.com/office/drawing/2014/main" id="{C972D3B7-267D-4539-BAB6-FB2FC0566306}"/>
              </a:ext>
            </a:extLst>
          </p:cNvPr>
          <p:cNvSpPr/>
          <p:nvPr userDrawn="1"/>
        </p:nvSpPr>
        <p:spPr>
          <a:xfrm>
            <a:off x="11594022" y="2835093"/>
            <a:ext cx="606942" cy="565352"/>
          </a:xfrm>
          <a:prstGeom prst="rect">
            <a:avLst/>
          </a:prstGeom>
          <a:solidFill>
            <a:srgbClr val="CEDBE0">
              <a:alpha val="4078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5;p2">
            <a:extLst>
              <a:ext uri="{FF2B5EF4-FFF2-40B4-BE49-F238E27FC236}">
                <a16:creationId xmlns:a16="http://schemas.microsoft.com/office/drawing/2014/main" id="{1FC054DE-F1E8-480D-9297-DFF85ACF2B2B}"/>
              </a:ext>
            </a:extLst>
          </p:cNvPr>
          <p:cNvSpPr/>
          <p:nvPr userDrawn="1"/>
        </p:nvSpPr>
        <p:spPr>
          <a:xfrm flipH="1">
            <a:off x="0" y="5530168"/>
            <a:ext cx="1347703" cy="1327832"/>
          </a:xfrm>
          <a:prstGeom prst="rect">
            <a:avLst/>
          </a:prstGeom>
          <a:solidFill>
            <a:srgbClr val="7198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p5">
            <a:extLst>
              <a:ext uri="{FF2B5EF4-FFF2-40B4-BE49-F238E27FC236}">
                <a16:creationId xmlns:a16="http://schemas.microsoft.com/office/drawing/2014/main" id="{4D471203-0BC5-4C6B-AD33-F95A6B0783DD}"/>
              </a:ext>
            </a:extLst>
          </p:cNvPr>
          <p:cNvSpPr/>
          <p:nvPr userDrawn="1"/>
        </p:nvSpPr>
        <p:spPr>
          <a:xfrm>
            <a:off x="1347703" y="6292648"/>
            <a:ext cx="606943" cy="565352"/>
          </a:xfrm>
          <a:prstGeom prst="rect">
            <a:avLst/>
          </a:prstGeom>
          <a:solidFill>
            <a:srgbClr val="F6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itle 2">
            <a:extLst>
              <a:ext uri="{FF2B5EF4-FFF2-40B4-BE49-F238E27FC236}">
                <a16:creationId xmlns:a16="http://schemas.microsoft.com/office/drawing/2014/main" id="{7925817A-E3A0-4790-B863-B560C4DBCADC}"/>
              </a:ext>
            </a:extLst>
          </p:cNvPr>
          <p:cNvSpPr>
            <a:spLocks noGrp="1"/>
          </p:cNvSpPr>
          <p:nvPr>
            <p:ph type="title" hasCustomPrompt="1"/>
          </p:nvPr>
        </p:nvSpPr>
        <p:spPr>
          <a:xfrm>
            <a:off x="161611" y="138056"/>
            <a:ext cx="9165270" cy="621900"/>
          </a:xfrm>
        </p:spPr>
        <p:txBody>
          <a:bodyPr>
            <a:noAutofit/>
          </a:bodyPr>
          <a:lstStyle>
            <a:lvl1pPr marR="0" algn="l" rtl="0">
              <a:lnSpc>
                <a:spcPct val="100000"/>
              </a:lnSpc>
              <a:spcBef>
                <a:spcPts val="0"/>
              </a:spcBef>
              <a:spcAft>
                <a:spcPts val="0"/>
              </a:spcAft>
              <a:buClr>
                <a:srgbClr val="7198A9"/>
              </a:buClr>
              <a:buSzPts val="1400"/>
              <a:buFont typeface="Arvo"/>
              <a:buNone/>
              <a:defRPr lang="en-US" sz="3600" b="1" i="0" u="none" strike="noStrike" cap="none" dirty="0">
                <a:solidFill>
                  <a:srgbClr val="3B5763"/>
                </a:solidFill>
                <a:latin typeface="Arvo"/>
                <a:ea typeface="Arvo"/>
                <a:cs typeface="Arvo"/>
                <a:sym typeface="Arvo"/>
              </a:defRPr>
            </a:lvl1pPr>
          </a:lstStyle>
          <a:p>
            <a:r>
              <a:rPr lang="en-US" b="1" dirty="0"/>
              <a:t>Medium Header Title</a:t>
            </a:r>
          </a:p>
        </p:txBody>
      </p:sp>
      <p:pic>
        <p:nvPicPr>
          <p:cNvPr id="23" name="Picture 22">
            <a:extLst>
              <a:ext uri="{FF2B5EF4-FFF2-40B4-BE49-F238E27FC236}">
                <a16:creationId xmlns:a16="http://schemas.microsoft.com/office/drawing/2014/main" id="{920F6025-640D-4333-8223-4D0E8194B8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33091"/>
            <a:ext cx="1954646" cy="1303097"/>
          </a:xfrm>
          <a:prstGeom prst="rect">
            <a:avLst/>
          </a:prstGeom>
        </p:spPr>
      </p:pic>
      <p:sp>
        <p:nvSpPr>
          <p:cNvPr id="26" name="Google Shape;202;p10">
            <a:extLst>
              <a:ext uri="{FF2B5EF4-FFF2-40B4-BE49-F238E27FC236}">
                <a16:creationId xmlns:a16="http://schemas.microsoft.com/office/drawing/2014/main" id="{527A0931-E98D-487D-BA47-7C26305AAA2B}"/>
              </a:ext>
            </a:extLst>
          </p:cNvPr>
          <p:cNvSpPr/>
          <p:nvPr userDrawn="1"/>
        </p:nvSpPr>
        <p:spPr>
          <a:xfrm>
            <a:off x="1347702" y="5637334"/>
            <a:ext cx="606943" cy="565352"/>
          </a:xfrm>
          <a:prstGeom prst="rect">
            <a:avLst/>
          </a:prstGeom>
          <a:solidFill>
            <a:srgbClr val="F78471"/>
          </a:solidFill>
          <a:ln>
            <a:noFill/>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29" name="Text Placeholder 2">
            <a:extLst>
              <a:ext uri="{FF2B5EF4-FFF2-40B4-BE49-F238E27FC236}">
                <a16:creationId xmlns:a16="http://schemas.microsoft.com/office/drawing/2014/main" id="{8B459F19-19D8-4353-9135-8989BB0D3E15}"/>
              </a:ext>
            </a:extLst>
          </p:cNvPr>
          <p:cNvSpPr>
            <a:spLocks noGrp="1"/>
          </p:cNvSpPr>
          <p:nvPr>
            <p:ph type="body" idx="1"/>
          </p:nvPr>
        </p:nvSpPr>
        <p:spPr>
          <a:xfrm>
            <a:off x="2427429" y="1774443"/>
            <a:ext cx="6594268" cy="3967744"/>
          </a:xfrm>
        </p:spPr>
        <p:txBody>
          <a:bodyPr>
            <a:normAutofit/>
          </a:bodyPr>
          <a:lstStyle>
            <a:lvl1pPr marL="228600" indent="-228600">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stStyle>
          <a:p>
            <a:pPr>
              <a:buClr>
                <a:srgbClr val="F6AB8A"/>
              </a:buClr>
            </a:pPr>
            <a:endParaRPr lang="en-US" dirty="0"/>
          </a:p>
        </p:txBody>
      </p:sp>
    </p:spTree>
    <p:custDataLst>
      <p:tags r:id="rId1"/>
    </p:custDataLst>
    <p:extLst>
      <p:ext uri="{BB962C8B-B14F-4D97-AF65-F5344CB8AC3E}">
        <p14:creationId xmlns:p14="http://schemas.microsoft.com/office/powerpoint/2010/main" val="182685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86334-9C77-4F8F-8FAA-25602C2EB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435349-98F8-4949-BA57-8FA3453BCD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1CB454-36DA-49E4-9C64-C929081F7C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1D9EE-2A7C-4CF4-A2F3-5F6F1FCBD4BF}" type="datetimeFigureOut">
              <a:rPr lang="en-US" smtClean="0"/>
              <a:t>4/30/2021</a:t>
            </a:fld>
            <a:endParaRPr lang="en-US"/>
          </a:p>
        </p:txBody>
      </p:sp>
      <p:sp>
        <p:nvSpPr>
          <p:cNvPr id="5" name="Footer Placeholder 4">
            <a:extLst>
              <a:ext uri="{FF2B5EF4-FFF2-40B4-BE49-F238E27FC236}">
                <a16:creationId xmlns:a16="http://schemas.microsoft.com/office/drawing/2014/main" id="{7BA136F9-0264-46F1-B113-EB72509A5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E3E5ED-D2B4-4587-9FED-EDDF462B6D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DBAA1-B7E9-4673-94F9-00FADC52B0B3}" type="slidenum">
              <a:rPr lang="en-US" smtClean="0"/>
              <a:t>‹#›</a:t>
            </a:fld>
            <a:endParaRPr lang="en-US"/>
          </a:p>
        </p:txBody>
      </p:sp>
    </p:spTree>
    <p:extLst>
      <p:ext uri="{BB962C8B-B14F-4D97-AF65-F5344CB8AC3E}">
        <p14:creationId xmlns:p14="http://schemas.microsoft.com/office/powerpoint/2010/main" val="2743334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63" r:id="rId7"/>
    <p:sldLayoutId id="2147483659" r:id="rId8"/>
    <p:sldLayoutId id="2147483660" r:id="rId9"/>
    <p:sldLayoutId id="2147483662" r:id="rId10"/>
    <p:sldLayoutId id="2147483661" r:id="rId11"/>
    <p:sldLayoutId id="2147483664"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9.xml"/><Relationship Id="rId1" Type="http://schemas.openxmlformats.org/officeDocument/2006/relationships/tags" Target="../tags/tag2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9.xml"/><Relationship Id="rId1" Type="http://schemas.openxmlformats.org/officeDocument/2006/relationships/tags" Target="../tags/tag2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28.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2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30.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1.xml"/><Relationship Id="rId1" Type="http://schemas.openxmlformats.org/officeDocument/2006/relationships/tags" Target="../tags/tag3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33.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34.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35.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3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3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8.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9.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9.xml"/><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1.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3.jpeg"/><Relationship Id="rId2" Type="http://schemas.openxmlformats.org/officeDocument/2006/relationships/video" Target="https://www.youtube.com/embed/rztYMMhMT2Y" TargetMode="External"/><Relationship Id="rId1" Type="http://schemas.openxmlformats.org/officeDocument/2006/relationships/tags" Target="../tags/tag43.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hyperlink" Target="https://www.youtube.com/watch?v=Ggr00IXfZOI"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9.xml"/><Relationship Id="rId1" Type="http://schemas.openxmlformats.org/officeDocument/2006/relationships/tags" Target="../tags/tag4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6.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9.xml"/><Relationship Id="rId1" Type="http://schemas.openxmlformats.org/officeDocument/2006/relationships/tags" Target="../tags/tag4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9.xml"/><Relationship Id="rId1" Type="http://schemas.openxmlformats.org/officeDocument/2006/relationships/tags" Target="../tags/tag48.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49.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9.xml"/><Relationship Id="rId1" Type="http://schemas.openxmlformats.org/officeDocument/2006/relationships/tags" Target="../tags/tag5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6.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8.xml"/><Relationship Id="rId1" Type="http://schemas.openxmlformats.org/officeDocument/2006/relationships/tags" Target="../tags/tag5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9.xml"/><Relationship Id="rId1" Type="http://schemas.openxmlformats.org/officeDocument/2006/relationships/tags" Target="../tags/tag58.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59.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9.xml"/><Relationship Id="rId1" Type="http://schemas.openxmlformats.org/officeDocument/2006/relationships/tags" Target="../tags/tag60.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9.xml"/><Relationship Id="rId1" Type="http://schemas.openxmlformats.org/officeDocument/2006/relationships/tags" Target="../tags/tag6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9.xml"/><Relationship Id="rId1" Type="http://schemas.openxmlformats.org/officeDocument/2006/relationships/tags" Target="../tags/tag6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4.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9.xml"/><Relationship Id="rId1" Type="http://schemas.openxmlformats.org/officeDocument/2006/relationships/tags" Target="../tags/tag65.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9.xml"/><Relationship Id="rId1" Type="http://schemas.openxmlformats.org/officeDocument/2006/relationships/tags" Target="../tags/tag66.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69.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0.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1.xml"/><Relationship Id="rId1" Type="http://schemas.openxmlformats.org/officeDocument/2006/relationships/tags" Target="../tags/tag1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71.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9.xml"/><Relationship Id="rId1" Type="http://schemas.openxmlformats.org/officeDocument/2006/relationships/tags" Target="../tags/tag7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73.xml"/></Relationships>
</file>

<file path=ppt/slides/_rels/slide6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9.xml"/><Relationship Id="rId1" Type="http://schemas.openxmlformats.org/officeDocument/2006/relationships/tags" Target="../tags/tag7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9.xml"/><Relationship Id="rId1" Type="http://schemas.openxmlformats.org/officeDocument/2006/relationships/tags" Target="../tags/tag75.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31b71YGXb80" TargetMode="External"/><Relationship Id="rId2" Type="http://schemas.openxmlformats.org/officeDocument/2006/relationships/slideLayout" Target="../slideLayouts/slideLayout7.xml"/><Relationship Id="rId1" Type="http://schemas.openxmlformats.org/officeDocument/2006/relationships/tags" Target="../tags/tag76.xml"/><Relationship Id="rId6" Type="http://schemas.openxmlformats.org/officeDocument/2006/relationships/image" Target="../media/image58.png"/><Relationship Id="rId5" Type="http://schemas.microsoft.com/office/2007/relationships/hdphoto" Target="../media/hdphoto1.wdp"/><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ADD4-FCA0-46AA-9263-01E78765EE53}"/>
              </a:ext>
            </a:extLst>
          </p:cNvPr>
          <p:cNvSpPr>
            <a:spLocks noGrp="1"/>
          </p:cNvSpPr>
          <p:nvPr>
            <p:ph type="ctrTitle"/>
          </p:nvPr>
        </p:nvSpPr>
        <p:spPr>
          <a:xfrm>
            <a:off x="1962946" y="1839391"/>
            <a:ext cx="6912535" cy="1392665"/>
          </a:xfrm>
        </p:spPr>
        <p:txBody>
          <a:bodyPr>
            <a:normAutofit/>
          </a:bodyPr>
          <a:lstStyle/>
          <a:p>
            <a:r>
              <a:rPr lang="en-US" sz="4000" dirty="0">
                <a:solidFill>
                  <a:srgbClr val="3B5763"/>
                </a:solidFill>
                <a:sym typeface="Arvo"/>
              </a:rPr>
              <a:t>Placement</a:t>
            </a:r>
            <a:endParaRPr lang="en-US" sz="3600" dirty="0">
              <a:solidFill>
                <a:srgbClr val="3B5763"/>
              </a:solidFill>
              <a:sym typeface="Arvo"/>
            </a:endParaRPr>
          </a:p>
        </p:txBody>
      </p:sp>
      <p:sp>
        <p:nvSpPr>
          <p:cNvPr id="3" name="Subtitle 2">
            <a:extLst>
              <a:ext uri="{FF2B5EF4-FFF2-40B4-BE49-F238E27FC236}">
                <a16:creationId xmlns:a16="http://schemas.microsoft.com/office/drawing/2014/main" id="{97A0F5D2-107C-437E-AD76-DEAA54978287}"/>
              </a:ext>
            </a:extLst>
          </p:cNvPr>
          <p:cNvSpPr>
            <a:spLocks noGrp="1"/>
          </p:cNvSpPr>
          <p:nvPr>
            <p:ph type="subTitle" idx="1"/>
          </p:nvPr>
        </p:nvSpPr>
        <p:spPr/>
        <p:txBody>
          <a:bodyPr>
            <a:normAutofit/>
          </a:bodyPr>
          <a:lstStyle/>
          <a:p>
            <a:r>
              <a:rPr lang="en-US" dirty="0">
                <a:solidFill>
                  <a:srgbClr val="4D778A"/>
                </a:solidFill>
                <a:sym typeface="Arvo"/>
              </a:rPr>
              <a:t>Module 4</a:t>
            </a:r>
          </a:p>
        </p:txBody>
      </p:sp>
    </p:spTree>
    <p:custDataLst>
      <p:tags r:id="rId1"/>
    </p:custDataLst>
    <p:extLst>
      <p:ext uri="{BB962C8B-B14F-4D97-AF65-F5344CB8AC3E}">
        <p14:creationId xmlns:p14="http://schemas.microsoft.com/office/powerpoint/2010/main" val="3137271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FFC1D-5096-4485-8BBF-8D6622438AB7}"/>
              </a:ext>
            </a:extLst>
          </p:cNvPr>
          <p:cNvSpPr>
            <a:spLocks noGrp="1"/>
          </p:cNvSpPr>
          <p:nvPr>
            <p:ph type="title"/>
          </p:nvPr>
        </p:nvSpPr>
        <p:spPr/>
        <p:txBody>
          <a:bodyPr/>
          <a:lstStyle/>
          <a:p>
            <a:r>
              <a:rPr lang="en-US" dirty="0"/>
              <a:t>Partnership Commitments Regarding Placement</a:t>
            </a:r>
          </a:p>
        </p:txBody>
      </p:sp>
      <p:sp>
        <p:nvSpPr>
          <p:cNvPr id="4" name="Slide Number Placeholder 6">
            <a:extLst>
              <a:ext uri="{FF2B5EF4-FFF2-40B4-BE49-F238E27FC236}">
                <a16:creationId xmlns:a16="http://schemas.microsoft.com/office/drawing/2014/main" id="{F9AF276B-3C65-4B2C-99A1-2E56CBA39C41}"/>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4.1.8</a:t>
            </a:r>
          </a:p>
        </p:txBody>
      </p:sp>
      <p:sp>
        <p:nvSpPr>
          <p:cNvPr id="29" name="Rounded Rectangle 10">
            <a:extLst>
              <a:ext uri="{FF2B5EF4-FFF2-40B4-BE49-F238E27FC236}">
                <a16:creationId xmlns:a16="http://schemas.microsoft.com/office/drawing/2014/main" id="{005C83BB-5221-4DA4-91E3-9F3533219417}"/>
              </a:ext>
            </a:extLst>
          </p:cNvPr>
          <p:cNvSpPr/>
          <p:nvPr/>
        </p:nvSpPr>
        <p:spPr>
          <a:xfrm>
            <a:off x="2299128" y="3312314"/>
            <a:ext cx="2030016" cy="868725"/>
          </a:xfrm>
          <a:prstGeom prst="rect">
            <a:avLst/>
          </a:prstGeom>
          <a:solidFill>
            <a:srgbClr val="F6A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Arvo"/>
              </a:rPr>
              <a:t>Responsible Placement</a:t>
            </a:r>
          </a:p>
        </p:txBody>
      </p:sp>
      <p:grpSp>
        <p:nvGrpSpPr>
          <p:cNvPr id="30" name="Group 29">
            <a:extLst>
              <a:ext uri="{FF2B5EF4-FFF2-40B4-BE49-F238E27FC236}">
                <a16:creationId xmlns:a16="http://schemas.microsoft.com/office/drawing/2014/main" id="{9D73C0D4-3EDB-4846-A2F6-562F21338DC3}"/>
              </a:ext>
            </a:extLst>
          </p:cNvPr>
          <p:cNvGrpSpPr/>
          <p:nvPr/>
        </p:nvGrpSpPr>
        <p:grpSpPr>
          <a:xfrm>
            <a:off x="2299129" y="1737361"/>
            <a:ext cx="8056450" cy="3994878"/>
            <a:chOff x="2144825" y="1962151"/>
            <a:chExt cx="8056450" cy="3994878"/>
          </a:xfrm>
        </p:grpSpPr>
        <p:sp>
          <p:nvSpPr>
            <p:cNvPr id="31" name="Left Brace 30">
              <a:extLst>
                <a:ext uri="{FF2B5EF4-FFF2-40B4-BE49-F238E27FC236}">
                  <a16:creationId xmlns:a16="http://schemas.microsoft.com/office/drawing/2014/main" id="{2130BAFA-09FC-4ADC-A111-E174504E7CC7}"/>
                </a:ext>
              </a:extLst>
            </p:cNvPr>
            <p:cNvSpPr/>
            <p:nvPr/>
          </p:nvSpPr>
          <p:spPr>
            <a:xfrm>
              <a:off x="4174841" y="2559788"/>
              <a:ext cx="406003" cy="2823356"/>
            </a:xfrm>
            <a:prstGeom prst="leftBrace">
              <a:avLst>
                <a:gd name="adj1" fmla="val 35000"/>
                <a:gd name="adj2" fmla="val 50000"/>
              </a:avLst>
            </a:prstGeom>
            <a:noFill/>
            <a:ln w="12700" cap="flat" cmpd="sng" algn="ctr">
              <a:solidFill>
                <a:srgbClr val="3B5763"/>
              </a:solidFill>
              <a:prstDash val="solid"/>
              <a:miter lim="800000"/>
            </a:ln>
            <a:effectLst/>
          </p:spPr>
        </p:sp>
        <p:sp>
          <p:nvSpPr>
            <p:cNvPr id="32" name="Rounded Rectangle 7">
              <a:extLst>
                <a:ext uri="{FF2B5EF4-FFF2-40B4-BE49-F238E27FC236}">
                  <a16:creationId xmlns:a16="http://schemas.microsoft.com/office/drawing/2014/main" id="{E9CA4592-97CF-4892-A800-761809333454}"/>
                </a:ext>
              </a:extLst>
            </p:cNvPr>
            <p:cNvSpPr/>
            <p:nvPr/>
          </p:nvSpPr>
          <p:spPr>
            <a:xfrm>
              <a:off x="4580844" y="1962151"/>
              <a:ext cx="5620431" cy="3994878"/>
            </a:xfrm>
            <a:prstGeom prst="rect">
              <a:avLst/>
            </a:prstGeom>
            <a:solidFill>
              <a:srgbClr val="4D778A"/>
            </a:solidFill>
            <a:ln w="12700" cap="flat" cmpd="sng" algn="ctr">
              <a:solidFill>
                <a:sysClr val="window" lastClr="FFFFFF">
                  <a:hueOff val="0"/>
                  <a:satOff val="0"/>
                  <a:lumOff val="0"/>
                  <a:alphaOff val="0"/>
                </a:sysClr>
              </a:solidFill>
              <a:prstDash val="solid"/>
              <a:miter lim="800000"/>
            </a:ln>
            <a:effectLst/>
          </p:spPr>
          <p:txBody>
            <a:bodyPr spcFirstLastPara="0" vert="horz" wrap="square" lIns="99060" tIns="99060" rIns="99060" bIns="99060" numCol="1" spcCol="1270" anchor="ctr" anchorCtr="0">
              <a:noAutofit/>
            </a:bodyPr>
            <a:lstStyle/>
            <a:p>
              <a:pPr marL="342900" marR="0" lvl="1" indent="-342900" defTabSz="1155700" eaLnBrk="1" fontAlgn="auto" latinLnBrk="0" hangingPunct="1">
                <a:lnSpc>
                  <a:spcPct val="90000"/>
                </a:lnSpc>
                <a:spcBef>
                  <a:spcPct val="0"/>
                </a:spcBef>
                <a:spcAft>
                  <a:spcPct val="15000"/>
                </a:spcAft>
                <a:buClr>
                  <a:srgbClr val="F78471"/>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white"/>
                  </a:solidFill>
                  <a:effectLst/>
                  <a:uLnTx/>
                  <a:uFillTx/>
                  <a:latin typeface="Arvo"/>
                </a:rPr>
                <a:t>Children will be placed only with caregivers who have the ability and are willing to accept responsibility for the care of a child.</a:t>
              </a:r>
              <a:br>
                <a:rPr kumimoji="0" lang="en-US" sz="2400" b="0" i="0" u="none" strike="noStrike" kern="0" cap="none" spc="0" normalizeH="0" baseline="0" noProof="0" dirty="0">
                  <a:ln>
                    <a:noFill/>
                  </a:ln>
                  <a:solidFill>
                    <a:prstClr val="white"/>
                  </a:solidFill>
                  <a:effectLst/>
                  <a:uLnTx/>
                  <a:uFillTx/>
                  <a:latin typeface="Arvo"/>
                </a:rPr>
              </a:br>
              <a:endParaRPr kumimoji="0" lang="en-US" sz="2400" b="0" i="0" u="none" strike="noStrike" kern="0" cap="none" spc="0" normalizeH="0" baseline="0" noProof="0" dirty="0">
                <a:ln>
                  <a:noFill/>
                </a:ln>
                <a:solidFill>
                  <a:prstClr val="white"/>
                </a:solidFill>
                <a:effectLst/>
                <a:uLnTx/>
                <a:uFillTx/>
                <a:latin typeface="Arvo"/>
              </a:endParaRPr>
            </a:p>
            <a:p>
              <a:pPr marL="342900" marR="0" lvl="1" indent="-342900" defTabSz="1155700" eaLnBrk="1" fontAlgn="auto" latinLnBrk="0" hangingPunct="1">
                <a:lnSpc>
                  <a:spcPct val="90000"/>
                </a:lnSpc>
                <a:spcBef>
                  <a:spcPct val="0"/>
                </a:spcBef>
                <a:spcAft>
                  <a:spcPct val="15000"/>
                </a:spcAft>
                <a:buClr>
                  <a:srgbClr val="F78471"/>
                </a:buClr>
                <a:buSzTx/>
                <a:buFont typeface="Wingdings" panose="05000000000000000000" pitchFamily="2" charset="2"/>
                <a:buChar char="§"/>
                <a:tabLst/>
                <a:defRPr/>
              </a:pPr>
              <a:r>
                <a:rPr kumimoji="0" lang="en-US" sz="2400" b="0" i="0" u="none" strike="noStrike" kern="0" cap="none" spc="0" normalizeH="0" baseline="0" noProof="0" dirty="0">
                  <a:ln>
                    <a:noFill/>
                  </a:ln>
                  <a:solidFill>
                    <a:prstClr val="white"/>
                  </a:solidFill>
                  <a:effectLst/>
                  <a:uLnTx/>
                  <a:uFillTx/>
                  <a:latin typeface="Arvo"/>
                </a:rPr>
                <a:t>DCF, CBC, and agency staff provide caregivers with all available information to assist in determining if they are able to appropriately care for a child.</a:t>
              </a:r>
            </a:p>
          </p:txBody>
        </p:sp>
        <p:sp>
          <p:nvSpPr>
            <p:cNvPr id="33" name="Freeform 8">
              <a:extLst>
                <a:ext uri="{FF2B5EF4-FFF2-40B4-BE49-F238E27FC236}">
                  <a16:creationId xmlns:a16="http://schemas.microsoft.com/office/drawing/2014/main" id="{9DF44190-6551-45BA-8B2E-207DE6227D10}"/>
                </a:ext>
              </a:extLst>
            </p:cNvPr>
            <p:cNvSpPr/>
            <p:nvPr/>
          </p:nvSpPr>
          <p:spPr>
            <a:xfrm>
              <a:off x="2144825" y="5349744"/>
              <a:ext cx="2032000" cy="514800"/>
            </a:xfrm>
            <a:custGeom>
              <a:avLst/>
              <a:gdLst>
                <a:gd name="connsiteX0" fmla="*/ 0 w 2032000"/>
                <a:gd name="connsiteY0" fmla="*/ 0 h 514800"/>
                <a:gd name="connsiteX1" fmla="*/ 2032000 w 2032000"/>
                <a:gd name="connsiteY1" fmla="*/ 0 h 514800"/>
                <a:gd name="connsiteX2" fmla="*/ 2032000 w 2032000"/>
                <a:gd name="connsiteY2" fmla="*/ 514800 h 514800"/>
                <a:gd name="connsiteX3" fmla="*/ 0 w 2032000"/>
                <a:gd name="connsiteY3" fmla="*/ 514800 h 514800"/>
                <a:gd name="connsiteX4" fmla="*/ 0 w 2032000"/>
                <a:gd name="connsiteY4" fmla="*/ 0 h 5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514800">
                  <a:moveTo>
                    <a:pt x="0" y="0"/>
                  </a:moveTo>
                  <a:lnTo>
                    <a:pt x="2032000" y="0"/>
                  </a:lnTo>
                  <a:lnTo>
                    <a:pt x="2032000" y="514800"/>
                  </a:lnTo>
                  <a:lnTo>
                    <a:pt x="0" y="514800"/>
                  </a:lnTo>
                  <a:lnTo>
                    <a:pt x="0" y="0"/>
                  </a:lnTo>
                  <a:close/>
                </a:path>
              </a:pathLst>
            </a:custGeom>
            <a:noFill/>
            <a:ln>
              <a:noFill/>
            </a:ln>
            <a:effectLst/>
          </p:spPr>
          <p:txBody>
            <a:bodyPr spcFirstLastPara="0" vert="horz" wrap="square" lIns="184912" tIns="66040" rIns="184912" bIns="66040" numCol="1" spcCol="1270" anchor="ctr" anchorCtr="0">
              <a:noAutofit/>
            </a:bodyPr>
            <a:lstStyle/>
            <a:p>
              <a:pPr marL="0" marR="0" lvl="0" indent="0" algn="r" defTabSz="1155700" eaLnBrk="1" fontAlgn="auto" latinLnBrk="0" hangingPunct="1">
                <a:lnSpc>
                  <a:spcPct val="90000"/>
                </a:lnSpc>
                <a:spcBef>
                  <a:spcPct val="0"/>
                </a:spcBef>
                <a:spcAft>
                  <a:spcPct val="35000"/>
                </a:spcAft>
                <a:buClrTx/>
                <a:buSzTx/>
                <a:buFontTx/>
                <a:buNone/>
                <a:tabLst/>
                <a:defRPr/>
              </a:pPr>
              <a:endParaRPr kumimoji="0" lang="en-US" sz="2400" b="0" i="0" u="none" strike="noStrike" kern="0" cap="none" spc="0" normalizeH="0" baseline="0" noProof="0" dirty="0">
                <a:ln>
                  <a:noFill/>
                </a:ln>
                <a:solidFill>
                  <a:prstClr val="black">
                    <a:hueOff val="0"/>
                    <a:satOff val="0"/>
                    <a:lumOff val="0"/>
                    <a:alphaOff val="0"/>
                  </a:prstClr>
                </a:solidFill>
                <a:effectLst/>
                <a:uLnTx/>
                <a:uFillTx/>
                <a:latin typeface="Arvo"/>
              </a:endParaRPr>
            </a:p>
          </p:txBody>
        </p:sp>
      </p:grpSp>
    </p:spTree>
    <p:custDataLst>
      <p:tags r:id="rId1"/>
    </p:custDataLst>
    <p:extLst>
      <p:ext uri="{BB962C8B-B14F-4D97-AF65-F5344CB8AC3E}">
        <p14:creationId xmlns:p14="http://schemas.microsoft.com/office/powerpoint/2010/main" val="2688079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3E092-7D15-4E4D-AD48-E1623097B181}"/>
              </a:ext>
            </a:extLst>
          </p:cNvPr>
          <p:cNvSpPr>
            <a:spLocks noGrp="1"/>
          </p:cNvSpPr>
          <p:nvPr>
            <p:ph type="title"/>
          </p:nvPr>
        </p:nvSpPr>
        <p:spPr/>
        <p:txBody>
          <a:bodyPr/>
          <a:lstStyle/>
          <a:p>
            <a:r>
              <a:rPr lang="en-US" dirty="0"/>
              <a:t>Placement Considerations</a:t>
            </a:r>
          </a:p>
        </p:txBody>
      </p:sp>
      <p:grpSp>
        <p:nvGrpSpPr>
          <p:cNvPr id="13" name="Group 12">
            <a:extLst>
              <a:ext uri="{FF2B5EF4-FFF2-40B4-BE49-F238E27FC236}">
                <a16:creationId xmlns:a16="http://schemas.microsoft.com/office/drawing/2014/main" id="{F438D5F8-5D3B-42FD-A37A-5295BCE370D6}"/>
              </a:ext>
            </a:extLst>
          </p:cNvPr>
          <p:cNvGrpSpPr/>
          <p:nvPr/>
        </p:nvGrpSpPr>
        <p:grpSpPr>
          <a:xfrm>
            <a:off x="2833748" y="2089482"/>
            <a:ext cx="6007268" cy="3693923"/>
            <a:chOff x="3278589" y="1553264"/>
            <a:chExt cx="5016836" cy="3102684"/>
          </a:xfrm>
        </p:grpSpPr>
        <p:sp>
          <p:nvSpPr>
            <p:cNvPr id="14" name="Rounded Rectangle 4">
              <a:extLst>
                <a:ext uri="{FF2B5EF4-FFF2-40B4-BE49-F238E27FC236}">
                  <a16:creationId xmlns:a16="http://schemas.microsoft.com/office/drawing/2014/main" id="{672BC18C-7C74-4134-BD0F-87A0906FBFEC}"/>
                </a:ext>
              </a:extLst>
            </p:cNvPr>
            <p:cNvSpPr/>
            <p:nvPr/>
          </p:nvSpPr>
          <p:spPr>
            <a:xfrm>
              <a:off x="3278589" y="1553264"/>
              <a:ext cx="2382591" cy="1429554"/>
            </a:xfrm>
            <a:prstGeom prst="rect">
              <a:avLst/>
            </a:prstGeom>
            <a:solidFill>
              <a:srgbClr val="96B3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3200" kern="1200" dirty="0">
                  <a:latin typeface="Arvo"/>
                </a:rPr>
                <a:t>Matching</a:t>
              </a:r>
            </a:p>
          </p:txBody>
        </p:sp>
        <p:sp>
          <p:nvSpPr>
            <p:cNvPr id="15" name="Rounded Rectangle 5">
              <a:extLst>
                <a:ext uri="{FF2B5EF4-FFF2-40B4-BE49-F238E27FC236}">
                  <a16:creationId xmlns:a16="http://schemas.microsoft.com/office/drawing/2014/main" id="{7326BD1F-B0D6-4FD2-BCA7-A2A5FB629373}"/>
                </a:ext>
              </a:extLst>
            </p:cNvPr>
            <p:cNvSpPr/>
            <p:nvPr/>
          </p:nvSpPr>
          <p:spPr>
            <a:xfrm>
              <a:off x="5912833" y="1553264"/>
              <a:ext cx="2382591" cy="1429554"/>
            </a:xfrm>
            <a:prstGeom prst="rect">
              <a:avLst/>
            </a:prstGeom>
            <a:solidFill>
              <a:srgbClr val="FAA99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3200" kern="1200" dirty="0">
                  <a:latin typeface="Arvo"/>
                </a:rPr>
                <a:t>Collaboration </a:t>
              </a:r>
            </a:p>
          </p:txBody>
        </p:sp>
        <p:sp>
          <p:nvSpPr>
            <p:cNvPr id="16" name="Rounded Rectangle 6">
              <a:extLst>
                <a:ext uri="{FF2B5EF4-FFF2-40B4-BE49-F238E27FC236}">
                  <a16:creationId xmlns:a16="http://schemas.microsoft.com/office/drawing/2014/main" id="{CC12564D-F0C6-44FD-A622-D463B02FE98D}"/>
                </a:ext>
              </a:extLst>
            </p:cNvPr>
            <p:cNvSpPr/>
            <p:nvPr/>
          </p:nvSpPr>
          <p:spPr>
            <a:xfrm>
              <a:off x="3278590" y="3226394"/>
              <a:ext cx="2382591" cy="1429554"/>
            </a:xfrm>
            <a:prstGeom prst="rect">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3200" kern="1200" dirty="0">
                  <a:latin typeface="Arvo"/>
                </a:rPr>
                <a:t>Foster parent’s strengths and needs</a:t>
              </a:r>
            </a:p>
          </p:txBody>
        </p:sp>
        <p:sp>
          <p:nvSpPr>
            <p:cNvPr id="17" name="Rounded Rectangle 8">
              <a:extLst>
                <a:ext uri="{FF2B5EF4-FFF2-40B4-BE49-F238E27FC236}">
                  <a16:creationId xmlns:a16="http://schemas.microsoft.com/office/drawing/2014/main" id="{374EDDEB-7DC1-457E-9C58-153E50502A48}"/>
                </a:ext>
              </a:extLst>
            </p:cNvPr>
            <p:cNvSpPr/>
            <p:nvPr/>
          </p:nvSpPr>
          <p:spPr>
            <a:xfrm>
              <a:off x="5912834" y="3226394"/>
              <a:ext cx="2382591" cy="1429554"/>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3200" kern="1200" dirty="0">
                  <a:latin typeface="Arvo"/>
                </a:rPr>
                <a:t>Attachment considerations</a:t>
              </a:r>
            </a:p>
          </p:txBody>
        </p:sp>
      </p:grpSp>
      <p:sp>
        <p:nvSpPr>
          <p:cNvPr id="18" name="Slide Number Placeholder 6">
            <a:extLst>
              <a:ext uri="{FF2B5EF4-FFF2-40B4-BE49-F238E27FC236}">
                <a16:creationId xmlns:a16="http://schemas.microsoft.com/office/drawing/2014/main" id="{F7128373-9243-41DB-AF82-8DAB79DA8AB2}"/>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4.1.9</a:t>
            </a:r>
          </a:p>
        </p:txBody>
      </p:sp>
    </p:spTree>
    <p:custDataLst>
      <p:tags r:id="rId1"/>
    </p:custDataLst>
    <p:extLst>
      <p:ext uri="{BB962C8B-B14F-4D97-AF65-F5344CB8AC3E}">
        <p14:creationId xmlns:p14="http://schemas.microsoft.com/office/powerpoint/2010/main" val="3248058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3E092-7D15-4E4D-AD48-E1623097B181}"/>
              </a:ext>
            </a:extLst>
          </p:cNvPr>
          <p:cNvSpPr>
            <a:spLocks noGrp="1"/>
          </p:cNvSpPr>
          <p:nvPr>
            <p:ph type="title"/>
          </p:nvPr>
        </p:nvSpPr>
        <p:spPr/>
        <p:txBody>
          <a:bodyPr/>
          <a:lstStyle/>
          <a:p>
            <a:r>
              <a:rPr lang="en-US" dirty="0"/>
              <a:t>Types of Placements</a:t>
            </a:r>
          </a:p>
        </p:txBody>
      </p:sp>
      <p:sp>
        <p:nvSpPr>
          <p:cNvPr id="18" name="Slide Number Placeholder 6">
            <a:extLst>
              <a:ext uri="{FF2B5EF4-FFF2-40B4-BE49-F238E27FC236}">
                <a16:creationId xmlns:a16="http://schemas.microsoft.com/office/drawing/2014/main" id="{F7128373-9243-41DB-AF82-8DAB79DA8AB2}"/>
              </a:ext>
            </a:extLst>
          </p:cNvPr>
          <p:cNvSpPr txBox="1">
            <a:spLocks noChangeArrowheads="1"/>
          </p:cNvSpPr>
          <p:nvPr/>
        </p:nvSpPr>
        <p:spPr>
          <a:xfrm>
            <a:off x="11099800" y="6540500"/>
            <a:ext cx="1092200" cy="3175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4.1.10</a:t>
            </a:r>
          </a:p>
        </p:txBody>
      </p:sp>
      <p:pic>
        <p:nvPicPr>
          <p:cNvPr id="9" name="Picture 8">
            <a:extLst>
              <a:ext uri="{FF2B5EF4-FFF2-40B4-BE49-F238E27FC236}">
                <a16:creationId xmlns:a16="http://schemas.microsoft.com/office/drawing/2014/main" id="{5F491618-7CF0-4ECC-805A-32585EB1D6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229352" y="1630299"/>
            <a:ext cx="3733296" cy="3106477"/>
          </a:xfrm>
          <a:prstGeom prst="roundRect">
            <a:avLst>
              <a:gd name="adj" fmla="val 4167"/>
            </a:avLst>
          </a:prstGeom>
          <a:solidFill>
            <a:srgbClr val="FFFFFF"/>
          </a:solidFill>
          <a:ln w="76200" cap="sq">
            <a:solidFill>
              <a:srgbClr val="CEDBE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10" name="Group 9">
            <a:extLst>
              <a:ext uri="{FF2B5EF4-FFF2-40B4-BE49-F238E27FC236}">
                <a16:creationId xmlns:a16="http://schemas.microsoft.com/office/drawing/2014/main" id="{87FCCF98-481E-4629-9C4D-0859D3775BD1}"/>
              </a:ext>
            </a:extLst>
          </p:cNvPr>
          <p:cNvGrpSpPr/>
          <p:nvPr/>
        </p:nvGrpSpPr>
        <p:grpSpPr>
          <a:xfrm>
            <a:off x="2835929" y="4995856"/>
            <a:ext cx="6520142" cy="1222526"/>
            <a:chOff x="2516461" y="4804303"/>
            <a:chExt cx="6520142" cy="1222526"/>
          </a:xfrm>
        </p:grpSpPr>
        <p:sp>
          <p:nvSpPr>
            <p:cNvPr id="11" name="Rounded Rectangle 5">
              <a:extLst>
                <a:ext uri="{FF2B5EF4-FFF2-40B4-BE49-F238E27FC236}">
                  <a16:creationId xmlns:a16="http://schemas.microsoft.com/office/drawing/2014/main" id="{A1FBCE6D-8888-42E5-ACB2-6C9682F5DBB3}"/>
                </a:ext>
              </a:extLst>
            </p:cNvPr>
            <p:cNvSpPr/>
            <p:nvPr/>
          </p:nvSpPr>
          <p:spPr>
            <a:xfrm>
              <a:off x="2516461" y="4804303"/>
              <a:ext cx="2037544" cy="1222526"/>
            </a:xfrm>
            <a:prstGeom prst="rect">
              <a:avLst/>
            </a:prstGeom>
            <a:solidFill>
              <a:srgbClr val="F6AB8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2800" kern="1200" dirty="0">
                  <a:solidFill>
                    <a:schemeClr val="bg1"/>
                  </a:solidFill>
                  <a:latin typeface="Arvo"/>
                </a:rPr>
                <a:t>Relative</a:t>
              </a:r>
            </a:p>
          </p:txBody>
        </p:sp>
        <p:sp>
          <p:nvSpPr>
            <p:cNvPr id="12" name="Rounded Rectangle 7">
              <a:extLst>
                <a:ext uri="{FF2B5EF4-FFF2-40B4-BE49-F238E27FC236}">
                  <a16:creationId xmlns:a16="http://schemas.microsoft.com/office/drawing/2014/main" id="{3DEAE6AD-0C36-4F27-AE5E-0A8E71C181AC}"/>
                </a:ext>
              </a:extLst>
            </p:cNvPr>
            <p:cNvSpPr/>
            <p:nvPr/>
          </p:nvSpPr>
          <p:spPr>
            <a:xfrm>
              <a:off x="4757760" y="4804303"/>
              <a:ext cx="2037544" cy="1222526"/>
            </a:xfrm>
            <a:prstGeom prst="rect">
              <a:avLst/>
            </a:prstGeom>
            <a:solidFill>
              <a:srgbClr val="3B576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2800" kern="1200" dirty="0">
                  <a:solidFill>
                    <a:schemeClr val="bg1"/>
                  </a:solidFill>
                  <a:latin typeface="Arvo"/>
                </a:rPr>
                <a:t>Non-relative</a:t>
              </a:r>
            </a:p>
          </p:txBody>
        </p:sp>
        <p:sp>
          <p:nvSpPr>
            <p:cNvPr id="19" name="Rounded Rectangle 8">
              <a:extLst>
                <a:ext uri="{FF2B5EF4-FFF2-40B4-BE49-F238E27FC236}">
                  <a16:creationId xmlns:a16="http://schemas.microsoft.com/office/drawing/2014/main" id="{35FF7957-F5E3-41D6-A002-851D6548AD48}"/>
                </a:ext>
              </a:extLst>
            </p:cNvPr>
            <p:cNvSpPr/>
            <p:nvPr/>
          </p:nvSpPr>
          <p:spPr>
            <a:xfrm>
              <a:off x="6999059" y="4804303"/>
              <a:ext cx="2037544" cy="1222526"/>
            </a:xfrm>
            <a:prstGeom prst="rect">
              <a:avLst/>
            </a:prstGeom>
            <a:solidFill>
              <a:srgbClr val="FAA99C"/>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2800" kern="1200" dirty="0">
                  <a:solidFill>
                    <a:schemeClr val="bg1"/>
                  </a:solidFill>
                  <a:latin typeface="Arvo"/>
                </a:rPr>
                <a:t>Child specific</a:t>
              </a:r>
            </a:p>
          </p:txBody>
        </p:sp>
      </p:grpSp>
    </p:spTree>
    <p:custDataLst>
      <p:tags r:id="rId1"/>
    </p:custDataLst>
    <p:extLst>
      <p:ext uri="{BB962C8B-B14F-4D97-AF65-F5344CB8AC3E}">
        <p14:creationId xmlns:p14="http://schemas.microsoft.com/office/powerpoint/2010/main" val="1838769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B:</a:t>
            </a:r>
            <a:br>
              <a:rPr lang="en-US" dirty="0"/>
            </a:br>
            <a:r>
              <a:rPr lang="en-US" dirty="0"/>
              <a:t>Bringing Families Together</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055549"/>
            <a:ext cx="6594268" cy="3967744"/>
          </a:xfrm>
        </p:spPr>
        <p:txBody>
          <a:bodyPr/>
          <a:lstStyle/>
          <a:p>
            <a:pPr>
              <a:buClr>
                <a:srgbClr val="F78471"/>
              </a:buClr>
            </a:pPr>
            <a:r>
              <a:rPr lang="en-US" dirty="0"/>
              <a:t>Review foster care parent profile and child profile.</a:t>
            </a:r>
            <a:br>
              <a:rPr lang="en-US" dirty="0"/>
            </a:br>
            <a:endParaRPr lang="en-US" dirty="0"/>
          </a:p>
          <a:p>
            <a:pPr>
              <a:buClr>
                <a:srgbClr val="F78471"/>
              </a:buClr>
            </a:pPr>
            <a:r>
              <a:rPr lang="en-US" dirty="0"/>
              <a:t>Answer the questions on the worksheet.</a:t>
            </a:r>
            <a:br>
              <a:rPr lang="en-US" dirty="0"/>
            </a:br>
            <a:endParaRPr lang="en-US" dirty="0"/>
          </a:p>
          <a:p>
            <a:pPr>
              <a:buClr>
                <a:srgbClr val="F78471"/>
              </a:buClr>
            </a:pPr>
            <a:r>
              <a:rPr lang="en-US" dirty="0"/>
              <a:t>For each child, select the appropriate foster parent match.</a:t>
            </a:r>
            <a:br>
              <a:rPr lang="en-US" dirty="0"/>
            </a:br>
            <a:endParaRPr lang="en-US" dirty="0"/>
          </a:p>
          <a:p>
            <a:pPr>
              <a:buClr>
                <a:srgbClr val="F78471"/>
              </a:buClr>
            </a:pPr>
            <a:r>
              <a:rPr lang="en-US" dirty="0"/>
              <a:t>Determine the role of the Licensing Specialist in supporting the match.</a:t>
            </a:r>
          </a:p>
        </p:txBody>
      </p:sp>
      <p:sp>
        <p:nvSpPr>
          <p:cNvPr id="5" name="Slide Number Placeholder 6">
            <a:extLst>
              <a:ext uri="{FF2B5EF4-FFF2-40B4-BE49-F238E27FC236}">
                <a16:creationId xmlns:a16="http://schemas.microsoft.com/office/drawing/2014/main" id="{AE1FD47C-5B9E-49D1-A2AE-3A84E20022E9}"/>
              </a:ext>
            </a:extLst>
          </p:cNvPr>
          <p:cNvSpPr txBox="1">
            <a:spLocks noChangeArrowheads="1"/>
          </p:cNvSpPr>
          <p:nvPr/>
        </p:nvSpPr>
        <p:spPr>
          <a:xfrm>
            <a:off x="11099800" y="6565900"/>
            <a:ext cx="1092200" cy="2921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4.1.11</a:t>
            </a:r>
          </a:p>
        </p:txBody>
      </p:sp>
    </p:spTree>
    <p:custDataLst>
      <p:tags r:id="rId1"/>
    </p:custDataLst>
    <p:extLst>
      <p:ext uri="{BB962C8B-B14F-4D97-AF65-F5344CB8AC3E}">
        <p14:creationId xmlns:p14="http://schemas.microsoft.com/office/powerpoint/2010/main" val="3983690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56DD6-6029-487E-9A66-96960086F4B3}"/>
              </a:ext>
            </a:extLst>
          </p:cNvPr>
          <p:cNvSpPr>
            <a:spLocks noGrp="1"/>
          </p:cNvSpPr>
          <p:nvPr>
            <p:ph type="title"/>
          </p:nvPr>
        </p:nvSpPr>
        <p:spPr/>
        <p:txBody>
          <a:bodyPr/>
          <a:lstStyle/>
          <a:p>
            <a:r>
              <a:rPr lang="en-US" dirty="0"/>
              <a:t>Helping Children Adjust to Placement</a:t>
            </a:r>
          </a:p>
        </p:txBody>
      </p:sp>
      <p:grpSp>
        <p:nvGrpSpPr>
          <p:cNvPr id="9" name="Group 8">
            <a:extLst>
              <a:ext uri="{FF2B5EF4-FFF2-40B4-BE49-F238E27FC236}">
                <a16:creationId xmlns:a16="http://schemas.microsoft.com/office/drawing/2014/main" id="{156E90B3-7831-43E3-8842-423D58D717EE}"/>
              </a:ext>
            </a:extLst>
          </p:cNvPr>
          <p:cNvGrpSpPr/>
          <p:nvPr/>
        </p:nvGrpSpPr>
        <p:grpSpPr>
          <a:xfrm>
            <a:off x="3520822" y="1050188"/>
            <a:ext cx="4694404" cy="5669756"/>
            <a:chOff x="2541768" y="1075658"/>
            <a:chExt cx="4694404" cy="5669756"/>
          </a:xfrm>
        </p:grpSpPr>
        <p:grpSp>
          <p:nvGrpSpPr>
            <p:cNvPr id="6" name="Group 5">
              <a:extLst>
                <a:ext uri="{FF2B5EF4-FFF2-40B4-BE49-F238E27FC236}">
                  <a16:creationId xmlns:a16="http://schemas.microsoft.com/office/drawing/2014/main" id="{31CA5BC2-6F8B-4CE1-AFCD-86A384CC3BA7}"/>
                </a:ext>
              </a:extLst>
            </p:cNvPr>
            <p:cNvGrpSpPr/>
            <p:nvPr/>
          </p:nvGrpSpPr>
          <p:grpSpPr>
            <a:xfrm>
              <a:off x="2541768" y="1075658"/>
              <a:ext cx="4694404" cy="5669756"/>
              <a:chOff x="1843922" y="623077"/>
              <a:chExt cx="5320630" cy="5669756"/>
            </a:xfrm>
          </p:grpSpPr>
          <p:sp>
            <p:nvSpPr>
              <p:cNvPr id="7" name="Freeform: Shape 6">
                <a:extLst>
                  <a:ext uri="{FF2B5EF4-FFF2-40B4-BE49-F238E27FC236}">
                    <a16:creationId xmlns:a16="http://schemas.microsoft.com/office/drawing/2014/main" id="{C50B39C6-D59B-4959-8C57-E9D3B1444DF6}"/>
                  </a:ext>
                </a:extLst>
              </p:cNvPr>
              <p:cNvSpPr/>
              <p:nvPr/>
            </p:nvSpPr>
            <p:spPr>
              <a:xfrm>
                <a:off x="1843922" y="623077"/>
                <a:ext cx="5320630" cy="1693486"/>
              </a:xfrm>
              <a:prstGeom prst="rect">
                <a:avLst/>
              </a:prstGeom>
              <a:solidFill>
                <a:srgbClr val="96B3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4109" tIns="174109" rIns="174109" bIns="174109"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Minimize trauma by being aware of and making safe space for child to talk about emotions.</a:t>
                </a:r>
              </a:p>
            </p:txBody>
          </p:sp>
          <p:sp>
            <p:nvSpPr>
              <p:cNvPr id="8" name="Freeform: Shape 7">
                <a:extLst>
                  <a:ext uri="{FF2B5EF4-FFF2-40B4-BE49-F238E27FC236}">
                    <a16:creationId xmlns:a16="http://schemas.microsoft.com/office/drawing/2014/main" id="{E53CC6C8-1B89-4E0C-A17A-88DAC877EF20}"/>
                  </a:ext>
                </a:extLst>
              </p:cNvPr>
              <p:cNvSpPr/>
              <p:nvPr/>
            </p:nvSpPr>
            <p:spPr>
              <a:xfrm>
                <a:off x="1843922" y="4599347"/>
                <a:ext cx="5320630" cy="1693486"/>
              </a:xfrm>
              <a:prstGeom prst="rect">
                <a:avLst/>
              </a:prstGeom>
              <a:solidFill>
                <a:srgbClr val="F7847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4109" tIns="174109" rIns="174109" bIns="174109"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The Licensing Specialist can offer suggestions to the foster parents to make the child feel comfortable on his/her first night of placement.</a:t>
                </a:r>
              </a:p>
            </p:txBody>
          </p:sp>
        </p:grpSp>
        <p:pic>
          <p:nvPicPr>
            <p:cNvPr id="5" name="Picture 4">
              <a:extLst>
                <a:ext uri="{FF2B5EF4-FFF2-40B4-BE49-F238E27FC236}">
                  <a16:creationId xmlns:a16="http://schemas.microsoft.com/office/drawing/2014/main" id="{47E42E18-5127-45F4-ABA6-4E365485574C}"/>
                </a:ext>
              </a:extLst>
            </p:cNvPr>
            <p:cNvPicPr>
              <a:picLocks noChangeAspect="1"/>
            </p:cNvPicPr>
            <p:nvPr/>
          </p:nvPicPr>
          <p:blipFill>
            <a:blip r:embed="rId3"/>
            <a:stretch>
              <a:fillRect/>
            </a:stretch>
          </p:blipFill>
          <p:spPr>
            <a:xfrm>
              <a:off x="3229519" y="2769144"/>
              <a:ext cx="3318902" cy="2282784"/>
            </a:xfrm>
            <a:prstGeom prst="rect">
              <a:avLst/>
            </a:prstGeom>
            <a:ln w="38100">
              <a:noFill/>
            </a:ln>
            <a:effectLst>
              <a:softEdge rad="0"/>
            </a:effectLst>
          </p:spPr>
        </p:pic>
      </p:grpSp>
      <p:sp>
        <p:nvSpPr>
          <p:cNvPr id="10" name="Slide Number Placeholder 6">
            <a:extLst>
              <a:ext uri="{FF2B5EF4-FFF2-40B4-BE49-F238E27FC236}">
                <a16:creationId xmlns:a16="http://schemas.microsoft.com/office/drawing/2014/main" id="{112ED900-0BF8-4835-916D-55B0F36D30B5}"/>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4.1.12</a:t>
            </a:r>
          </a:p>
        </p:txBody>
      </p:sp>
    </p:spTree>
    <p:custDataLst>
      <p:tags r:id="rId1"/>
    </p:custDataLst>
    <p:extLst>
      <p:ext uri="{BB962C8B-B14F-4D97-AF65-F5344CB8AC3E}">
        <p14:creationId xmlns:p14="http://schemas.microsoft.com/office/powerpoint/2010/main" val="387298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C:</a:t>
            </a:r>
            <a:br>
              <a:rPr lang="en-US" dirty="0"/>
            </a:br>
            <a:r>
              <a:rPr lang="en-US" dirty="0"/>
              <a:t>First Night</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055549"/>
            <a:ext cx="6594268" cy="3967744"/>
          </a:xfrm>
        </p:spPr>
        <p:txBody>
          <a:bodyPr/>
          <a:lstStyle/>
          <a:p>
            <a:pPr>
              <a:buClr>
                <a:srgbClr val="F78471"/>
              </a:buClr>
            </a:pPr>
            <a:r>
              <a:rPr lang="en-US" dirty="0"/>
              <a:t>Review the First Night worksheet.</a:t>
            </a:r>
            <a:br>
              <a:rPr lang="en-US" dirty="0"/>
            </a:br>
            <a:endParaRPr lang="en-US" dirty="0"/>
          </a:p>
          <a:p>
            <a:pPr>
              <a:buClr>
                <a:srgbClr val="F78471"/>
              </a:buClr>
            </a:pPr>
            <a:r>
              <a:rPr lang="en-US" dirty="0"/>
              <a:t>The first column on the table offers suggestions that foster parents can implement to assist with the “first night” of placement.</a:t>
            </a:r>
            <a:br>
              <a:rPr lang="en-US" dirty="0"/>
            </a:br>
            <a:endParaRPr lang="en-US" dirty="0"/>
          </a:p>
          <a:p>
            <a:pPr>
              <a:buClr>
                <a:srgbClr val="F78471"/>
              </a:buClr>
            </a:pPr>
            <a:r>
              <a:rPr lang="en-US" dirty="0"/>
              <a:t>Develop at least one task the Licensing Specialist can do to assist the foster parent in implementing the suggestions in column A.</a:t>
            </a:r>
          </a:p>
        </p:txBody>
      </p:sp>
      <p:sp>
        <p:nvSpPr>
          <p:cNvPr id="6" name="Slide Number Placeholder 6">
            <a:extLst>
              <a:ext uri="{FF2B5EF4-FFF2-40B4-BE49-F238E27FC236}">
                <a16:creationId xmlns:a16="http://schemas.microsoft.com/office/drawing/2014/main" id="{3D66DC9D-90C2-4170-9510-73EEB6ECD28F}"/>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4.1.13</a:t>
            </a:r>
          </a:p>
        </p:txBody>
      </p:sp>
    </p:spTree>
    <p:custDataLst>
      <p:tags r:id="rId1"/>
    </p:custDataLst>
    <p:extLst>
      <p:ext uri="{BB962C8B-B14F-4D97-AF65-F5344CB8AC3E}">
        <p14:creationId xmlns:p14="http://schemas.microsoft.com/office/powerpoint/2010/main" val="1477829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8FE8-B64A-4A7E-A04B-1AE350126CC9}"/>
              </a:ext>
            </a:extLst>
          </p:cNvPr>
          <p:cNvSpPr>
            <a:spLocks noGrp="1"/>
          </p:cNvSpPr>
          <p:nvPr>
            <p:ph type="title"/>
          </p:nvPr>
        </p:nvSpPr>
        <p:spPr/>
        <p:txBody>
          <a:bodyPr/>
          <a:lstStyle/>
          <a:p>
            <a:r>
              <a:rPr lang="en-US" dirty="0"/>
              <a:t>Funding Sources</a:t>
            </a:r>
          </a:p>
        </p:txBody>
      </p:sp>
      <p:grpSp>
        <p:nvGrpSpPr>
          <p:cNvPr id="4" name="Group 3">
            <a:extLst>
              <a:ext uri="{FF2B5EF4-FFF2-40B4-BE49-F238E27FC236}">
                <a16:creationId xmlns:a16="http://schemas.microsoft.com/office/drawing/2014/main" id="{3C6D2566-E8A4-4108-A4C1-556FAC983AA2}"/>
              </a:ext>
            </a:extLst>
          </p:cNvPr>
          <p:cNvGrpSpPr/>
          <p:nvPr/>
        </p:nvGrpSpPr>
        <p:grpSpPr>
          <a:xfrm>
            <a:off x="2347768" y="1379913"/>
            <a:ext cx="8007811" cy="5070696"/>
            <a:chOff x="4663383" y="129642"/>
            <a:chExt cx="6678747" cy="4174217"/>
          </a:xfrm>
        </p:grpSpPr>
        <p:sp>
          <p:nvSpPr>
            <p:cNvPr id="5" name="Rounded Rectangle 17">
              <a:extLst>
                <a:ext uri="{FF2B5EF4-FFF2-40B4-BE49-F238E27FC236}">
                  <a16:creationId xmlns:a16="http://schemas.microsoft.com/office/drawing/2014/main" id="{FD3310E1-B434-4779-9C58-998CD81EDA9D}"/>
                </a:ext>
              </a:extLst>
            </p:cNvPr>
            <p:cNvSpPr/>
            <p:nvPr/>
          </p:nvSpPr>
          <p:spPr>
            <a:xfrm>
              <a:off x="4663383" y="129642"/>
              <a:ext cx="2087108" cy="1252265"/>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kern="1200" dirty="0">
                  <a:latin typeface="Arvo"/>
                </a:rPr>
                <a:t>Medicaid</a:t>
              </a:r>
            </a:p>
          </p:txBody>
        </p:sp>
        <p:sp>
          <p:nvSpPr>
            <p:cNvPr id="6" name="Rounded Rectangle 18">
              <a:extLst>
                <a:ext uri="{FF2B5EF4-FFF2-40B4-BE49-F238E27FC236}">
                  <a16:creationId xmlns:a16="http://schemas.microsoft.com/office/drawing/2014/main" id="{F9CC098B-AFAC-4D09-9C98-718BB1BAE6E8}"/>
                </a:ext>
              </a:extLst>
            </p:cNvPr>
            <p:cNvSpPr/>
            <p:nvPr/>
          </p:nvSpPr>
          <p:spPr>
            <a:xfrm>
              <a:off x="6959203" y="129642"/>
              <a:ext cx="2087108" cy="1252265"/>
            </a:xfrm>
            <a:prstGeom prst="rect">
              <a:avLst/>
            </a:pr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kern="1200" dirty="0">
                  <a:latin typeface="Arvo"/>
                </a:rPr>
                <a:t>Women Infant Children (WIC)</a:t>
              </a:r>
            </a:p>
          </p:txBody>
        </p:sp>
        <p:sp>
          <p:nvSpPr>
            <p:cNvPr id="7" name="Rounded Rectangle 19">
              <a:extLst>
                <a:ext uri="{FF2B5EF4-FFF2-40B4-BE49-F238E27FC236}">
                  <a16:creationId xmlns:a16="http://schemas.microsoft.com/office/drawing/2014/main" id="{E8185974-9C7C-4A03-9E9D-A0C0F878307D}"/>
                </a:ext>
              </a:extLst>
            </p:cNvPr>
            <p:cNvSpPr/>
            <p:nvPr/>
          </p:nvSpPr>
          <p:spPr>
            <a:xfrm>
              <a:off x="9255022" y="129642"/>
              <a:ext cx="2087108" cy="1252265"/>
            </a:xfrm>
            <a:prstGeom prst="rect">
              <a:avLst/>
            </a:prstGeom>
            <a:solidFill>
              <a:srgbClr val="96B3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kern="1200" dirty="0">
                  <a:latin typeface="Arvo"/>
                </a:rPr>
                <a:t>Free/greatly reduced daycare/aftercare/ summer camp</a:t>
              </a:r>
            </a:p>
          </p:txBody>
        </p:sp>
        <p:sp>
          <p:nvSpPr>
            <p:cNvPr id="8" name="Rounded Rectangle 20">
              <a:extLst>
                <a:ext uri="{FF2B5EF4-FFF2-40B4-BE49-F238E27FC236}">
                  <a16:creationId xmlns:a16="http://schemas.microsoft.com/office/drawing/2014/main" id="{CF9196CF-1C04-4118-A799-AC7F620FC31C}"/>
                </a:ext>
              </a:extLst>
            </p:cNvPr>
            <p:cNvSpPr/>
            <p:nvPr/>
          </p:nvSpPr>
          <p:spPr>
            <a:xfrm>
              <a:off x="4663383" y="1590618"/>
              <a:ext cx="2087108" cy="1252265"/>
            </a:xfrm>
            <a:prstGeom prst="rect">
              <a:avLst/>
            </a:prstGeom>
            <a:solidFill>
              <a:srgbClr val="FAA99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kern="1200" dirty="0">
                  <a:latin typeface="Arvo"/>
                </a:rPr>
                <a:t>Board rate</a:t>
              </a:r>
            </a:p>
          </p:txBody>
        </p:sp>
        <p:sp>
          <p:nvSpPr>
            <p:cNvPr id="9" name="Rounded Rectangle 21">
              <a:extLst>
                <a:ext uri="{FF2B5EF4-FFF2-40B4-BE49-F238E27FC236}">
                  <a16:creationId xmlns:a16="http://schemas.microsoft.com/office/drawing/2014/main" id="{9D921F4B-DD57-4CAB-B8FE-94F8A75F44FC}"/>
                </a:ext>
              </a:extLst>
            </p:cNvPr>
            <p:cNvSpPr/>
            <p:nvPr/>
          </p:nvSpPr>
          <p:spPr>
            <a:xfrm>
              <a:off x="6959203" y="1590618"/>
              <a:ext cx="2087108" cy="1252265"/>
            </a:xfrm>
            <a:prstGeom prst="rect">
              <a:avLst/>
            </a:prstGeom>
            <a:solidFill>
              <a:srgbClr val="3B576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kern="1200" dirty="0">
                  <a:latin typeface="Arvo"/>
                </a:rPr>
                <a:t>Clothing vouchers</a:t>
              </a:r>
            </a:p>
          </p:txBody>
        </p:sp>
        <p:sp>
          <p:nvSpPr>
            <p:cNvPr id="10" name="Rounded Rectangle 22">
              <a:extLst>
                <a:ext uri="{FF2B5EF4-FFF2-40B4-BE49-F238E27FC236}">
                  <a16:creationId xmlns:a16="http://schemas.microsoft.com/office/drawing/2014/main" id="{85623F89-AF05-47FE-AF1D-4CFD61427A6A}"/>
                </a:ext>
              </a:extLst>
            </p:cNvPr>
            <p:cNvSpPr/>
            <p:nvPr/>
          </p:nvSpPr>
          <p:spPr>
            <a:xfrm>
              <a:off x="9255022" y="1590618"/>
              <a:ext cx="2087108" cy="1252265"/>
            </a:xfrm>
            <a:prstGeom prst="rect">
              <a:avLst/>
            </a:prstGeom>
            <a:solidFill>
              <a:srgbClr val="F7847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kern="1200" dirty="0">
                  <a:latin typeface="Arvo"/>
                </a:rPr>
                <a:t>Back-to-school supplies</a:t>
              </a:r>
            </a:p>
          </p:txBody>
        </p:sp>
        <p:sp>
          <p:nvSpPr>
            <p:cNvPr id="11" name="Rounded Rectangle 23">
              <a:extLst>
                <a:ext uri="{FF2B5EF4-FFF2-40B4-BE49-F238E27FC236}">
                  <a16:creationId xmlns:a16="http://schemas.microsoft.com/office/drawing/2014/main" id="{9B27E173-66C3-4D42-B529-C1D8CD25C5C5}"/>
                </a:ext>
              </a:extLst>
            </p:cNvPr>
            <p:cNvSpPr/>
            <p:nvPr/>
          </p:nvSpPr>
          <p:spPr>
            <a:xfrm>
              <a:off x="5811293" y="3051594"/>
              <a:ext cx="2087108" cy="1252265"/>
            </a:xfrm>
            <a:prstGeom prst="rect">
              <a:avLst/>
            </a:prstGeom>
            <a:solidFill>
              <a:srgbClr val="7198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kern="1200" dirty="0">
                  <a:latin typeface="Arvo"/>
                </a:rPr>
                <a:t>Free breakfast/lunch at school</a:t>
              </a:r>
            </a:p>
          </p:txBody>
        </p:sp>
        <p:sp>
          <p:nvSpPr>
            <p:cNvPr id="12" name="Rounded Rectangle 24">
              <a:extLst>
                <a:ext uri="{FF2B5EF4-FFF2-40B4-BE49-F238E27FC236}">
                  <a16:creationId xmlns:a16="http://schemas.microsoft.com/office/drawing/2014/main" id="{51EB13D6-CF33-40AA-9CF1-8AA07930749D}"/>
                </a:ext>
              </a:extLst>
            </p:cNvPr>
            <p:cNvSpPr/>
            <p:nvPr/>
          </p:nvSpPr>
          <p:spPr>
            <a:xfrm>
              <a:off x="8107112" y="3051594"/>
              <a:ext cx="2087108" cy="1252265"/>
            </a:xfrm>
            <a:prstGeom prst="rect">
              <a:avLst/>
            </a:pr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kern="1200" dirty="0">
                  <a:latin typeface="Arvo"/>
                </a:rPr>
                <a:t>Tuition waivers for post-secondary education</a:t>
              </a:r>
            </a:p>
          </p:txBody>
        </p:sp>
      </p:grpSp>
      <p:sp>
        <p:nvSpPr>
          <p:cNvPr id="13" name="Slide Number Placeholder 6">
            <a:extLst>
              <a:ext uri="{FF2B5EF4-FFF2-40B4-BE49-F238E27FC236}">
                <a16:creationId xmlns:a16="http://schemas.microsoft.com/office/drawing/2014/main" id="{D64C3527-0E2C-4677-B78C-0C253E3511D5}"/>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4.1.14</a:t>
            </a:r>
          </a:p>
        </p:txBody>
      </p:sp>
    </p:spTree>
    <p:custDataLst>
      <p:tags r:id="rId1"/>
    </p:custDataLst>
    <p:extLst>
      <p:ext uri="{BB962C8B-B14F-4D97-AF65-F5344CB8AC3E}">
        <p14:creationId xmlns:p14="http://schemas.microsoft.com/office/powerpoint/2010/main" val="1390191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What is Permanency?</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8030" y="1634779"/>
            <a:ext cx="5387160" cy="4161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Slide Number Placeholder 6">
            <a:extLst>
              <a:ext uri="{FF2B5EF4-FFF2-40B4-BE49-F238E27FC236}">
                <a16:creationId xmlns:a16="http://schemas.microsoft.com/office/drawing/2014/main" id="{D789768E-2905-4B20-B331-E4C10C98177E}"/>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4.1.15</a:t>
            </a:r>
          </a:p>
        </p:txBody>
      </p:sp>
    </p:spTree>
    <p:custDataLst>
      <p:tags r:id="rId1"/>
    </p:custDataLst>
    <p:extLst>
      <p:ext uri="{BB962C8B-B14F-4D97-AF65-F5344CB8AC3E}">
        <p14:creationId xmlns:p14="http://schemas.microsoft.com/office/powerpoint/2010/main" val="3078781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Florida Statute Chapter 39 ~ Permanency</a:t>
            </a:r>
          </a:p>
        </p:txBody>
      </p:sp>
      <p:sp>
        <p:nvSpPr>
          <p:cNvPr id="3" name="Content Placeholder 2"/>
          <p:cNvSpPr>
            <a:spLocks noGrp="1"/>
          </p:cNvSpPr>
          <p:nvPr>
            <p:ph type="body" idx="1"/>
          </p:nvPr>
        </p:nvSpPr>
        <p:spPr/>
        <p:txBody>
          <a:bodyPr>
            <a:normAutofit/>
          </a:bodyPr>
          <a:lstStyle/>
          <a:p>
            <a:r>
              <a:rPr lang="en-US" dirty="0"/>
              <a:t>Reunification</a:t>
            </a:r>
          </a:p>
          <a:p>
            <a:r>
              <a:rPr lang="en-US" dirty="0"/>
              <a:t>Adoption</a:t>
            </a:r>
          </a:p>
          <a:p>
            <a:r>
              <a:rPr lang="en-US" dirty="0"/>
              <a:t>Permanent guardianship of a dependent child under </a:t>
            </a:r>
          </a:p>
          <a:p>
            <a:r>
              <a:rPr lang="en-US" dirty="0"/>
              <a:t>Permanent placement with a fit and willing relative under </a:t>
            </a:r>
          </a:p>
          <a:p>
            <a:r>
              <a:rPr lang="en-US" dirty="0"/>
              <a:t>Placement in another planned permanent living arrangement</a:t>
            </a:r>
          </a:p>
        </p:txBody>
      </p:sp>
      <p:sp>
        <p:nvSpPr>
          <p:cNvPr id="5" name="Slide Number Placeholder 6">
            <a:extLst>
              <a:ext uri="{FF2B5EF4-FFF2-40B4-BE49-F238E27FC236}">
                <a16:creationId xmlns:a16="http://schemas.microsoft.com/office/drawing/2014/main" id="{F2948B24-5865-4D16-B60D-5567E66C13EA}"/>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4.1.16</a:t>
            </a:r>
          </a:p>
        </p:txBody>
      </p:sp>
    </p:spTree>
    <p:custDataLst>
      <p:tags r:id="rId1"/>
    </p:custDataLst>
    <p:extLst>
      <p:ext uri="{BB962C8B-B14F-4D97-AF65-F5344CB8AC3E}">
        <p14:creationId xmlns:p14="http://schemas.microsoft.com/office/powerpoint/2010/main" val="2946921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Activity D:  </a:t>
            </a:r>
            <a:br>
              <a:rPr lang="en-US" dirty="0"/>
            </a:br>
            <a:r>
              <a:rPr lang="en-US" dirty="0"/>
              <a:t>Permanency Options</a:t>
            </a:r>
          </a:p>
        </p:txBody>
      </p:sp>
      <p:sp>
        <p:nvSpPr>
          <p:cNvPr id="3" name="TextBox 2"/>
          <p:cNvSpPr txBox="1"/>
          <p:nvPr/>
        </p:nvSpPr>
        <p:spPr>
          <a:xfrm>
            <a:off x="1955800" y="2041224"/>
            <a:ext cx="7486073" cy="2308324"/>
          </a:xfrm>
          <a:prstGeom prst="rect">
            <a:avLst/>
          </a:prstGeom>
          <a:noFill/>
        </p:spPr>
        <p:txBody>
          <a:bodyPr wrap="square" rtlCol="0">
            <a:spAutoFit/>
          </a:bodyPr>
          <a:lstStyle/>
          <a:p>
            <a:endParaRPr lang="en-US" sz="2400" dirty="0">
              <a:solidFill>
                <a:srgbClr val="56944F"/>
              </a:solidFill>
            </a:endParaRPr>
          </a:p>
          <a:p>
            <a:pPr marL="342900" indent="-342900">
              <a:buClr>
                <a:srgbClr val="F78471"/>
              </a:buClr>
              <a:buFont typeface="Wingdings" panose="05000000000000000000" pitchFamily="2" charset="2"/>
              <a:buChar char="§"/>
            </a:pPr>
            <a:r>
              <a:rPr lang="en-US" sz="2400" dirty="0">
                <a:solidFill>
                  <a:srgbClr val="3B5763"/>
                </a:solidFill>
                <a:latin typeface="Arvo"/>
                <a:sym typeface="Arvo"/>
              </a:rPr>
              <a:t>Create a teach-back of the permanency option assigned to your group.</a:t>
            </a:r>
          </a:p>
          <a:p>
            <a:pPr lvl="0" algn="ctr">
              <a:buClr>
                <a:srgbClr val="F78471"/>
              </a:buClr>
            </a:pPr>
            <a:r>
              <a:rPr lang="en-US" sz="2400" i="1" dirty="0">
                <a:solidFill>
                  <a:srgbClr val="3B5763"/>
                </a:solidFill>
                <a:latin typeface="Arvo"/>
                <a:sym typeface="Arvo"/>
              </a:rPr>
              <a:t>It’s your turn to teach!</a:t>
            </a:r>
          </a:p>
          <a:p>
            <a:pPr marL="342900" lvl="0" indent="-342900" algn="ctr">
              <a:buClr>
                <a:srgbClr val="F78471"/>
              </a:buClr>
              <a:buFont typeface="Wingdings" panose="05000000000000000000" pitchFamily="2" charset="2"/>
              <a:buChar char="§"/>
            </a:pPr>
            <a:endParaRPr lang="en-US" sz="2400" dirty="0">
              <a:solidFill>
                <a:srgbClr val="3B5763"/>
              </a:solidFill>
              <a:latin typeface="Arvo"/>
              <a:sym typeface="Arvo"/>
            </a:endParaRPr>
          </a:p>
          <a:p>
            <a:pPr marL="342900" lvl="0" indent="-342900">
              <a:buClr>
                <a:srgbClr val="F78471"/>
              </a:buClr>
              <a:buFont typeface="Wingdings" panose="05000000000000000000" pitchFamily="2" charset="2"/>
              <a:buChar char="§"/>
            </a:pPr>
            <a:r>
              <a:rPr lang="en-US" sz="2400" dirty="0">
                <a:solidFill>
                  <a:srgbClr val="3B5763"/>
                </a:solidFill>
                <a:latin typeface="Arvo"/>
                <a:sym typeface="Arvo"/>
              </a:rPr>
              <a:t>Be prepared to discuss.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3304" y="467137"/>
            <a:ext cx="1458654" cy="1574087"/>
          </a:xfrm>
          <a:prstGeom prst="rect">
            <a:avLst/>
          </a:prstGeom>
        </p:spPr>
      </p:pic>
      <p:sp>
        <p:nvSpPr>
          <p:cNvPr id="8" name="Slide Number Placeholder 6">
            <a:extLst>
              <a:ext uri="{FF2B5EF4-FFF2-40B4-BE49-F238E27FC236}">
                <a16:creationId xmlns:a16="http://schemas.microsoft.com/office/drawing/2014/main" id="{DAF9B8CE-7A4B-4A38-AD20-70D67E814C63}"/>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4.1.17</a:t>
            </a:r>
          </a:p>
        </p:txBody>
      </p:sp>
    </p:spTree>
    <p:custDataLst>
      <p:tags r:id="rId1"/>
    </p:custDataLst>
    <p:extLst>
      <p:ext uri="{BB962C8B-B14F-4D97-AF65-F5344CB8AC3E}">
        <p14:creationId xmlns:p14="http://schemas.microsoft.com/office/powerpoint/2010/main" val="1386129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5A1E-4B40-4CB8-BB5E-B1BF5FD9E852}"/>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4721C31C-3BC2-416A-B77C-7D9BBB25C27A}"/>
              </a:ext>
            </a:extLst>
          </p:cNvPr>
          <p:cNvSpPr>
            <a:spLocks noGrp="1"/>
          </p:cNvSpPr>
          <p:nvPr>
            <p:ph type="body" idx="1"/>
          </p:nvPr>
        </p:nvSpPr>
        <p:spPr>
          <a:xfrm>
            <a:off x="2064508" y="1772917"/>
            <a:ext cx="8062984" cy="3967744"/>
          </a:xfrm>
        </p:spPr>
        <p:txBody>
          <a:bodyPr/>
          <a:lstStyle/>
          <a:p>
            <a:pPr>
              <a:lnSpc>
                <a:spcPct val="100000"/>
              </a:lnSpc>
              <a:spcBef>
                <a:spcPts val="0"/>
              </a:spcBef>
              <a:buClr>
                <a:srgbClr val="F78471"/>
              </a:buClr>
              <a:buSzPts val="1400"/>
              <a:buFont typeface="Wingdings" panose="05000000000000000000" pitchFamily="2" charset="2"/>
              <a:buChar char="§"/>
            </a:pPr>
            <a:r>
              <a:rPr lang="en-US" b="1" dirty="0"/>
              <a:t>Unit 4.1:  Placement</a:t>
            </a:r>
          </a:p>
          <a:p>
            <a:pPr>
              <a:lnSpc>
                <a:spcPct val="100000"/>
              </a:lnSpc>
              <a:spcBef>
                <a:spcPts val="0"/>
              </a:spcBef>
              <a:buClr>
                <a:srgbClr val="F78471"/>
              </a:buClr>
              <a:buSzPts val="1400"/>
              <a:buFont typeface="Wingdings" panose="05000000000000000000" pitchFamily="2" charset="2"/>
              <a:buChar char="§"/>
            </a:pPr>
            <a:r>
              <a:rPr lang="en-US" b="1" dirty="0"/>
              <a:t>Unit 4.2:  Working with Foster Parents to Manage Children’s Behavior and Meet their Needs</a:t>
            </a:r>
            <a:endParaRPr lang="en-US" dirty="0"/>
          </a:p>
        </p:txBody>
      </p:sp>
      <p:sp>
        <p:nvSpPr>
          <p:cNvPr id="4" name="Slide Number Placeholder 6">
            <a:extLst>
              <a:ext uri="{FF2B5EF4-FFF2-40B4-BE49-F238E27FC236}">
                <a16:creationId xmlns:a16="http://schemas.microsoft.com/office/drawing/2014/main" id="{B2330649-A438-4C40-B003-FB131F4AA841}"/>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4.0.2</a:t>
            </a:r>
          </a:p>
        </p:txBody>
      </p:sp>
    </p:spTree>
    <p:custDataLst>
      <p:tags r:id="rId1"/>
    </p:custDataLst>
    <p:extLst>
      <p:ext uri="{BB962C8B-B14F-4D97-AF65-F5344CB8AC3E}">
        <p14:creationId xmlns:p14="http://schemas.microsoft.com/office/powerpoint/2010/main" val="82983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the Best Permanency Goals</a:t>
            </a:r>
          </a:p>
        </p:txBody>
      </p:sp>
      <p:sp>
        <p:nvSpPr>
          <p:cNvPr id="3" name="Content Placeholder 2"/>
          <p:cNvSpPr>
            <a:spLocks noGrp="1"/>
          </p:cNvSpPr>
          <p:nvPr>
            <p:ph type="body" idx="1"/>
          </p:nvPr>
        </p:nvSpPr>
        <p:spPr/>
        <p:txBody>
          <a:bodyPr>
            <a:normAutofit/>
          </a:bodyPr>
          <a:lstStyle/>
          <a:p>
            <a:pPr>
              <a:buClr>
                <a:srgbClr val="F78471"/>
              </a:buClr>
            </a:pPr>
            <a:r>
              <a:rPr lang="en-US" dirty="0"/>
              <a:t>Will interventions alleviate the causes of removal.</a:t>
            </a:r>
          </a:p>
          <a:p>
            <a:pPr>
              <a:buClr>
                <a:srgbClr val="F78471"/>
              </a:buClr>
            </a:pPr>
            <a:r>
              <a:rPr lang="en-US" dirty="0"/>
              <a:t>Current family/other relationships that provide stability.</a:t>
            </a:r>
          </a:p>
          <a:p>
            <a:pPr>
              <a:buClr>
                <a:srgbClr val="F78471"/>
              </a:buClr>
            </a:pPr>
            <a:r>
              <a:rPr lang="en-US" dirty="0"/>
              <a:t>Ability to provide from the child’s needs on a long-term basis.</a:t>
            </a:r>
          </a:p>
          <a:p>
            <a:pPr>
              <a:buClr>
                <a:srgbClr val="F78471"/>
              </a:buClr>
            </a:pPr>
            <a:r>
              <a:rPr lang="en-US" dirty="0"/>
              <a:t>Family-like placement options.</a:t>
            </a:r>
          </a:p>
          <a:p>
            <a:pPr>
              <a:buClr>
                <a:srgbClr val="F78471"/>
              </a:buClr>
            </a:pPr>
            <a:r>
              <a:rPr lang="en-US" dirty="0"/>
              <a:t>Childs preferences.</a:t>
            </a:r>
          </a:p>
        </p:txBody>
      </p:sp>
      <p:sp>
        <p:nvSpPr>
          <p:cNvPr id="5" name="Slide Number Placeholder 6">
            <a:extLst>
              <a:ext uri="{FF2B5EF4-FFF2-40B4-BE49-F238E27FC236}">
                <a16:creationId xmlns:a16="http://schemas.microsoft.com/office/drawing/2014/main" id="{46F4FC6B-05D6-47C5-A54D-4F39098B3FDC}"/>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4.1.18</a:t>
            </a:r>
          </a:p>
        </p:txBody>
      </p:sp>
    </p:spTree>
    <p:custDataLst>
      <p:tags r:id="rId1"/>
    </p:custDataLst>
    <p:extLst>
      <p:ext uri="{BB962C8B-B14F-4D97-AF65-F5344CB8AC3E}">
        <p14:creationId xmlns:p14="http://schemas.microsoft.com/office/powerpoint/2010/main" val="1746704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827686" y="1282201"/>
            <a:ext cx="6594268" cy="3967744"/>
          </a:xfrm>
        </p:spPr>
        <p:txBody>
          <a:bodyPr>
            <a:normAutofit/>
          </a:bodyPr>
          <a:lstStyle/>
          <a:p>
            <a:pPr marL="0" indent="0" algn="ctr">
              <a:buNone/>
            </a:pPr>
            <a:r>
              <a:rPr lang="en-US" sz="2800" dirty="0">
                <a:ea typeface="+mn-ea"/>
                <a:cs typeface="+mn-cs"/>
              </a:rPr>
              <a:t>Documentation plays a vital part in achieving permanence for children in a timely manner.</a:t>
            </a:r>
          </a:p>
        </p:txBody>
      </p:sp>
      <p:pic>
        <p:nvPicPr>
          <p:cNvPr id="1027" name="Picture 3" descr="C:\Users\Carnett-Valerie\AppData\Local\Microsoft\Windows\Temporary Internet Files\Content.IE5\UJRM11L7\family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028" y="3266073"/>
            <a:ext cx="2459583" cy="307929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CDB1D9C9-7318-4756-9FC7-A14559B4964E}"/>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4.1.19</a:t>
            </a:r>
          </a:p>
        </p:txBody>
      </p:sp>
    </p:spTree>
    <p:custDataLst>
      <p:tags r:id="rId1"/>
    </p:custDataLst>
    <p:extLst>
      <p:ext uri="{BB962C8B-B14F-4D97-AF65-F5344CB8AC3E}">
        <p14:creationId xmlns:p14="http://schemas.microsoft.com/office/powerpoint/2010/main" val="724044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Activity E:  </a:t>
            </a:r>
            <a:br>
              <a:rPr lang="en-US" dirty="0"/>
            </a:br>
            <a:r>
              <a:rPr lang="en-US" dirty="0"/>
              <a:t>Which Permanency Options Would You Choose?</a:t>
            </a:r>
          </a:p>
        </p:txBody>
      </p:sp>
      <p:pic>
        <p:nvPicPr>
          <p:cNvPr id="8" name="Content Placeholder 3"/>
          <p:cNvPicPr>
            <a:picLocks noGrp="1" noChangeAspect="1"/>
          </p:cNvPicPr>
          <p:nvPr>
            <p:ph idx="4294967295"/>
          </p:nvPr>
        </p:nvPicPr>
        <p:blipFill>
          <a:blip r:embed="rId4" cstate="screen">
            <a:extLst>
              <a:ext uri="{28A0092B-C50C-407E-A947-70E740481C1C}">
                <a14:useLocalDpi xmlns:a14="http://schemas.microsoft.com/office/drawing/2010/main"/>
              </a:ext>
            </a:extLst>
          </a:blip>
          <a:stretch>
            <a:fillRect/>
          </a:stretch>
        </p:blipFill>
        <p:spPr>
          <a:xfrm>
            <a:off x="9871075" y="2630488"/>
            <a:ext cx="2320925" cy="2266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2505857" y="2425135"/>
            <a:ext cx="6346043" cy="2677656"/>
          </a:xfrm>
          <a:prstGeom prst="rect">
            <a:avLst/>
          </a:prstGeom>
          <a:noFill/>
        </p:spPr>
        <p:txBody>
          <a:bodyPr wrap="square" rtlCol="0">
            <a:spAutoFit/>
          </a:bodyPr>
          <a:lstStyle/>
          <a:p>
            <a:endParaRPr lang="en-US" sz="2400" dirty="0">
              <a:solidFill>
                <a:srgbClr val="3B5763"/>
              </a:solidFill>
              <a:latin typeface="Arvo"/>
              <a:sym typeface="Arvo"/>
            </a:endParaRPr>
          </a:p>
          <a:p>
            <a:pPr marL="457200" indent="-457200">
              <a:buClr>
                <a:srgbClr val="F78471"/>
              </a:buClr>
              <a:buFont typeface="Wingdings" panose="05000000000000000000" pitchFamily="2" charset="2"/>
              <a:buChar char="§"/>
            </a:pPr>
            <a:r>
              <a:rPr lang="en-US" sz="2400" dirty="0">
                <a:solidFill>
                  <a:srgbClr val="3B5763"/>
                </a:solidFill>
                <a:latin typeface="Arvo"/>
                <a:sym typeface="Arvo"/>
              </a:rPr>
              <a:t>Individually read the 4 scenarios and choose which permanency option you think is the best.</a:t>
            </a:r>
          </a:p>
          <a:p>
            <a:pPr marL="457200" indent="-457200">
              <a:buClr>
                <a:srgbClr val="F78471"/>
              </a:buClr>
              <a:buFont typeface="Wingdings" panose="05000000000000000000" pitchFamily="2" charset="2"/>
              <a:buChar char="§"/>
            </a:pPr>
            <a:endParaRPr lang="en-US" sz="2400" dirty="0">
              <a:solidFill>
                <a:srgbClr val="3B5763"/>
              </a:solidFill>
              <a:latin typeface="Arvo"/>
              <a:sym typeface="Arvo"/>
            </a:endParaRPr>
          </a:p>
          <a:p>
            <a:pPr marL="457200" indent="-457200">
              <a:buClr>
                <a:srgbClr val="F78471"/>
              </a:buClr>
              <a:buFont typeface="Wingdings" panose="05000000000000000000" pitchFamily="2" charset="2"/>
              <a:buChar char="§"/>
            </a:pPr>
            <a:r>
              <a:rPr lang="en-US" sz="2400" dirty="0">
                <a:solidFill>
                  <a:srgbClr val="3B5763"/>
                </a:solidFill>
                <a:latin typeface="Arvo"/>
                <a:sym typeface="Arvo"/>
              </a:rPr>
              <a:t>Discuss with your table group and see if you agree.</a:t>
            </a:r>
          </a:p>
        </p:txBody>
      </p:sp>
      <p:sp>
        <p:nvSpPr>
          <p:cNvPr id="9" name="Slide Number Placeholder 6">
            <a:extLst>
              <a:ext uri="{FF2B5EF4-FFF2-40B4-BE49-F238E27FC236}">
                <a16:creationId xmlns:a16="http://schemas.microsoft.com/office/drawing/2014/main" id="{39EB7563-2B0C-45EC-BC96-3FA8F1FBB0B1}"/>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4.1.20</a:t>
            </a:r>
          </a:p>
        </p:txBody>
      </p:sp>
    </p:spTree>
    <p:custDataLst>
      <p:tags r:id="rId1"/>
    </p:custDataLst>
    <p:extLst>
      <p:ext uri="{BB962C8B-B14F-4D97-AF65-F5344CB8AC3E}">
        <p14:creationId xmlns:p14="http://schemas.microsoft.com/office/powerpoint/2010/main" val="3719114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a:t>Timely Permanency</a:t>
            </a:r>
          </a:p>
        </p:txBody>
      </p:sp>
      <p:sp>
        <p:nvSpPr>
          <p:cNvPr id="4" name="Text Placeholder 3">
            <a:extLst>
              <a:ext uri="{FF2B5EF4-FFF2-40B4-BE49-F238E27FC236}">
                <a16:creationId xmlns:a16="http://schemas.microsoft.com/office/drawing/2014/main" id="{25AD8502-CFB0-4D92-97B4-9E1E353982CA}"/>
              </a:ext>
            </a:extLst>
          </p:cNvPr>
          <p:cNvSpPr>
            <a:spLocks noGrp="1"/>
          </p:cNvSpPr>
          <p:nvPr>
            <p:ph type="body" idx="1"/>
          </p:nvPr>
        </p:nvSpPr>
        <p:spPr>
          <a:xfrm>
            <a:off x="2300429" y="2307843"/>
            <a:ext cx="6594268" cy="3967744"/>
          </a:xfrm>
        </p:spPr>
        <p:txBody>
          <a:bodyPr>
            <a:normAutofit/>
          </a:bodyPr>
          <a:lstStyle/>
          <a:p>
            <a:pPr marL="0" indent="0">
              <a:buNone/>
            </a:pPr>
            <a:r>
              <a:rPr lang="en-US" sz="2800" dirty="0">
                <a:ea typeface="+mn-ea"/>
                <a:cs typeface="+mn-cs"/>
              </a:rPr>
              <a:t>Make a list of things you can do from the beginning of a case to assure the most appropriate permanency option is chosen.</a:t>
            </a:r>
          </a:p>
          <a:p>
            <a:endParaRPr lang="en-US" sz="2800" dirty="0"/>
          </a:p>
        </p:txBody>
      </p:sp>
      <p:pic>
        <p:nvPicPr>
          <p:cNvPr id="9" name="Content Placeholder 3"/>
          <p:cNvPicPr>
            <a:picLocks noGrp="1" noChangeAspect="1"/>
          </p:cNvPicPr>
          <p:nvPr>
            <p:ph idx="4294967295"/>
          </p:nvPr>
        </p:nvPicPr>
        <p:blipFill>
          <a:blip r:embed="rId4" cstate="screen">
            <a:extLst>
              <a:ext uri="{28A0092B-C50C-407E-A947-70E740481C1C}">
                <a14:useLocalDpi xmlns:a14="http://schemas.microsoft.com/office/drawing/2010/main"/>
              </a:ext>
            </a:extLst>
          </a:blip>
          <a:stretch>
            <a:fillRect/>
          </a:stretch>
        </p:blipFill>
        <p:spPr>
          <a:xfrm>
            <a:off x="9434513" y="2549525"/>
            <a:ext cx="2757487" cy="1838325"/>
          </a:xfrm>
        </p:spPr>
      </p:pic>
      <p:pic>
        <p:nvPicPr>
          <p:cNvPr id="7" name="Picture 6" descr="C:\Users\Carnett-Valerie\AppData\Local\Microsoft\Windows\Temporary Internet Files\Content.IE5\V616OGN6\encuesta-online[1].jpg">
            <a:extLst>
              <a:ext uri="{FF2B5EF4-FFF2-40B4-BE49-F238E27FC236}">
                <a16:creationId xmlns:a16="http://schemas.microsoft.com/office/drawing/2014/main" id="{2C762F45-4658-4ECC-B569-3A7C1D263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89963">
            <a:off x="4955815" y="3956513"/>
            <a:ext cx="2952687" cy="1959194"/>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6">
            <a:extLst>
              <a:ext uri="{FF2B5EF4-FFF2-40B4-BE49-F238E27FC236}">
                <a16:creationId xmlns:a16="http://schemas.microsoft.com/office/drawing/2014/main" id="{1B51969B-E2CD-4F99-AE5C-996B27965590}"/>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4.1.21</a:t>
            </a:r>
          </a:p>
        </p:txBody>
      </p:sp>
    </p:spTree>
    <p:custDataLst>
      <p:tags r:id="rId1"/>
    </p:custDataLst>
    <p:extLst>
      <p:ext uri="{BB962C8B-B14F-4D97-AF65-F5344CB8AC3E}">
        <p14:creationId xmlns:p14="http://schemas.microsoft.com/office/powerpoint/2010/main" val="2295853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11" y="303156"/>
            <a:ext cx="9165270" cy="621900"/>
          </a:xfrm>
        </p:spPr>
        <p:txBody>
          <a:bodyPr>
            <a:noAutofit/>
          </a:bodyPr>
          <a:lstStyle/>
          <a:p>
            <a:r>
              <a:rPr lang="en-US" dirty="0"/>
              <a:t>Concurrent Case Planning, s. 39.01(19), F.S.</a:t>
            </a:r>
          </a:p>
        </p:txBody>
      </p:sp>
      <p:sp>
        <p:nvSpPr>
          <p:cNvPr id="3" name="Content Placeholder 2"/>
          <p:cNvSpPr>
            <a:spLocks noGrp="1"/>
          </p:cNvSpPr>
          <p:nvPr>
            <p:ph type="body" idx="1"/>
          </p:nvPr>
        </p:nvSpPr>
        <p:spPr/>
        <p:txBody>
          <a:bodyPr>
            <a:normAutofit/>
          </a:bodyPr>
          <a:lstStyle/>
          <a:p>
            <a:r>
              <a:rPr lang="en-US" dirty="0">
                <a:ea typeface="+mn-ea"/>
                <a:cs typeface="+mn-cs"/>
              </a:rPr>
              <a:t>Establishes case plan permanency goal using reasonable efforts to reunify the child with the parent, while at the same time establishing another goal.</a:t>
            </a:r>
          </a:p>
          <a:p>
            <a:endParaRPr lang="en-US" dirty="0">
              <a:ea typeface="+mn-ea"/>
              <a:cs typeface="+mn-cs"/>
            </a:endParaRPr>
          </a:p>
          <a:p>
            <a:r>
              <a:rPr lang="en-US" dirty="0">
                <a:ea typeface="+mn-ea"/>
                <a:cs typeface="+mn-cs"/>
              </a:rPr>
              <a:t>Concurrent efforts to more quickly move children from foster care to a permanent family.</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2003" y="4339047"/>
            <a:ext cx="3259387" cy="2444540"/>
          </a:xfrm>
          <a:prstGeom prst="rect">
            <a:avLst/>
          </a:prstGeom>
        </p:spPr>
      </p:pic>
      <p:sp>
        <p:nvSpPr>
          <p:cNvPr id="6" name="Slide Number Placeholder 6">
            <a:extLst>
              <a:ext uri="{FF2B5EF4-FFF2-40B4-BE49-F238E27FC236}">
                <a16:creationId xmlns:a16="http://schemas.microsoft.com/office/drawing/2014/main" id="{1BE37EC4-7439-4966-93DA-DD74E2395158}"/>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4.1.22</a:t>
            </a:r>
          </a:p>
        </p:txBody>
      </p:sp>
    </p:spTree>
    <p:custDataLst>
      <p:tags r:id="rId1"/>
    </p:custDataLst>
    <p:extLst>
      <p:ext uri="{BB962C8B-B14F-4D97-AF65-F5344CB8AC3E}">
        <p14:creationId xmlns:p14="http://schemas.microsoft.com/office/powerpoint/2010/main" val="3505202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dirty="0"/>
              <a:t>Concurrent Case Planning </a:t>
            </a:r>
          </a:p>
        </p:txBody>
      </p:sp>
      <p:sp>
        <p:nvSpPr>
          <p:cNvPr id="3" name="Content Placeholder 2"/>
          <p:cNvSpPr>
            <a:spLocks noGrp="1"/>
          </p:cNvSpPr>
          <p:nvPr>
            <p:ph type="body" idx="1"/>
          </p:nvPr>
        </p:nvSpPr>
        <p:spPr/>
        <p:txBody>
          <a:bodyPr>
            <a:normAutofit/>
          </a:bodyPr>
          <a:lstStyle/>
          <a:p>
            <a:pPr marL="0" indent="0">
              <a:buNone/>
            </a:pPr>
            <a:r>
              <a:rPr lang="en-US" b="1" dirty="0">
                <a:solidFill>
                  <a:srgbClr val="18579B"/>
                </a:solidFill>
              </a:rPr>
              <a:t>65C-30.001(30), F.A.C.</a:t>
            </a:r>
          </a:p>
          <a:p>
            <a:pPr marL="0" indent="0" fontAlgn="base" hangingPunct="0">
              <a:lnSpc>
                <a:spcPct val="150000"/>
              </a:lnSpc>
              <a:buNone/>
            </a:pPr>
            <a:r>
              <a:rPr lang="en-US" dirty="0"/>
              <a:t>“Concurrent Case Planning” means working toward a primary permanency goal while at the same time establishing an alternative permanency goal for the child to be utilized in the event reunification does not occur within a time period that is reasonable with the child’s sense of time.</a:t>
            </a:r>
          </a:p>
        </p:txBody>
      </p:sp>
      <p:sp>
        <p:nvSpPr>
          <p:cNvPr id="5" name="Slide Number Placeholder 6">
            <a:extLst>
              <a:ext uri="{FF2B5EF4-FFF2-40B4-BE49-F238E27FC236}">
                <a16:creationId xmlns:a16="http://schemas.microsoft.com/office/drawing/2014/main" id="{C7FF638B-3448-4E09-AE6B-B0898119E673}"/>
              </a:ext>
            </a:extLst>
          </p:cNvPr>
          <p:cNvSpPr txBox="1">
            <a:spLocks noChangeArrowheads="1"/>
          </p:cNvSpPr>
          <p:nvPr/>
        </p:nvSpPr>
        <p:spPr>
          <a:xfrm>
            <a:off x="11099800" y="6553200"/>
            <a:ext cx="1092200"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4.1.23</a:t>
            </a:r>
          </a:p>
        </p:txBody>
      </p:sp>
    </p:spTree>
    <p:custDataLst>
      <p:tags r:id="rId1"/>
    </p:custDataLst>
    <p:extLst>
      <p:ext uri="{BB962C8B-B14F-4D97-AF65-F5344CB8AC3E}">
        <p14:creationId xmlns:p14="http://schemas.microsoft.com/office/powerpoint/2010/main" val="833209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8FE8-B64A-4A7E-A04B-1AE350126CC9}"/>
              </a:ext>
            </a:extLst>
          </p:cNvPr>
          <p:cNvSpPr>
            <a:spLocks noGrp="1"/>
          </p:cNvSpPr>
          <p:nvPr>
            <p:ph type="title"/>
          </p:nvPr>
        </p:nvSpPr>
        <p:spPr/>
        <p:txBody>
          <a:bodyPr/>
          <a:lstStyle/>
          <a:p>
            <a:r>
              <a:rPr lang="en-US" dirty="0"/>
              <a:t>Types of Transitions</a:t>
            </a:r>
          </a:p>
        </p:txBody>
      </p:sp>
      <p:sp>
        <p:nvSpPr>
          <p:cNvPr id="14" name="Slide Number Placeholder 6">
            <a:extLst>
              <a:ext uri="{FF2B5EF4-FFF2-40B4-BE49-F238E27FC236}">
                <a16:creationId xmlns:a16="http://schemas.microsoft.com/office/drawing/2014/main" id="{5311FC55-4718-4855-B4AC-70502300FF70}"/>
              </a:ext>
            </a:extLst>
          </p:cNvPr>
          <p:cNvSpPr txBox="1">
            <a:spLocks noChangeArrowheads="1"/>
          </p:cNvSpPr>
          <p:nvPr/>
        </p:nvSpPr>
        <p:spPr>
          <a:xfrm>
            <a:off x="10909300" y="6576290"/>
            <a:ext cx="1282700" cy="28171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4.1.24</a:t>
            </a:r>
          </a:p>
        </p:txBody>
      </p:sp>
      <p:grpSp>
        <p:nvGrpSpPr>
          <p:cNvPr id="13" name="Group 12">
            <a:extLst>
              <a:ext uri="{FF2B5EF4-FFF2-40B4-BE49-F238E27FC236}">
                <a16:creationId xmlns:a16="http://schemas.microsoft.com/office/drawing/2014/main" id="{AAA942DC-D5BC-4012-8E61-37B0EBD04705}"/>
              </a:ext>
            </a:extLst>
          </p:cNvPr>
          <p:cNvGrpSpPr/>
          <p:nvPr/>
        </p:nvGrpSpPr>
        <p:grpSpPr>
          <a:xfrm>
            <a:off x="1009868" y="1484774"/>
            <a:ext cx="10018350" cy="4879082"/>
            <a:chOff x="5726438" y="2109005"/>
            <a:chExt cx="4574000" cy="7856048"/>
          </a:xfrm>
        </p:grpSpPr>
        <p:sp>
          <p:nvSpPr>
            <p:cNvPr id="15" name="Freeform 5">
              <a:extLst>
                <a:ext uri="{FF2B5EF4-FFF2-40B4-BE49-F238E27FC236}">
                  <a16:creationId xmlns:a16="http://schemas.microsoft.com/office/drawing/2014/main" id="{C2079025-792F-40DE-B37B-69BF73CF8575}"/>
                </a:ext>
              </a:extLst>
            </p:cNvPr>
            <p:cNvSpPr/>
            <p:nvPr/>
          </p:nvSpPr>
          <p:spPr>
            <a:xfrm>
              <a:off x="5726438" y="2109005"/>
              <a:ext cx="3050278" cy="1830168"/>
            </a:xfrm>
            <a:prstGeom prst="rect">
              <a:avLst/>
            </a:prstGeom>
            <a:solidFill>
              <a:srgbClr val="4D77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400" kern="1200" dirty="0">
                  <a:latin typeface="Arvo"/>
                </a:rPr>
                <a:t>Transition back to biological parent(s)</a:t>
              </a:r>
            </a:p>
          </p:txBody>
        </p:sp>
        <p:sp>
          <p:nvSpPr>
            <p:cNvPr id="16" name="Freeform 6">
              <a:extLst>
                <a:ext uri="{FF2B5EF4-FFF2-40B4-BE49-F238E27FC236}">
                  <a16:creationId xmlns:a16="http://schemas.microsoft.com/office/drawing/2014/main" id="{3CF22492-4FDF-4B50-860A-F260EED921D7}"/>
                </a:ext>
              </a:extLst>
            </p:cNvPr>
            <p:cNvSpPr/>
            <p:nvPr/>
          </p:nvSpPr>
          <p:spPr>
            <a:xfrm>
              <a:off x="6257765" y="4117631"/>
              <a:ext cx="3050278" cy="1830168"/>
            </a:xfrm>
            <a:prstGeom prst="rect">
              <a:avLst/>
            </a:prstGeom>
            <a:solidFill>
              <a:srgbClr val="F7847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400" kern="1200" dirty="0">
                  <a:latin typeface="Arvo"/>
                </a:rPr>
                <a:t>Transition to relative placement/</a:t>
              </a:r>
              <a:br>
                <a:rPr lang="en-US" sz="2400" kern="1200" dirty="0">
                  <a:latin typeface="Arvo"/>
                </a:rPr>
              </a:br>
              <a:r>
                <a:rPr lang="en-US" sz="2400" kern="1200" dirty="0">
                  <a:latin typeface="Arvo"/>
                </a:rPr>
                <a:t>guardianship </a:t>
              </a:r>
              <a:br>
                <a:rPr lang="en-US" sz="2400" kern="1200" dirty="0">
                  <a:latin typeface="Arvo"/>
                </a:rPr>
              </a:br>
              <a:r>
                <a:rPr lang="en-US" sz="2400" kern="1200" dirty="0">
                  <a:latin typeface="Arvo"/>
                </a:rPr>
                <a:t>(this could also be a non-relative)</a:t>
              </a:r>
            </a:p>
          </p:txBody>
        </p:sp>
        <p:sp>
          <p:nvSpPr>
            <p:cNvPr id="17" name="Freeform 7">
              <a:extLst>
                <a:ext uri="{FF2B5EF4-FFF2-40B4-BE49-F238E27FC236}">
                  <a16:creationId xmlns:a16="http://schemas.microsoft.com/office/drawing/2014/main" id="{08B20BE9-AED1-4EFA-83F1-85A0737C28AD}"/>
                </a:ext>
              </a:extLst>
            </p:cNvPr>
            <p:cNvSpPr/>
            <p:nvPr/>
          </p:nvSpPr>
          <p:spPr>
            <a:xfrm>
              <a:off x="6770830" y="6126258"/>
              <a:ext cx="3050278" cy="1830168"/>
            </a:xfrm>
            <a:prstGeom prst="rect">
              <a:avLst/>
            </a:pr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400" kern="1200" dirty="0">
                  <a:latin typeface="Arvo"/>
                </a:rPr>
                <a:t>Transition to independent living</a:t>
              </a:r>
            </a:p>
          </p:txBody>
        </p:sp>
        <p:sp>
          <p:nvSpPr>
            <p:cNvPr id="18" name="Freeform 8">
              <a:extLst>
                <a:ext uri="{FF2B5EF4-FFF2-40B4-BE49-F238E27FC236}">
                  <a16:creationId xmlns:a16="http://schemas.microsoft.com/office/drawing/2014/main" id="{79EEA6BC-0A96-463C-9318-D1A0672FDDD0}"/>
                </a:ext>
              </a:extLst>
            </p:cNvPr>
            <p:cNvSpPr/>
            <p:nvPr/>
          </p:nvSpPr>
          <p:spPr>
            <a:xfrm>
              <a:off x="7250160" y="8134885"/>
              <a:ext cx="3050278" cy="1830168"/>
            </a:xfrm>
            <a:prstGeom prst="rect">
              <a:avLst/>
            </a:prstGeom>
            <a:solidFill>
              <a:srgbClr val="FAA99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400" kern="1200" dirty="0">
                  <a:latin typeface="Arvo"/>
                </a:rPr>
                <a:t>Transition to adoption </a:t>
              </a:r>
            </a:p>
          </p:txBody>
        </p:sp>
      </p:grpSp>
    </p:spTree>
    <p:custDataLst>
      <p:tags r:id="rId1"/>
    </p:custDataLst>
    <p:extLst>
      <p:ext uri="{BB962C8B-B14F-4D97-AF65-F5344CB8AC3E}">
        <p14:creationId xmlns:p14="http://schemas.microsoft.com/office/powerpoint/2010/main" val="420754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CF32-0663-42C7-9602-7CA6DE55CE4D}"/>
              </a:ext>
            </a:extLst>
          </p:cNvPr>
          <p:cNvSpPr>
            <a:spLocks noGrp="1"/>
          </p:cNvSpPr>
          <p:nvPr>
            <p:ph type="title"/>
          </p:nvPr>
        </p:nvSpPr>
        <p:spPr/>
        <p:txBody>
          <a:bodyPr/>
          <a:lstStyle/>
          <a:p>
            <a:r>
              <a:rPr lang="en-US" dirty="0"/>
              <a:t>Transition Back to Biological Parent(s)</a:t>
            </a:r>
          </a:p>
        </p:txBody>
      </p:sp>
      <p:sp>
        <p:nvSpPr>
          <p:cNvPr id="4" name="Text Placeholder 2">
            <a:extLst>
              <a:ext uri="{FF2B5EF4-FFF2-40B4-BE49-F238E27FC236}">
                <a16:creationId xmlns:a16="http://schemas.microsoft.com/office/drawing/2014/main" id="{39C79ED3-6432-4841-A904-EE7B4770554D}"/>
              </a:ext>
            </a:extLst>
          </p:cNvPr>
          <p:cNvSpPr>
            <a:spLocks noGrp="1"/>
          </p:cNvSpPr>
          <p:nvPr>
            <p:ph type="body" idx="1"/>
          </p:nvPr>
        </p:nvSpPr>
        <p:spPr>
          <a:xfrm>
            <a:off x="1727199" y="1589144"/>
            <a:ext cx="7989455" cy="5130800"/>
          </a:xfrm>
        </p:spPr>
        <p:txBody>
          <a:bodyPr>
            <a:noAutofit/>
          </a:bodyPr>
          <a:lstStyle/>
          <a:p>
            <a:pPr>
              <a:buClr>
                <a:srgbClr val="F78471"/>
              </a:buClr>
              <a:buFont typeface="Wingdings" panose="05000000000000000000" pitchFamily="2" charset="2"/>
              <a:buChar char="§"/>
            </a:pPr>
            <a:endParaRPr lang="en-US" dirty="0"/>
          </a:p>
          <a:p>
            <a:pPr lvl="1">
              <a:buClr>
                <a:srgbClr val="F78471"/>
              </a:buClr>
            </a:pPr>
            <a:r>
              <a:rPr lang="en-US" dirty="0">
                <a:solidFill>
                  <a:srgbClr val="3B5763"/>
                </a:solidFill>
                <a:latin typeface="Arvo"/>
                <a:sym typeface="Arvo"/>
              </a:rPr>
              <a:t>Children may wonder if it is safe and if the parent has really changed or if change will last.</a:t>
            </a:r>
            <a:br>
              <a:rPr lang="en-US" dirty="0">
                <a:solidFill>
                  <a:srgbClr val="3B5763"/>
                </a:solidFill>
                <a:latin typeface="Arvo"/>
                <a:sym typeface="Arvo"/>
              </a:rPr>
            </a:br>
            <a:endParaRPr lang="en-US" dirty="0">
              <a:solidFill>
                <a:srgbClr val="3B5763"/>
              </a:solidFill>
              <a:latin typeface="Arvo"/>
              <a:sym typeface="Arvo"/>
            </a:endParaRPr>
          </a:p>
          <a:p>
            <a:pPr lvl="1">
              <a:buClr>
                <a:srgbClr val="F78471"/>
              </a:buClr>
            </a:pPr>
            <a:r>
              <a:rPr lang="en-US" dirty="0">
                <a:solidFill>
                  <a:srgbClr val="3B5763"/>
                </a:solidFill>
                <a:latin typeface="Arvo"/>
                <a:sym typeface="Arvo"/>
              </a:rPr>
              <a:t>Children may regress in placement.</a:t>
            </a:r>
            <a:br>
              <a:rPr lang="en-US" dirty="0">
                <a:solidFill>
                  <a:srgbClr val="3B5763"/>
                </a:solidFill>
                <a:latin typeface="Arvo"/>
                <a:sym typeface="Arvo"/>
              </a:rPr>
            </a:br>
            <a:endParaRPr lang="en-US" dirty="0">
              <a:solidFill>
                <a:srgbClr val="3B5763"/>
              </a:solidFill>
              <a:latin typeface="Arvo"/>
              <a:sym typeface="Arvo"/>
            </a:endParaRPr>
          </a:p>
          <a:p>
            <a:pPr lvl="1">
              <a:buClr>
                <a:srgbClr val="F78471"/>
              </a:buClr>
            </a:pPr>
            <a:r>
              <a:rPr lang="en-US" dirty="0">
                <a:solidFill>
                  <a:srgbClr val="3B5763"/>
                </a:solidFill>
                <a:latin typeface="Arvo"/>
                <a:sym typeface="Arvo"/>
              </a:rPr>
              <a:t>Children may want to reject the foster family first to show loyalty to family or to avoid hurt feelings.</a:t>
            </a:r>
            <a:br>
              <a:rPr lang="en-US" dirty="0">
                <a:solidFill>
                  <a:srgbClr val="3B5763"/>
                </a:solidFill>
                <a:latin typeface="Arvo"/>
                <a:sym typeface="Arvo"/>
              </a:rPr>
            </a:br>
            <a:endParaRPr lang="en-US" dirty="0">
              <a:solidFill>
                <a:srgbClr val="3B5763"/>
              </a:solidFill>
              <a:latin typeface="Arvo"/>
              <a:sym typeface="Arvo"/>
            </a:endParaRPr>
          </a:p>
          <a:p>
            <a:pPr lvl="1">
              <a:buClr>
                <a:srgbClr val="F78471"/>
              </a:buClr>
            </a:pPr>
            <a:r>
              <a:rPr lang="en-US" dirty="0">
                <a:solidFill>
                  <a:srgbClr val="3B5763"/>
                </a:solidFill>
                <a:latin typeface="Arvo"/>
                <a:sym typeface="Arvo"/>
              </a:rPr>
              <a:t>Emotions may run high when reunification is planned and is not immediate.</a:t>
            </a:r>
            <a:br>
              <a:rPr lang="en-US" dirty="0">
                <a:solidFill>
                  <a:srgbClr val="3B5763"/>
                </a:solidFill>
                <a:latin typeface="Arvo"/>
                <a:sym typeface="Arvo"/>
              </a:rPr>
            </a:br>
            <a:endParaRPr lang="en-US" dirty="0">
              <a:solidFill>
                <a:srgbClr val="3B5763"/>
              </a:solidFill>
              <a:latin typeface="Arvo"/>
              <a:sym typeface="Arvo"/>
            </a:endParaRPr>
          </a:p>
          <a:p>
            <a:pPr lvl="1">
              <a:buClr>
                <a:srgbClr val="F78471"/>
              </a:buClr>
            </a:pPr>
            <a:r>
              <a:rPr lang="en-US" dirty="0">
                <a:solidFill>
                  <a:srgbClr val="3B5763"/>
                </a:solidFill>
                <a:latin typeface="Arvo"/>
              </a:rPr>
              <a:t>Timing for telling children should be discussed with the team.</a:t>
            </a:r>
          </a:p>
        </p:txBody>
      </p:sp>
      <p:sp>
        <p:nvSpPr>
          <p:cNvPr id="5" name="Text Placeholder 2">
            <a:extLst>
              <a:ext uri="{FF2B5EF4-FFF2-40B4-BE49-F238E27FC236}">
                <a16:creationId xmlns:a16="http://schemas.microsoft.com/office/drawing/2014/main" id="{56E59311-B3F0-4772-972B-F0CADD4593CC}"/>
              </a:ext>
            </a:extLst>
          </p:cNvPr>
          <p:cNvSpPr txBox="1">
            <a:spLocks/>
          </p:cNvSpPr>
          <p:nvPr/>
        </p:nvSpPr>
        <p:spPr>
          <a:xfrm>
            <a:off x="540328" y="1080423"/>
            <a:ext cx="8267326" cy="8222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78471"/>
              </a:buClr>
            </a:pPr>
            <a:r>
              <a:rPr lang="en-US" dirty="0"/>
              <a:t>Children are excited to return home, but there may also be tension or anxiety:</a:t>
            </a:r>
          </a:p>
          <a:p>
            <a:pPr marL="0" indent="0">
              <a:buFont typeface="Wingdings" panose="05000000000000000000" pitchFamily="2" charset="2"/>
              <a:buNone/>
            </a:pPr>
            <a:endParaRPr lang="en-US" dirty="0"/>
          </a:p>
        </p:txBody>
      </p:sp>
      <p:sp>
        <p:nvSpPr>
          <p:cNvPr id="6" name="Slide Number Placeholder 6">
            <a:extLst>
              <a:ext uri="{FF2B5EF4-FFF2-40B4-BE49-F238E27FC236}">
                <a16:creationId xmlns:a16="http://schemas.microsoft.com/office/drawing/2014/main" id="{132702AC-D5FA-4F77-8C79-1683C5C71C05}"/>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4.1.25</a:t>
            </a:r>
          </a:p>
        </p:txBody>
      </p:sp>
    </p:spTree>
    <p:custDataLst>
      <p:tags r:id="rId1"/>
    </p:custDataLst>
    <p:extLst>
      <p:ext uri="{BB962C8B-B14F-4D97-AF65-F5344CB8AC3E}">
        <p14:creationId xmlns:p14="http://schemas.microsoft.com/office/powerpoint/2010/main" val="2942026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CF32-0663-42C7-9602-7CA6DE55CE4D}"/>
              </a:ext>
            </a:extLst>
          </p:cNvPr>
          <p:cNvSpPr>
            <a:spLocks noGrp="1"/>
          </p:cNvSpPr>
          <p:nvPr>
            <p:ph type="title"/>
          </p:nvPr>
        </p:nvSpPr>
        <p:spPr/>
        <p:txBody>
          <a:bodyPr/>
          <a:lstStyle/>
          <a:p>
            <a:r>
              <a:rPr lang="en-US" dirty="0"/>
              <a:t>Transition to Relative Placement/Guardianship</a:t>
            </a:r>
          </a:p>
        </p:txBody>
      </p:sp>
      <p:sp>
        <p:nvSpPr>
          <p:cNvPr id="6" name="Slide Number Placeholder 6">
            <a:extLst>
              <a:ext uri="{FF2B5EF4-FFF2-40B4-BE49-F238E27FC236}">
                <a16:creationId xmlns:a16="http://schemas.microsoft.com/office/drawing/2014/main" id="{132702AC-D5FA-4F77-8C79-1683C5C71C05}"/>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4.1.26</a:t>
            </a:r>
          </a:p>
        </p:txBody>
      </p:sp>
      <p:grpSp>
        <p:nvGrpSpPr>
          <p:cNvPr id="8" name="Group 7">
            <a:extLst>
              <a:ext uri="{FF2B5EF4-FFF2-40B4-BE49-F238E27FC236}">
                <a16:creationId xmlns:a16="http://schemas.microsoft.com/office/drawing/2014/main" id="{5485E8FA-2161-4965-9E99-BCA0DE9E51AE}"/>
              </a:ext>
            </a:extLst>
          </p:cNvPr>
          <p:cNvGrpSpPr/>
          <p:nvPr/>
        </p:nvGrpSpPr>
        <p:grpSpPr>
          <a:xfrm>
            <a:off x="1203600" y="1514904"/>
            <a:ext cx="9146278" cy="4808799"/>
            <a:chOff x="1828800" y="1701216"/>
            <a:chExt cx="9146278" cy="4808799"/>
          </a:xfrm>
        </p:grpSpPr>
        <p:sp>
          <p:nvSpPr>
            <p:cNvPr id="9" name="Freeform 7">
              <a:extLst>
                <a:ext uri="{FF2B5EF4-FFF2-40B4-BE49-F238E27FC236}">
                  <a16:creationId xmlns:a16="http://schemas.microsoft.com/office/drawing/2014/main" id="{48DAFA70-6DE7-4E6B-BC64-E4AD530332E5}"/>
                </a:ext>
              </a:extLst>
            </p:cNvPr>
            <p:cNvSpPr/>
            <p:nvPr/>
          </p:nvSpPr>
          <p:spPr>
            <a:xfrm>
              <a:off x="1828800" y="1701216"/>
              <a:ext cx="4490695" cy="2293727"/>
            </a:xfrm>
            <a:prstGeom prst="rect">
              <a:avLst/>
            </a:prstGeom>
            <a:solidFill>
              <a:srgbClr val="F6AB8A"/>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400" kern="1200" dirty="0">
                  <a:latin typeface="Arvo"/>
                </a:rPr>
                <a:t>Relatives, non-relatives, and parents who are non-offending may motion for and gain custody even while the previously custodial parent is still working a Case </a:t>
              </a:r>
              <a:r>
                <a:rPr lang="en-US" sz="2400" dirty="0">
                  <a:latin typeface="Arvo"/>
                </a:rPr>
                <a:t>P</a:t>
              </a:r>
              <a:r>
                <a:rPr lang="en-US" sz="2400" kern="1200" dirty="0">
                  <a:latin typeface="Arvo"/>
                </a:rPr>
                <a:t>lan.  </a:t>
              </a:r>
            </a:p>
          </p:txBody>
        </p:sp>
        <p:sp>
          <p:nvSpPr>
            <p:cNvPr id="10" name="Freeform 7">
              <a:extLst>
                <a:ext uri="{FF2B5EF4-FFF2-40B4-BE49-F238E27FC236}">
                  <a16:creationId xmlns:a16="http://schemas.microsoft.com/office/drawing/2014/main" id="{32CC4222-4543-4231-90D8-DFA43840C193}"/>
                </a:ext>
              </a:extLst>
            </p:cNvPr>
            <p:cNvSpPr/>
            <p:nvPr/>
          </p:nvSpPr>
          <p:spPr>
            <a:xfrm>
              <a:off x="6319495" y="4216288"/>
              <a:ext cx="4655583" cy="2293727"/>
            </a:xfrm>
            <a:prstGeom prst="rect">
              <a:avLst/>
            </a:prstGeom>
            <a:solidFill>
              <a:srgbClr val="3B576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400" kern="1200" dirty="0">
                  <a:latin typeface="Arvo"/>
                </a:rPr>
                <a:t>This can be stressful for several reasons:  </a:t>
              </a:r>
            </a:p>
            <a:p>
              <a:pPr marL="342900" lvl="0" indent="-342900" defTabSz="977900">
                <a:lnSpc>
                  <a:spcPct val="90000"/>
                </a:lnSpc>
                <a:spcBef>
                  <a:spcPct val="0"/>
                </a:spcBef>
                <a:spcAft>
                  <a:spcPct val="35000"/>
                </a:spcAft>
                <a:buClr>
                  <a:srgbClr val="F78471"/>
                </a:buClr>
                <a:buFont typeface="Wingdings" panose="05000000000000000000" pitchFamily="2" charset="2"/>
                <a:buChar char="§"/>
              </a:pPr>
              <a:r>
                <a:rPr lang="en-US" sz="2400" dirty="0">
                  <a:latin typeface="Arvo"/>
                </a:rPr>
                <a:t>The child may not know the relative very well.</a:t>
              </a:r>
            </a:p>
            <a:p>
              <a:pPr marL="342900" lvl="0" indent="-342900" defTabSz="977900">
                <a:lnSpc>
                  <a:spcPct val="90000"/>
                </a:lnSpc>
                <a:spcBef>
                  <a:spcPct val="0"/>
                </a:spcBef>
                <a:spcAft>
                  <a:spcPct val="35000"/>
                </a:spcAft>
                <a:buClr>
                  <a:srgbClr val="F78471"/>
                </a:buClr>
                <a:buFont typeface="Wingdings" panose="05000000000000000000" pitchFamily="2" charset="2"/>
                <a:buChar char="§"/>
              </a:pPr>
              <a:r>
                <a:rPr lang="en-US" sz="2400" kern="1200" dirty="0">
                  <a:latin typeface="Arvo"/>
                </a:rPr>
                <a:t>Foster parents must work with a new partner on the team.</a:t>
              </a:r>
            </a:p>
          </p:txBody>
        </p:sp>
      </p:grpSp>
    </p:spTree>
    <p:custDataLst>
      <p:tags r:id="rId1"/>
    </p:custDataLst>
    <p:extLst>
      <p:ext uri="{BB962C8B-B14F-4D97-AF65-F5344CB8AC3E}">
        <p14:creationId xmlns:p14="http://schemas.microsoft.com/office/powerpoint/2010/main" val="330449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95659B-70AC-4FE2-B52F-D67C08948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914" y="3072508"/>
            <a:ext cx="3772915" cy="3785491"/>
          </a:xfrm>
          <a:prstGeom prst="rect">
            <a:avLst/>
          </a:prstGeom>
        </p:spPr>
      </p:pic>
      <p:sp>
        <p:nvSpPr>
          <p:cNvPr id="2" name="Title 1">
            <a:extLst>
              <a:ext uri="{FF2B5EF4-FFF2-40B4-BE49-F238E27FC236}">
                <a16:creationId xmlns:a16="http://schemas.microsoft.com/office/drawing/2014/main" id="{E21ACF32-0663-42C7-9602-7CA6DE55CE4D}"/>
              </a:ext>
            </a:extLst>
          </p:cNvPr>
          <p:cNvSpPr>
            <a:spLocks noGrp="1"/>
          </p:cNvSpPr>
          <p:nvPr>
            <p:ph type="title"/>
          </p:nvPr>
        </p:nvSpPr>
        <p:spPr>
          <a:xfrm>
            <a:off x="161611" y="138056"/>
            <a:ext cx="9165270" cy="905698"/>
          </a:xfrm>
        </p:spPr>
        <p:txBody>
          <a:bodyPr/>
          <a:lstStyle/>
          <a:p>
            <a:r>
              <a:rPr lang="en-US" dirty="0"/>
              <a:t>Transition to Another Foster Home or Group Home</a:t>
            </a:r>
          </a:p>
        </p:txBody>
      </p:sp>
      <p:sp>
        <p:nvSpPr>
          <p:cNvPr id="5" name="Text Placeholder 2">
            <a:extLst>
              <a:ext uri="{FF2B5EF4-FFF2-40B4-BE49-F238E27FC236}">
                <a16:creationId xmlns:a16="http://schemas.microsoft.com/office/drawing/2014/main" id="{56E59311-B3F0-4772-972B-F0CADD4593CC}"/>
              </a:ext>
            </a:extLst>
          </p:cNvPr>
          <p:cNvSpPr txBox="1">
            <a:spLocks/>
          </p:cNvSpPr>
          <p:nvPr/>
        </p:nvSpPr>
        <p:spPr>
          <a:xfrm>
            <a:off x="1625188" y="2592217"/>
            <a:ext cx="6090557" cy="35037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78471"/>
              </a:buClr>
            </a:pPr>
            <a:r>
              <a:rPr lang="en-US" dirty="0"/>
              <a:t>Some core questions children may have:</a:t>
            </a:r>
          </a:p>
          <a:p>
            <a:pPr>
              <a:buClr>
                <a:srgbClr val="F78471"/>
              </a:buClr>
            </a:pPr>
            <a:endParaRPr lang="en-US" dirty="0"/>
          </a:p>
          <a:p>
            <a:pPr marL="914400" lvl="1">
              <a:buClr>
                <a:srgbClr val="F78471"/>
              </a:buClr>
            </a:pPr>
            <a:r>
              <a:rPr lang="en-US" dirty="0">
                <a:solidFill>
                  <a:srgbClr val="3B5763"/>
                </a:solidFill>
                <a:latin typeface="Arvo"/>
                <a:sym typeface="Arvo"/>
              </a:rPr>
              <a:t>Will you respect me?</a:t>
            </a:r>
            <a:br>
              <a:rPr lang="en-US" dirty="0">
                <a:solidFill>
                  <a:srgbClr val="3B5763"/>
                </a:solidFill>
                <a:latin typeface="Arvo"/>
                <a:sym typeface="Arvo"/>
              </a:rPr>
            </a:br>
            <a:endParaRPr lang="en-US" dirty="0">
              <a:solidFill>
                <a:srgbClr val="3B5763"/>
              </a:solidFill>
              <a:latin typeface="Arvo"/>
              <a:sym typeface="Arvo"/>
            </a:endParaRPr>
          </a:p>
          <a:p>
            <a:pPr marL="914400" lvl="1">
              <a:buClr>
                <a:srgbClr val="F78471"/>
              </a:buClr>
            </a:pPr>
            <a:r>
              <a:rPr lang="en-US" dirty="0">
                <a:solidFill>
                  <a:srgbClr val="3B5763"/>
                </a:solidFill>
                <a:latin typeface="Arvo"/>
                <a:sym typeface="Arvo"/>
              </a:rPr>
              <a:t>Will you help me maintain </a:t>
            </a:r>
            <a:br>
              <a:rPr lang="en-US" dirty="0">
                <a:solidFill>
                  <a:srgbClr val="3B5763"/>
                </a:solidFill>
                <a:latin typeface="Arvo"/>
                <a:sym typeface="Arvo"/>
              </a:rPr>
            </a:br>
            <a:r>
              <a:rPr lang="en-US" dirty="0">
                <a:solidFill>
                  <a:srgbClr val="3B5763"/>
                </a:solidFill>
                <a:latin typeface="Arvo"/>
                <a:sym typeface="Arvo"/>
              </a:rPr>
              <a:t>connections?</a:t>
            </a:r>
            <a:br>
              <a:rPr lang="en-US" dirty="0">
                <a:solidFill>
                  <a:srgbClr val="3B5763"/>
                </a:solidFill>
                <a:latin typeface="Arvo"/>
                <a:sym typeface="Arvo"/>
              </a:rPr>
            </a:br>
            <a:endParaRPr lang="en-US" dirty="0">
              <a:solidFill>
                <a:srgbClr val="3B5763"/>
              </a:solidFill>
              <a:latin typeface="Arvo"/>
              <a:sym typeface="Arvo"/>
            </a:endParaRPr>
          </a:p>
          <a:p>
            <a:pPr marL="914400" lvl="1">
              <a:buClr>
                <a:srgbClr val="F78471"/>
              </a:buClr>
            </a:pPr>
            <a:r>
              <a:rPr lang="en-US" dirty="0">
                <a:solidFill>
                  <a:srgbClr val="3B5763"/>
                </a:solidFill>
                <a:latin typeface="Arvo"/>
                <a:sym typeface="Arvo"/>
              </a:rPr>
              <a:t>Will you accept me for who </a:t>
            </a:r>
            <a:br>
              <a:rPr lang="en-US" dirty="0">
                <a:solidFill>
                  <a:srgbClr val="3B5763"/>
                </a:solidFill>
                <a:latin typeface="Arvo"/>
                <a:sym typeface="Arvo"/>
              </a:rPr>
            </a:br>
            <a:r>
              <a:rPr lang="en-US" dirty="0">
                <a:solidFill>
                  <a:srgbClr val="3B5763"/>
                </a:solidFill>
                <a:latin typeface="Arvo"/>
                <a:sym typeface="Arvo"/>
              </a:rPr>
              <a:t>I am?</a:t>
            </a:r>
          </a:p>
          <a:p>
            <a:pPr marL="0" indent="0">
              <a:buClr>
                <a:srgbClr val="F78471"/>
              </a:buClr>
              <a:buNone/>
            </a:pPr>
            <a:endParaRPr lang="en-US" dirty="0"/>
          </a:p>
          <a:p>
            <a:pPr marL="0" indent="0">
              <a:buFont typeface="Wingdings" panose="05000000000000000000" pitchFamily="2" charset="2"/>
              <a:buNone/>
            </a:pPr>
            <a:endParaRPr lang="en-US" dirty="0"/>
          </a:p>
        </p:txBody>
      </p:sp>
      <p:sp>
        <p:nvSpPr>
          <p:cNvPr id="6" name="Slide Number Placeholder 6">
            <a:extLst>
              <a:ext uri="{FF2B5EF4-FFF2-40B4-BE49-F238E27FC236}">
                <a16:creationId xmlns:a16="http://schemas.microsoft.com/office/drawing/2014/main" id="{132702AC-D5FA-4F77-8C79-1683C5C71C05}"/>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4.1.27</a:t>
            </a:r>
          </a:p>
        </p:txBody>
      </p:sp>
      <p:sp>
        <p:nvSpPr>
          <p:cNvPr id="8" name="Text Placeholder 2">
            <a:extLst>
              <a:ext uri="{FF2B5EF4-FFF2-40B4-BE49-F238E27FC236}">
                <a16:creationId xmlns:a16="http://schemas.microsoft.com/office/drawing/2014/main" id="{56B28963-39CF-495D-9FC7-CF101DD6261D}"/>
              </a:ext>
            </a:extLst>
          </p:cNvPr>
          <p:cNvSpPr txBox="1">
            <a:spLocks/>
          </p:cNvSpPr>
          <p:nvPr/>
        </p:nvSpPr>
        <p:spPr>
          <a:xfrm>
            <a:off x="630357" y="1440337"/>
            <a:ext cx="8338152" cy="9056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78471"/>
              </a:buClr>
            </a:pPr>
            <a:r>
              <a:rPr lang="en-US" dirty="0"/>
              <a:t>For any number of reasons, children may have to move from one foster home to another foster home or group home.</a:t>
            </a:r>
          </a:p>
        </p:txBody>
      </p:sp>
    </p:spTree>
    <p:custDataLst>
      <p:tags r:id="rId1"/>
    </p:custDataLst>
    <p:extLst>
      <p:ext uri="{BB962C8B-B14F-4D97-AF65-F5344CB8AC3E}">
        <p14:creationId xmlns:p14="http://schemas.microsoft.com/office/powerpoint/2010/main" val="3865308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9FFF7E-AB17-4723-83D1-49D7DEC5B67D}"/>
              </a:ext>
            </a:extLst>
          </p:cNvPr>
          <p:cNvSpPr>
            <a:spLocks noGrp="1"/>
          </p:cNvSpPr>
          <p:nvPr>
            <p:ph type="ctrTitle"/>
          </p:nvPr>
        </p:nvSpPr>
        <p:spPr>
          <a:xfrm>
            <a:off x="2861864" y="2427425"/>
            <a:ext cx="5114700" cy="1159800"/>
          </a:xfrm>
        </p:spPr>
        <p:txBody>
          <a:bodyPr>
            <a:normAutofit/>
          </a:bodyPr>
          <a:lstStyle/>
          <a:p>
            <a:r>
              <a:rPr lang="en-US" sz="4000" dirty="0">
                <a:solidFill>
                  <a:srgbClr val="3B5763"/>
                </a:solidFill>
                <a:sym typeface="Arvo"/>
              </a:rPr>
              <a:t>Unit 4.1</a:t>
            </a:r>
            <a:endParaRPr lang="en-US" sz="3600" dirty="0">
              <a:solidFill>
                <a:srgbClr val="3B5763"/>
              </a:solidFill>
              <a:sym typeface="Arvo"/>
            </a:endParaRPr>
          </a:p>
        </p:txBody>
      </p:sp>
      <p:sp>
        <p:nvSpPr>
          <p:cNvPr id="5" name="Subtitle 2">
            <a:extLst>
              <a:ext uri="{FF2B5EF4-FFF2-40B4-BE49-F238E27FC236}">
                <a16:creationId xmlns:a16="http://schemas.microsoft.com/office/drawing/2014/main" id="{EA467FAC-FFE4-40DE-8D4F-E445224AF5E0}"/>
              </a:ext>
            </a:extLst>
          </p:cNvPr>
          <p:cNvSpPr>
            <a:spLocks noGrp="1"/>
          </p:cNvSpPr>
          <p:nvPr>
            <p:ph type="subTitle" idx="1"/>
          </p:nvPr>
        </p:nvSpPr>
        <p:spPr>
          <a:xfrm>
            <a:off x="2180220" y="3429000"/>
            <a:ext cx="6468272" cy="1382478"/>
          </a:xfrm>
        </p:spPr>
        <p:txBody>
          <a:bodyPr>
            <a:normAutofit/>
          </a:bodyPr>
          <a:lstStyle/>
          <a:p>
            <a:r>
              <a:rPr lang="en-US" dirty="0">
                <a:solidFill>
                  <a:srgbClr val="4D778A"/>
                </a:solidFill>
                <a:sym typeface="Arvo"/>
              </a:rPr>
              <a:t>Placement</a:t>
            </a:r>
          </a:p>
        </p:txBody>
      </p:sp>
      <p:sp>
        <p:nvSpPr>
          <p:cNvPr id="6" name="Slide Number Placeholder 6">
            <a:extLst>
              <a:ext uri="{FF2B5EF4-FFF2-40B4-BE49-F238E27FC236}">
                <a16:creationId xmlns:a16="http://schemas.microsoft.com/office/drawing/2014/main" id="{A63E1115-915F-4DAC-8AE7-43E9AD2CC748}"/>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Licensing 4.1.1</a:t>
            </a:r>
          </a:p>
        </p:txBody>
      </p:sp>
    </p:spTree>
    <p:custDataLst>
      <p:tags r:id="rId1"/>
    </p:custDataLst>
    <p:extLst>
      <p:ext uri="{BB962C8B-B14F-4D97-AF65-F5344CB8AC3E}">
        <p14:creationId xmlns:p14="http://schemas.microsoft.com/office/powerpoint/2010/main" val="1086718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CF32-0663-42C7-9602-7CA6DE55CE4D}"/>
              </a:ext>
            </a:extLst>
          </p:cNvPr>
          <p:cNvSpPr>
            <a:spLocks noGrp="1"/>
          </p:cNvSpPr>
          <p:nvPr>
            <p:ph type="title"/>
          </p:nvPr>
        </p:nvSpPr>
        <p:spPr/>
        <p:txBody>
          <a:bodyPr/>
          <a:lstStyle/>
          <a:p>
            <a:r>
              <a:rPr lang="en-US" dirty="0"/>
              <a:t>Transition to Independent Living</a:t>
            </a:r>
          </a:p>
        </p:txBody>
      </p:sp>
      <p:sp>
        <p:nvSpPr>
          <p:cNvPr id="6" name="Slide Number Placeholder 6">
            <a:extLst>
              <a:ext uri="{FF2B5EF4-FFF2-40B4-BE49-F238E27FC236}">
                <a16:creationId xmlns:a16="http://schemas.microsoft.com/office/drawing/2014/main" id="{132702AC-D5FA-4F77-8C79-1683C5C71C05}"/>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4.1.28</a:t>
            </a:r>
          </a:p>
        </p:txBody>
      </p:sp>
      <p:grpSp>
        <p:nvGrpSpPr>
          <p:cNvPr id="8" name="Group 7">
            <a:extLst>
              <a:ext uri="{FF2B5EF4-FFF2-40B4-BE49-F238E27FC236}">
                <a16:creationId xmlns:a16="http://schemas.microsoft.com/office/drawing/2014/main" id="{5485E8FA-2161-4965-9E99-BCA0DE9E51AE}"/>
              </a:ext>
            </a:extLst>
          </p:cNvPr>
          <p:cNvGrpSpPr/>
          <p:nvPr/>
        </p:nvGrpSpPr>
        <p:grpSpPr>
          <a:xfrm>
            <a:off x="2338074" y="1220991"/>
            <a:ext cx="7744458" cy="5169377"/>
            <a:chOff x="3012795" y="1840337"/>
            <a:chExt cx="9303199" cy="4003939"/>
          </a:xfrm>
        </p:grpSpPr>
        <p:sp>
          <p:nvSpPr>
            <p:cNvPr id="9" name="Freeform 7">
              <a:extLst>
                <a:ext uri="{FF2B5EF4-FFF2-40B4-BE49-F238E27FC236}">
                  <a16:creationId xmlns:a16="http://schemas.microsoft.com/office/drawing/2014/main" id="{48DAFA70-6DE7-4E6B-BC64-E4AD530332E5}"/>
                </a:ext>
              </a:extLst>
            </p:cNvPr>
            <p:cNvSpPr/>
            <p:nvPr/>
          </p:nvSpPr>
          <p:spPr>
            <a:xfrm>
              <a:off x="3012795" y="1840337"/>
              <a:ext cx="4490695" cy="2293727"/>
            </a:xfrm>
            <a:prstGeom prst="rect">
              <a:avLst/>
            </a:prstGeom>
            <a:solidFill>
              <a:srgbClr val="F7847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400" kern="1200" dirty="0">
                  <a:latin typeface="Arvo"/>
                </a:rPr>
                <a:t>Many children age out of the system if reunification is not possible and they are not adopted.</a:t>
              </a:r>
            </a:p>
          </p:txBody>
        </p:sp>
        <p:sp>
          <p:nvSpPr>
            <p:cNvPr id="10" name="Freeform 7">
              <a:extLst>
                <a:ext uri="{FF2B5EF4-FFF2-40B4-BE49-F238E27FC236}">
                  <a16:creationId xmlns:a16="http://schemas.microsoft.com/office/drawing/2014/main" id="{32CC4222-4543-4231-90D8-DFA43840C193}"/>
                </a:ext>
              </a:extLst>
            </p:cNvPr>
            <p:cNvSpPr/>
            <p:nvPr/>
          </p:nvSpPr>
          <p:spPr>
            <a:xfrm>
              <a:off x="7660411" y="3550549"/>
              <a:ext cx="4655583" cy="2293727"/>
            </a:xfrm>
            <a:prstGeom prst="rect">
              <a:avLst/>
            </a:prstGeom>
            <a:solidFill>
              <a:srgbClr val="7198A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3820" tIns="83820" rIns="83820" bIns="83820" numCol="1" spcCol="1270" anchor="ctr" anchorCtr="0">
              <a:noAutofit/>
            </a:bodyPr>
            <a:lstStyle/>
            <a:p>
              <a:pPr marL="342900" lvl="0" indent="-342900" defTabSz="977900">
                <a:lnSpc>
                  <a:spcPct val="90000"/>
                </a:lnSpc>
                <a:spcBef>
                  <a:spcPct val="0"/>
                </a:spcBef>
                <a:spcAft>
                  <a:spcPct val="35000"/>
                </a:spcAft>
                <a:buClr>
                  <a:srgbClr val="F78471"/>
                </a:buClr>
                <a:buFont typeface="Wingdings" panose="05000000000000000000" pitchFamily="2" charset="2"/>
                <a:buChar char="§"/>
              </a:pPr>
              <a:r>
                <a:rPr lang="en-US" sz="2400" dirty="0">
                  <a:latin typeface="Arvo"/>
                </a:rPr>
                <a:t>A transition plan will be in place to develop self-sufficiency skills.</a:t>
              </a:r>
            </a:p>
            <a:p>
              <a:pPr marL="342900" lvl="0" indent="-342900" defTabSz="977900">
                <a:lnSpc>
                  <a:spcPct val="90000"/>
                </a:lnSpc>
                <a:spcBef>
                  <a:spcPct val="0"/>
                </a:spcBef>
                <a:spcAft>
                  <a:spcPct val="35000"/>
                </a:spcAft>
                <a:buClr>
                  <a:srgbClr val="F78471"/>
                </a:buClr>
                <a:buFont typeface="Wingdings" panose="05000000000000000000" pitchFamily="2" charset="2"/>
                <a:buChar char="§"/>
              </a:pPr>
              <a:r>
                <a:rPr lang="en-US" sz="2400" kern="1200" dirty="0">
                  <a:latin typeface="Arvo"/>
                </a:rPr>
                <a:t>The Independent Living Program and its benefits are set up to help the youth in this transition.</a:t>
              </a:r>
            </a:p>
          </p:txBody>
        </p:sp>
      </p:grpSp>
    </p:spTree>
    <p:custDataLst>
      <p:tags r:id="rId1"/>
    </p:custDataLst>
    <p:extLst>
      <p:ext uri="{BB962C8B-B14F-4D97-AF65-F5344CB8AC3E}">
        <p14:creationId xmlns:p14="http://schemas.microsoft.com/office/powerpoint/2010/main" val="935915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CF32-0663-42C7-9602-7CA6DE55CE4D}"/>
              </a:ext>
            </a:extLst>
          </p:cNvPr>
          <p:cNvSpPr>
            <a:spLocks noGrp="1"/>
          </p:cNvSpPr>
          <p:nvPr>
            <p:ph type="title"/>
          </p:nvPr>
        </p:nvSpPr>
        <p:spPr/>
        <p:txBody>
          <a:bodyPr/>
          <a:lstStyle/>
          <a:p>
            <a:r>
              <a:rPr lang="en-US" dirty="0"/>
              <a:t>Transition to Independent Living</a:t>
            </a:r>
          </a:p>
        </p:txBody>
      </p:sp>
      <p:sp>
        <p:nvSpPr>
          <p:cNvPr id="6" name="Slide Number Placeholder 6">
            <a:extLst>
              <a:ext uri="{FF2B5EF4-FFF2-40B4-BE49-F238E27FC236}">
                <a16:creationId xmlns:a16="http://schemas.microsoft.com/office/drawing/2014/main" id="{132702AC-D5FA-4F77-8C79-1683C5C71C05}"/>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4.1.29</a:t>
            </a:r>
          </a:p>
        </p:txBody>
      </p:sp>
      <p:sp>
        <p:nvSpPr>
          <p:cNvPr id="16" name="Text Placeholder 2">
            <a:extLst>
              <a:ext uri="{FF2B5EF4-FFF2-40B4-BE49-F238E27FC236}">
                <a16:creationId xmlns:a16="http://schemas.microsoft.com/office/drawing/2014/main" id="{13A8364E-6E1D-4B0B-B520-4A2B37D2FE2C}"/>
              </a:ext>
            </a:extLst>
          </p:cNvPr>
          <p:cNvSpPr txBox="1">
            <a:spLocks/>
          </p:cNvSpPr>
          <p:nvPr/>
        </p:nvSpPr>
        <p:spPr>
          <a:xfrm>
            <a:off x="1533236" y="1403927"/>
            <a:ext cx="8835407" cy="498763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Wingdings" panose="05000000000000000000" pitchFamily="2" charset="2"/>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78471"/>
              </a:buClr>
            </a:pPr>
            <a:r>
              <a:rPr lang="en-US" dirty="0"/>
              <a:t>Benefits of foster parent adoption:</a:t>
            </a:r>
          </a:p>
          <a:p>
            <a:pPr>
              <a:buClr>
                <a:srgbClr val="F78471"/>
              </a:buClr>
            </a:pPr>
            <a:endParaRPr lang="en-US" dirty="0"/>
          </a:p>
          <a:p>
            <a:pPr marL="914400" lvl="1">
              <a:buClr>
                <a:srgbClr val="F78471"/>
              </a:buClr>
            </a:pPr>
            <a:r>
              <a:rPr lang="en-US" dirty="0">
                <a:solidFill>
                  <a:srgbClr val="3B5763"/>
                </a:solidFill>
                <a:latin typeface="Arvo"/>
                <a:sym typeface="Arvo"/>
              </a:rPr>
              <a:t>Greater knowledge of a child’s experiences</a:t>
            </a:r>
            <a:br>
              <a:rPr lang="en-US" dirty="0">
                <a:solidFill>
                  <a:srgbClr val="3B5763"/>
                </a:solidFill>
                <a:latin typeface="Arvo"/>
                <a:sym typeface="Arvo"/>
              </a:rPr>
            </a:br>
            <a:endParaRPr lang="en-US" dirty="0">
              <a:solidFill>
                <a:srgbClr val="3B5763"/>
              </a:solidFill>
              <a:latin typeface="Arvo"/>
              <a:sym typeface="Arvo"/>
            </a:endParaRPr>
          </a:p>
          <a:p>
            <a:pPr marL="914400" lvl="1">
              <a:buClr>
                <a:srgbClr val="F78471"/>
              </a:buClr>
            </a:pPr>
            <a:r>
              <a:rPr lang="en-US" dirty="0">
                <a:solidFill>
                  <a:srgbClr val="3B5763"/>
                </a:solidFill>
                <a:latin typeface="Arvo"/>
                <a:sym typeface="Arvo"/>
              </a:rPr>
              <a:t>Knowledge of child’s birth family</a:t>
            </a:r>
            <a:br>
              <a:rPr lang="en-US" dirty="0">
                <a:solidFill>
                  <a:srgbClr val="3B5763"/>
                </a:solidFill>
                <a:latin typeface="Arvo"/>
                <a:sym typeface="Arvo"/>
              </a:rPr>
            </a:br>
            <a:endParaRPr lang="en-US" dirty="0">
              <a:solidFill>
                <a:srgbClr val="3B5763"/>
              </a:solidFill>
              <a:latin typeface="Arvo"/>
              <a:sym typeface="Arvo"/>
            </a:endParaRPr>
          </a:p>
          <a:p>
            <a:pPr marL="914400" lvl="1">
              <a:buClr>
                <a:srgbClr val="F78471"/>
              </a:buClr>
            </a:pPr>
            <a:r>
              <a:rPr lang="en-US" dirty="0">
                <a:solidFill>
                  <a:srgbClr val="3B5763"/>
                </a:solidFill>
                <a:latin typeface="Arvo"/>
                <a:sym typeface="Arvo"/>
              </a:rPr>
              <a:t>Understand their role and relationship with the agency</a:t>
            </a:r>
            <a:br>
              <a:rPr lang="en-US" dirty="0">
                <a:solidFill>
                  <a:srgbClr val="3B5763"/>
                </a:solidFill>
                <a:latin typeface="Arvo"/>
                <a:sym typeface="Arvo"/>
              </a:rPr>
            </a:br>
            <a:endParaRPr lang="en-US" dirty="0">
              <a:solidFill>
                <a:srgbClr val="3B5763"/>
              </a:solidFill>
              <a:latin typeface="Arvo"/>
              <a:sym typeface="Arvo"/>
            </a:endParaRPr>
          </a:p>
          <a:p>
            <a:pPr marL="914400" lvl="1">
              <a:buClr>
                <a:srgbClr val="F78471"/>
              </a:buClr>
            </a:pPr>
            <a:r>
              <a:rPr lang="en-US" dirty="0">
                <a:solidFill>
                  <a:srgbClr val="3B5763"/>
                </a:solidFill>
                <a:latin typeface="Arvo"/>
                <a:sym typeface="Arvo"/>
              </a:rPr>
              <a:t>No need to move to a new family and experience additional loss</a:t>
            </a:r>
            <a:br>
              <a:rPr lang="en-US" dirty="0">
                <a:solidFill>
                  <a:srgbClr val="3B5763"/>
                </a:solidFill>
                <a:latin typeface="Arvo"/>
                <a:sym typeface="Arvo"/>
              </a:rPr>
            </a:br>
            <a:endParaRPr lang="en-US" dirty="0">
              <a:solidFill>
                <a:srgbClr val="3B5763"/>
              </a:solidFill>
              <a:latin typeface="Arvo"/>
              <a:sym typeface="Arvo"/>
            </a:endParaRPr>
          </a:p>
          <a:p>
            <a:pPr marL="914400" lvl="1">
              <a:buClr>
                <a:srgbClr val="F78471"/>
              </a:buClr>
            </a:pPr>
            <a:r>
              <a:rPr lang="en-US" dirty="0">
                <a:solidFill>
                  <a:srgbClr val="3B5763"/>
                </a:solidFill>
                <a:latin typeface="Arvo"/>
                <a:sym typeface="Arvo"/>
              </a:rPr>
              <a:t>Permanency reached more quickly</a:t>
            </a:r>
            <a:br>
              <a:rPr lang="en-US" dirty="0">
                <a:solidFill>
                  <a:srgbClr val="3B5763"/>
                </a:solidFill>
                <a:latin typeface="Arvo"/>
                <a:sym typeface="Arvo"/>
              </a:rPr>
            </a:br>
            <a:endParaRPr lang="en-US" dirty="0">
              <a:solidFill>
                <a:srgbClr val="3B5763"/>
              </a:solidFill>
              <a:latin typeface="Arvo"/>
              <a:sym typeface="Arvo"/>
            </a:endParaRPr>
          </a:p>
          <a:p>
            <a:pPr marL="914400" lvl="1">
              <a:buClr>
                <a:srgbClr val="F78471"/>
              </a:buClr>
            </a:pPr>
            <a:r>
              <a:rPr lang="en-US" dirty="0">
                <a:solidFill>
                  <a:srgbClr val="3B5763"/>
                </a:solidFill>
                <a:latin typeface="Arvo"/>
                <a:sym typeface="Arvo"/>
              </a:rPr>
              <a:t>Allows biological parents know who is permanently caring for their children</a:t>
            </a:r>
          </a:p>
          <a:p>
            <a:pPr marL="0" indent="0">
              <a:buClr>
                <a:srgbClr val="F78471"/>
              </a:buClr>
              <a:buNone/>
            </a:pPr>
            <a:endParaRPr lang="en-US" dirty="0"/>
          </a:p>
          <a:p>
            <a:pPr marL="0" indent="0">
              <a:buFont typeface="Wingdings" panose="05000000000000000000" pitchFamily="2" charset="2"/>
              <a:buNone/>
            </a:pPr>
            <a:endParaRPr lang="en-US" dirty="0"/>
          </a:p>
        </p:txBody>
      </p:sp>
    </p:spTree>
    <p:custDataLst>
      <p:tags r:id="rId1"/>
    </p:custDataLst>
    <p:extLst>
      <p:ext uri="{BB962C8B-B14F-4D97-AF65-F5344CB8AC3E}">
        <p14:creationId xmlns:p14="http://schemas.microsoft.com/office/powerpoint/2010/main" val="3118598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27DA-4039-458C-90F8-2B2925F8D952}"/>
              </a:ext>
            </a:extLst>
          </p:cNvPr>
          <p:cNvSpPr>
            <a:spLocks noGrp="1"/>
          </p:cNvSpPr>
          <p:nvPr>
            <p:ph type="title"/>
          </p:nvPr>
        </p:nvSpPr>
        <p:spPr>
          <a:xfrm>
            <a:off x="787800" y="108929"/>
            <a:ext cx="9604470" cy="642186"/>
          </a:xfrm>
        </p:spPr>
        <p:txBody>
          <a:bodyPr/>
          <a:lstStyle/>
          <a:p>
            <a:r>
              <a:rPr lang="en-US" dirty="0"/>
              <a:t>Showtime:  Video Review</a:t>
            </a:r>
          </a:p>
        </p:txBody>
      </p:sp>
      <p:sp>
        <p:nvSpPr>
          <p:cNvPr id="6" name="Rectangle 5">
            <a:extLst>
              <a:ext uri="{FF2B5EF4-FFF2-40B4-BE49-F238E27FC236}">
                <a16:creationId xmlns:a16="http://schemas.microsoft.com/office/drawing/2014/main" id="{4DCA8327-D30E-4FA1-B835-3FC270DF51FE}"/>
              </a:ext>
            </a:extLst>
          </p:cNvPr>
          <p:cNvSpPr/>
          <p:nvPr/>
        </p:nvSpPr>
        <p:spPr>
          <a:xfrm>
            <a:off x="4166308" y="1372901"/>
            <a:ext cx="4460457"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B5763"/>
                </a:solidFill>
                <a:effectLst/>
                <a:uLnTx/>
                <a:uFillTx/>
                <a:latin typeface="Arvo"/>
                <a:ea typeface="+mn-ea"/>
                <a:cs typeface="+mn-cs"/>
                <a:sym typeface="Arvo"/>
              </a:rPr>
              <a:t>I Like Adoption</a:t>
            </a:r>
          </a:p>
          <a:p>
            <a:pPr lvl="0" algn="ctr"/>
            <a:r>
              <a:rPr lang="en-US" sz="2000" b="1" u="sng" dirty="0">
                <a:hlinkClick r:id="rId4"/>
              </a:rPr>
              <a:t>https://www.youtube.com/watch?v=Ggr00IXfZOI</a:t>
            </a:r>
            <a:endParaRPr lang="en-US" sz="2000" b="1" u="sng" dirty="0"/>
          </a:p>
        </p:txBody>
      </p:sp>
      <p:pic>
        <p:nvPicPr>
          <p:cNvPr id="8" name="Picture 7">
            <a:extLst>
              <a:ext uri="{FF2B5EF4-FFF2-40B4-BE49-F238E27FC236}">
                <a16:creationId xmlns:a16="http://schemas.microsoft.com/office/drawing/2014/main" id="{1B25E821-6FF3-4450-9CF7-8AE46DF23A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674" b="89840" l="3509" r="94737">
                        <a14:foregroundMark x1="10307" y1="63458" x2="7018" y2="50267"/>
                        <a14:foregroundMark x1="7018" y1="50267" x2="11623" y2="36898"/>
                        <a14:foregroundMark x1="11623" y1="36898" x2="8333" y2="11230"/>
                        <a14:foregroundMark x1="8333" y1="11230" x2="22588" y2="4278"/>
                        <a14:foregroundMark x1="22588" y1="4278" x2="36404" y2="4278"/>
                        <a14:foregroundMark x1="36404" y1="4278" x2="65132" y2="3922"/>
                        <a14:foregroundMark x1="65132" y1="3922" x2="85746" y2="4278"/>
                        <a14:foregroundMark x1="94737" y1="2852" x2="92105" y2="62923"/>
                        <a14:foregroundMark x1="5702" y1="2852" x2="3509" y2="63993"/>
                        <a14:foregroundMark x1="12719" y1="63815" x2="28289" y2="63993"/>
                        <a14:foregroundMark x1="28289" y1="63993" x2="43202" y2="63458"/>
                        <a14:foregroundMark x1="43202" y1="63458" x2="58991" y2="66132"/>
                        <a14:foregroundMark x1="58991" y1="66132" x2="88816" y2="64884"/>
                        <a14:foregroundMark x1="88816" y1="64884" x2="90351" y2="64884"/>
                        <a14:foregroundMark x1="47149" y1="71123" x2="47149" y2="71123"/>
                        <a14:foregroundMark x1="48026" y1="69340" x2="48026" y2="69340"/>
                      </a14:backgroundRemoval>
                    </a14:imgEffect>
                  </a14:imgLayer>
                </a14:imgProps>
              </a:ext>
              <a:ext uri="{28A0092B-C50C-407E-A947-70E740481C1C}">
                <a14:useLocalDpi xmlns:a14="http://schemas.microsoft.com/office/drawing/2010/main" val="0"/>
              </a:ext>
            </a:extLst>
          </a:blip>
          <a:stretch>
            <a:fillRect/>
          </a:stretch>
        </p:blipFill>
        <p:spPr>
          <a:xfrm>
            <a:off x="4166308" y="2456079"/>
            <a:ext cx="4708469" cy="5792655"/>
          </a:xfrm>
          <a:prstGeom prst="rect">
            <a:avLst/>
          </a:prstGeom>
        </p:spPr>
      </p:pic>
      <p:pic>
        <p:nvPicPr>
          <p:cNvPr id="3" name="Online Media 2" title="I Like Adoption">
            <a:hlinkClick r:id="" action="ppaction://media"/>
            <a:extLst>
              <a:ext uri="{FF2B5EF4-FFF2-40B4-BE49-F238E27FC236}">
                <a16:creationId xmlns:a16="http://schemas.microsoft.com/office/drawing/2014/main" id="{37A0C944-C220-4171-A18B-5A3270A4E596}"/>
              </a:ext>
            </a:extLst>
          </p:cNvPr>
          <p:cNvPicPr>
            <a:picLocks noRot="1" noChangeAspect="1"/>
          </p:cNvPicPr>
          <p:nvPr>
            <a:videoFile r:link="rId2"/>
          </p:nvPr>
        </p:nvPicPr>
        <p:blipFill>
          <a:blip r:embed="rId7"/>
          <a:stretch>
            <a:fillRect/>
          </a:stretch>
        </p:blipFill>
        <p:spPr>
          <a:xfrm>
            <a:off x="4350327" y="3166919"/>
            <a:ext cx="4137891" cy="2327564"/>
          </a:xfrm>
          <a:prstGeom prst="rect">
            <a:avLst/>
          </a:prstGeom>
        </p:spPr>
      </p:pic>
      <p:sp>
        <p:nvSpPr>
          <p:cNvPr id="14" name="Slide Number Placeholder 6">
            <a:extLst>
              <a:ext uri="{FF2B5EF4-FFF2-40B4-BE49-F238E27FC236}">
                <a16:creationId xmlns:a16="http://schemas.microsoft.com/office/drawing/2014/main" id="{13D0DB0F-1BFA-4187-8EEA-C4B443433BD7}"/>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4.1.30</a:t>
            </a:r>
          </a:p>
        </p:txBody>
      </p:sp>
    </p:spTree>
    <p:custDataLst>
      <p:tags r:id="rId1"/>
    </p:custDataLst>
    <p:extLst>
      <p:ext uri="{BB962C8B-B14F-4D97-AF65-F5344CB8AC3E}">
        <p14:creationId xmlns:p14="http://schemas.microsoft.com/office/powerpoint/2010/main" val="621873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F7BE5-9960-4E79-99CD-5A990EE4BFD2}"/>
              </a:ext>
            </a:extLst>
          </p:cNvPr>
          <p:cNvSpPr>
            <a:spLocks noGrp="1"/>
          </p:cNvSpPr>
          <p:nvPr>
            <p:ph type="title"/>
          </p:nvPr>
        </p:nvSpPr>
        <p:spPr/>
        <p:txBody>
          <a:bodyPr/>
          <a:lstStyle/>
          <a:p>
            <a:r>
              <a:rPr lang="en-US" dirty="0"/>
              <a:t>Partnership Commitment – Smooth Transitions</a:t>
            </a:r>
          </a:p>
        </p:txBody>
      </p:sp>
      <p:pic>
        <p:nvPicPr>
          <p:cNvPr id="6" name="Picture 5">
            <a:extLst>
              <a:ext uri="{FF2B5EF4-FFF2-40B4-BE49-F238E27FC236}">
                <a16:creationId xmlns:a16="http://schemas.microsoft.com/office/drawing/2014/main" id="{AE40855B-DF22-4385-9A80-EF94DD7DFB31}"/>
              </a:ext>
            </a:extLst>
          </p:cNvPr>
          <p:cNvPicPr>
            <a:picLocks noChangeAspect="1"/>
          </p:cNvPicPr>
          <p:nvPr/>
        </p:nvPicPr>
        <p:blipFill>
          <a:blip r:embed="rId3"/>
          <a:stretch>
            <a:fillRect/>
          </a:stretch>
        </p:blipFill>
        <p:spPr>
          <a:xfrm>
            <a:off x="5021364" y="1409250"/>
            <a:ext cx="2397204" cy="3585620"/>
          </a:xfrm>
          <a:prstGeom prst="rect">
            <a:avLst/>
          </a:prstGeom>
          <a:ln w="57150">
            <a:noFill/>
          </a:ln>
          <a:effectLst>
            <a:softEdge rad="50800"/>
          </a:effectLst>
        </p:spPr>
      </p:pic>
      <p:sp>
        <p:nvSpPr>
          <p:cNvPr id="7" name="Freeform 7">
            <a:extLst>
              <a:ext uri="{FF2B5EF4-FFF2-40B4-BE49-F238E27FC236}">
                <a16:creationId xmlns:a16="http://schemas.microsoft.com/office/drawing/2014/main" id="{2DADA835-9041-4B64-B815-0154E74303B1}"/>
              </a:ext>
            </a:extLst>
          </p:cNvPr>
          <p:cNvSpPr/>
          <p:nvPr/>
        </p:nvSpPr>
        <p:spPr>
          <a:xfrm>
            <a:off x="3113050" y="5152158"/>
            <a:ext cx="6213831" cy="1338368"/>
          </a:xfrm>
          <a:prstGeom prst="rect">
            <a:avLst/>
          </a:prstGeom>
          <a:solidFill>
            <a:srgbClr val="4D77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400" kern="1200" dirty="0">
                <a:latin typeface="Calibri" panose="020F0502020204030204" pitchFamily="34" charset="0"/>
                <a:ea typeface="Times New Roman" panose="02020603050405020304" pitchFamily="18" charset="0"/>
                <a:cs typeface="Times New Roman" panose="02020603050405020304" pitchFamily="18" charset="0"/>
              </a:rPr>
              <a:t>Transitions will be accomplished according to a plan involving cooperation and sharing of information.  </a:t>
            </a:r>
            <a:endParaRPr lang="en-US" sz="2400" kern="1200" dirty="0">
              <a:latin typeface="Calibri" panose="020F0502020204030204" pitchFamily="34" charset="0"/>
            </a:endParaRPr>
          </a:p>
        </p:txBody>
      </p:sp>
      <p:sp>
        <p:nvSpPr>
          <p:cNvPr id="10" name="Slide Number Placeholder 6">
            <a:extLst>
              <a:ext uri="{FF2B5EF4-FFF2-40B4-BE49-F238E27FC236}">
                <a16:creationId xmlns:a16="http://schemas.microsoft.com/office/drawing/2014/main" id="{CFBF62E7-CABC-4DB8-9D11-8343308F9FDE}"/>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4.1.31</a:t>
            </a:r>
          </a:p>
        </p:txBody>
      </p:sp>
    </p:spTree>
    <p:custDataLst>
      <p:tags r:id="rId1"/>
    </p:custDataLst>
    <p:extLst>
      <p:ext uri="{BB962C8B-B14F-4D97-AF65-F5344CB8AC3E}">
        <p14:creationId xmlns:p14="http://schemas.microsoft.com/office/powerpoint/2010/main" val="1834668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F:</a:t>
            </a:r>
            <a:br>
              <a:rPr lang="en-US" dirty="0"/>
            </a:br>
            <a:r>
              <a:rPr lang="en-US" dirty="0"/>
              <a:t>Trauma Sensitive Transitions</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627183" y="2055549"/>
            <a:ext cx="6594268" cy="3967744"/>
          </a:xfrm>
        </p:spPr>
        <p:txBody>
          <a:bodyPr/>
          <a:lstStyle/>
          <a:p>
            <a:pPr>
              <a:buClr>
                <a:srgbClr val="F78471"/>
              </a:buClr>
            </a:pPr>
            <a:r>
              <a:rPr lang="en-US" dirty="0"/>
              <a:t>Read the transition summaries and assign the roles to each participant.</a:t>
            </a:r>
            <a:br>
              <a:rPr lang="en-US" dirty="0"/>
            </a:br>
            <a:endParaRPr lang="en-US" dirty="0"/>
          </a:p>
          <a:p>
            <a:pPr>
              <a:buClr>
                <a:srgbClr val="F78471"/>
              </a:buClr>
            </a:pPr>
            <a:r>
              <a:rPr lang="en-US" dirty="0"/>
              <a:t>Conduct a staffing where each transition summary is discussed and every member of the team contributes in planning a trauma-informed transition.</a:t>
            </a:r>
          </a:p>
        </p:txBody>
      </p:sp>
      <p:sp>
        <p:nvSpPr>
          <p:cNvPr id="6" name="Slide Number Placeholder 6">
            <a:extLst>
              <a:ext uri="{FF2B5EF4-FFF2-40B4-BE49-F238E27FC236}">
                <a16:creationId xmlns:a16="http://schemas.microsoft.com/office/drawing/2014/main" id="{B7A1BCFB-3AD5-465D-842F-49A576E15753}"/>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4.1.32</a:t>
            </a:r>
          </a:p>
        </p:txBody>
      </p:sp>
    </p:spTree>
    <p:custDataLst>
      <p:tags r:id="rId1"/>
    </p:custDataLst>
    <p:extLst>
      <p:ext uri="{BB962C8B-B14F-4D97-AF65-F5344CB8AC3E}">
        <p14:creationId xmlns:p14="http://schemas.microsoft.com/office/powerpoint/2010/main" val="113206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114B-81D9-4E6B-847F-E7222F1B0BED}"/>
              </a:ext>
            </a:extLst>
          </p:cNvPr>
          <p:cNvSpPr>
            <a:spLocks noGrp="1"/>
          </p:cNvSpPr>
          <p:nvPr>
            <p:ph type="title"/>
          </p:nvPr>
        </p:nvSpPr>
        <p:spPr/>
        <p:txBody>
          <a:bodyPr/>
          <a:lstStyle/>
          <a:p>
            <a:r>
              <a:rPr lang="en-US" dirty="0"/>
              <a:t>Foster Parent as Transition-Maker</a:t>
            </a:r>
          </a:p>
        </p:txBody>
      </p:sp>
      <p:grpSp>
        <p:nvGrpSpPr>
          <p:cNvPr id="5" name="Group 4">
            <a:extLst>
              <a:ext uri="{FF2B5EF4-FFF2-40B4-BE49-F238E27FC236}">
                <a16:creationId xmlns:a16="http://schemas.microsoft.com/office/drawing/2014/main" id="{C8A627E6-7F1E-4CAA-8019-80B211F11709}"/>
              </a:ext>
            </a:extLst>
          </p:cNvPr>
          <p:cNvGrpSpPr/>
          <p:nvPr/>
        </p:nvGrpSpPr>
        <p:grpSpPr>
          <a:xfrm>
            <a:off x="3187303" y="1148712"/>
            <a:ext cx="5615384" cy="5556888"/>
            <a:chOff x="5162988" y="765725"/>
            <a:chExt cx="5615384" cy="5223807"/>
          </a:xfrm>
        </p:grpSpPr>
        <p:sp>
          <p:nvSpPr>
            <p:cNvPr id="6" name="Freeform 6">
              <a:extLst>
                <a:ext uri="{FF2B5EF4-FFF2-40B4-BE49-F238E27FC236}">
                  <a16:creationId xmlns:a16="http://schemas.microsoft.com/office/drawing/2014/main" id="{4731AA13-8689-4CEF-97FE-12A63D6042B0}"/>
                </a:ext>
              </a:extLst>
            </p:cNvPr>
            <p:cNvSpPr/>
            <p:nvPr/>
          </p:nvSpPr>
          <p:spPr>
            <a:xfrm>
              <a:off x="5162988" y="765725"/>
              <a:ext cx="2706687" cy="1624012"/>
            </a:xfrm>
            <a:prstGeom prst="rect">
              <a:avLst/>
            </a:prstGeom>
            <a:solidFill>
              <a:srgbClr val="96B3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400" kern="1200" dirty="0">
                  <a:latin typeface="Arvo"/>
                  <a:ea typeface="Times New Roman" panose="02020603050405020304" pitchFamily="18" charset="0"/>
                  <a:cs typeface="Times New Roman" panose="02020603050405020304" pitchFamily="18" charset="0"/>
                </a:rPr>
                <a:t>Provide a loving and safe home</a:t>
              </a:r>
              <a:endParaRPr lang="en-US" sz="2400" kern="1200" dirty="0">
                <a:latin typeface="Arvo"/>
              </a:endParaRPr>
            </a:p>
          </p:txBody>
        </p:sp>
        <p:sp>
          <p:nvSpPr>
            <p:cNvPr id="7" name="Freeform 7">
              <a:extLst>
                <a:ext uri="{FF2B5EF4-FFF2-40B4-BE49-F238E27FC236}">
                  <a16:creationId xmlns:a16="http://schemas.microsoft.com/office/drawing/2014/main" id="{EF5038DB-A9B9-439E-B5EC-49E1858B50D6}"/>
                </a:ext>
              </a:extLst>
            </p:cNvPr>
            <p:cNvSpPr/>
            <p:nvPr/>
          </p:nvSpPr>
          <p:spPr>
            <a:xfrm>
              <a:off x="8071685" y="765725"/>
              <a:ext cx="2706687" cy="1624012"/>
            </a:xfrm>
            <a:prstGeom prst="rect">
              <a:avLst/>
            </a:prstGeom>
            <a:solidFill>
              <a:srgbClr val="FAA99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400" kern="1200" dirty="0">
                  <a:latin typeface="Arvo"/>
                  <a:ea typeface="Times New Roman" panose="02020603050405020304" pitchFamily="18" charset="0"/>
                  <a:cs typeface="Times New Roman" panose="02020603050405020304" pitchFamily="18" charset="0"/>
                </a:rPr>
                <a:t>Develop a nurturing relationship with the child</a:t>
              </a:r>
              <a:endParaRPr lang="en-US" sz="2400" kern="1200" dirty="0">
                <a:latin typeface="Arvo"/>
              </a:endParaRPr>
            </a:p>
          </p:txBody>
        </p:sp>
        <p:sp>
          <p:nvSpPr>
            <p:cNvPr id="8" name="Freeform 8">
              <a:extLst>
                <a:ext uri="{FF2B5EF4-FFF2-40B4-BE49-F238E27FC236}">
                  <a16:creationId xmlns:a16="http://schemas.microsoft.com/office/drawing/2014/main" id="{04A7991D-303F-4B93-BD4E-C98AE454E1A7}"/>
                </a:ext>
              </a:extLst>
            </p:cNvPr>
            <p:cNvSpPr/>
            <p:nvPr/>
          </p:nvSpPr>
          <p:spPr>
            <a:xfrm>
              <a:off x="5162988" y="2565623"/>
              <a:ext cx="2706687" cy="1624012"/>
            </a:xfrm>
            <a:prstGeom prst="rect">
              <a:avLst/>
            </a:prstGeom>
            <a:solidFill>
              <a:srgbClr val="F6AB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400" kern="1200" dirty="0">
                  <a:latin typeface="Arvo"/>
                  <a:ea typeface="Times New Roman" panose="02020603050405020304" pitchFamily="18" charset="0"/>
                  <a:cs typeface="Times New Roman" panose="02020603050405020304" pitchFamily="18" charset="0"/>
                </a:rPr>
                <a:t>Help the child develop his/her own strategies for resilience as well as build skills</a:t>
              </a:r>
            </a:p>
          </p:txBody>
        </p:sp>
        <p:sp>
          <p:nvSpPr>
            <p:cNvPr id="9" name="Freeform 9">
              <a:extLst>
                <a:ext uri="{FF2B5EF4-FFF2-40B4-BE49-F238E27FC236}">
                  <a16:creationId xmlns:a16="http://schemas.microsoft.com/office/drawing/2014/main" id="{6FA893BA-A104-4FF2-9D11-D93E5EBA267F}"/>
                </a:ext>
              </a:extLst>
            </p:cNvPr>
            <p:cNvSpPr/>
            <p:nvPr/>
          </p:nvSpPr>
          <p:spPr>
            <a:xfrm>
              <a:off x="8071685" y="2565623"/>
              <a:ext cx="2706687" cy="1624012"/>
            </a:xfrm>
            <a:prstGeom prst="rect">
              <a:avLst/>
            </a:prstGeom>
            <a:solidFill>
              <a:srgbClr val="3B576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400" kern="1200" dirty="0">
                  <a:latin typeface="Arvo"/>
                  <a:ea typeface="Times New Roman" panose="02020603050405020304" pitchFamily="18" charset="0"/>
                  <a:cs typeface="Times New Roman" panose="02020603050405020304" pitchFamily="18" charset="0"/>
                </a:rPr>
                <a:t>Help the child prepare for the future</a:t>
              </a:r>
            </a:p>
          </p:txBody>
        </p:sp>
        <p:sp>
          <p:nvSpPr>
            <p:cNvPr id="10" name="Freeform 10">
              <a:extLst>
                <a:ext uri="{FF2B5EF4-FFF2-40B4-BE49-F238E27FC236}">
                  <a16:creationId xmlns:a16="http://schemas.microsoft.com/office/drawing/2014/main" id="{0BB5FAC4-6C13-4405-AD10-CAFAE5606E28}"/>
                </a:ext>
              </a:extLst>
            </p:cNvPr>
            <p:cNvSpPr/>
            <p:nvPr/>
          </p:nvSpPr>
          <p:spPr>
            <a:xfrm>
              <a:off x="5162988" y="4365520"/>
              <a:ext cx="2706687" cy="1624012"/>
            </a:xfrm>
            <a:prstGeom prst="rect">
              <a:avLst/>
            </a:pr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400" kern="1200" dirty="0">
                  <a:latin typeface="Arvo"/>
                  <a:ea typeface="Times New Roman" panose="02020603050405020304" pitchFamily="18" charset="0"/>
                  <a:cs typeface="Times New Roman" panose="02020603050405020304" pitchFamily="18" charset="0"/>
                </a:rPr>
                <a:t>Talk with children about the changes that occur with transition</a:t>
              </a:r>
            </a:p>
          </p:txBody>
        </p:sp>
        <p:sp>
          <p:nvSpPr>
            <p:cNvPr id="11" name="Freeform 11">
              <a:extLst>
                <a:ext uri="{FF2B5EF4-FFF2-40B4-BE49-F238E27FC236}">
                  <a16:creationId xmlns:a16="http://schemas.microsoft.com/office/drawing/2014/main" id="{653EA639-A061-43EA-9E87-505597BB0A12}"/>
                </a:ext>
              </a:extLst>
            </p:cNvPr>
            <p:cNvSpPr/>
            <p:nvPr/>
          </p:nvSpPr>
          <p:spPr>
            <a:xfrm>
              <a:off x="8071685" y="4365520"/>
              <a:ext cx="2706687" cy="1624012"/>
            </a:xfrm>
            <a:prstGeom prst="rect">
              <a:avLst/>
            </a:prstGeom>
            <a:solidFill>
              <a:srgbClr val="F7847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400" kern="1200" dirty="0">
                  <a:latin typeface="Arvo"/>
                  <a:ea typeface="Times New Roman" panose="02020603050405020304" pitchFamily="18" charset="0"/>
                  <a:cs typeface="Times New Roman" panose="02020603050405020304" pitchFamily="18" charset="0"/>
                </a:rPr>
                <a:t>Help children understand their own history and to adjust to losses</a:t>
              </a:r>
            </a:p>
          </p:txBody>
        </p:sp>
      </p:grpSp>
      <p:sp>
        <p:nvSpPr>
          <p:cNvPr id="12" name="Slide Number Placeholder 6">
            <a:extLst>
              <a:ext uri="{FF2B5EF4-FFF2-40B4-BE49-F238E27FC236}">
                <a16:creationId xmlns:a16="http://schemas.microsoft.com/office/drawing/2014/main" id="{183F4F5E-6424-40FC-BE76-7DA0A7235371}"/>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4.1.33</a:t>
            </a:r>
          </a:p>
        </p:txBody>
      </p:sp>
    </p:spTree>
    <p:custDataLst>
      <p:tags r:id="rId1"/>
    </p:custDataLst>
    <p:extLst>
      <p:ext uri="{BB962C8B-B14F-4D97-AF65-F5344CB8AC3E}">
        <p14:creationId xmlns:p14="http://schemas.microsoft.com/office/powerpoint/2010/main" val="920196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114B-81D9-4E6B-847F-E7222F1B0BED}"/>
              </a:ext>
            </a:extLst>
          </p:cNvPr>
          <p:cNvSpPr>
            <a:spLocks noGrp="1"/>
          </p:cNvSpPr>
          <p:nvPr>
            <p:ph type="title"/>
          </p:nvPr>
        </p:nvSpPr>
        <p:spPr>
          <a:xfrm>
            <a:off x="161611" y="138055"/>
            <a:ext cx="9165270" cy="1037601"/>
          </a:xfrm>
        </p:spPr>
        <p:txBody>
          <a:bodyPr/>
          <a:lstStyle/>
          <a:p>
            <a:r>
              <a:rPr lang="en-US" dirty="0"/>
              <a:t>Partnership Commitment – Avoiding Disruption for Child</a:t>
            </a:r>
          </a:p>
        </p:txBody>
      </p:sp>
      <p:pic>
        <p:nvPicPr>
          <p:cNvPr id="12" name="Picture 11">
            <a:extLst>
              <a:ext uri="{FF2B5EF4-FFF2-40B4-BE49-F238E27FC236}">
                <a16:creationId xmlns:a16="http://schemas.microsoft.com/office/drawing/2014/main" id="{C9461065-91DF-401C-AAB0-15AD13166EE0}"/>
              </a:ext>
            </a:extLst>
          </p:cNvPr>
          <p:cNvPicPr>
            <a:picLocks noChangeAspect="1"/>
          </p:cNvPicPr>
          <p:nvPr/>
        </p:nvPicPr>
        <p:blipFill>
          <a:blip r:embed="rId3"/>
          <a:stretch>
            <a:fillRect/>
          </a:stretch>
        </p:blipFill>
        <p:spPr>
          <a:xfrm>
            <a:off x="2962877" y="1673346"/>
            <a:ext cx="5968687" cy="3942528"/>
          </a:xfrm>
          <a:prstGeom prst="ellipse">
            <a:avLst/>
          </a:prstGeom>
          <a:ln w="63500" cap="rnd">
            <a:solidFill>
              <a:srgbClr val="CEDBE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Slide Number Placeholder 6">
            <a:extLst>
              <a:ext uri="{FF2B5EF4-FFF2-40B4-BE49-F238E27FC236}">
                <a16:creationId xmlns:a16="http://schemas.microsoft.com/office/drawing/2014/main" id="{926AA28D-C187-4411-9DC1-0E0F5EB02426}"/>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4.1.34</a:t>
            </a:r>
          </a:p>
        </p:txBody>
      </p:sp>
    </p:spTree>
    <p:custDataLst>
      <p:tags r:id="rId1"/>
    </p:custDataLst>
    <p:extLst>
      <p:ext uri="{BB962C8B-B14F-4D97-AF65-F5344CB8AC3E}">
        <p14:creationId xmlns:p14="http://schemas.microsoft.com/office/powerpoint/2010/main" val="3777970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114B-81D9-4E6B-847F-E7222F1B0BED}"/>
              </a:ext>
            </a:extLst>
          </p:cNvPr>
          <p:cNvSpPr>
            <a:spLocks noGrp="1"/>
          </p:cNvSpPr>
          <p:nvPr>
            <p:ph type="title"/>
          </p:nvPr>
        </p:nvSpPr>
        <p:spPr>
          <a:xfrm>
            <a:off x="161611" y="138056"/>
            <a:ext cx="9165270" cy="694702"/>
          </a:xfrm>
        </p:spPr>
        <p:txBody>
          <a:bodyPr/>
          <a:lstStyle/>
          <a:p>
            <a:r>
              <a:rPr lang="en-US" dirty="0"/>
              <a:t>Disruption in Foster Care</a:t>
            </a:r>
          </a:p>
        </p:txBody>
      </p:sp>
      <p:sp>
        <p:nvSpPr>
          <p:cNvPr id="13" name="Slide Number Placeholder 6">
            <a:extLst>
              <a:ext uri="{FF2B5EF4-FFF2-40B4-BE49-F238E27FC236}">
                <a16:creationId xmlns:a16="http://schemas.microsoft.com/office/drawing/2014/main" id="{926AA28D-C187-4411-9DC1-0E0F5EB02426}"/>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4.1.35</a:t>
            </a:r>
          </a:p>
        </p:txBody>
      </p:sp>
      <p:pic>
        <p:nvPicPr>
          <p:cNvPr id="5" name="Picture 4">
            <a:extLst>
              <a:ext uri="{FF2B5EF4-FFF2-40B4-BE49-F238E27FC236}">
                <a16:creationId xmlns:a16="http://schemas.microsoft.com/office/drawing/2014/main" id="{45161610-BABB-460F-86AF-169F12CF673E}"/>
              </a:ext>
            </a:extLst>
          </p:cNvPr>
          <p:cNvPicPr>
            <a:picLocks noChangeAspect="1"/>
          </p:cNvPicPr>
          <p:nvPr/>
        </p:nvPicPr>
        <p:blipFill>
          <a:blip r:embed="rId3"/>
          <a:stretch>
            <a:fillRect/>
          </a:stretch>
        </p:blipFill>
        <p:spPr>
          <a:xfrm>
            <a:off x="2286532" y="1676840"/>
            <a:ext cx="6867821" cy="4570891"/>
          </a:xfrm>
          <a:prstGeom prst="snip2DiagRect">
            <a:avLst/>
          </a:prstGeom>
          <a:solidFill>
            <a:srgbClr val="FFFFFF">
              <a:shade val="85000"/>
            </a:srgbClr>
          </a:solidFill>
          <a:ln w="88900" cap="sq">
            <a:solidFill>
              <a:srgbClr val="CEDBE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951009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114B-81D9-4E6B-847F-E7222F1B0BED}"/>
              </a:ext>
            </a:extLst>
          </p:cNvPr>
          <p:cNvSpPr>
            <a:spLocks noGrp="1"/>
          </p:cNvSpPr>
          <p:nvPr>
            <p:ph type="title"/>
          </p:nvPr>
        </p:nvSpPr>
        <p:spPr>
          <a:xfrm>
            <a:off x="161611" y="138056"/>
            <a:ext cx="9165270" cy="694702"/>
          </a:xfrm>
        </p:spPr>
        <p:txBody>
          <a:bodyPr/>
          <a:lstStyle/>
          <a:p>
            <a:r>
              <a:rPr lang="en-US" dirty="0"/>
              <a:t>Preventing Disruptions</a:t>
            </a:r>
          </a:p>
        </p:txBody>
      </p:sp>
      <p:sp>
        <p:nvSpPr>
          <p:cNvPr id="13" name="Slide Number Placeholder 6">
            <a:extLst>
              <a:ext uri="{FF2B5EF4-FFF2-40B4-BE49-F238E27FC236}">
                <a16:creationId xmlns:a16="http://schemas.microsoft.com/office/drawing/2014/main" id="{926AA28D-C187-4411-9DC1-0E0F5EB02426}"/>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4.1.36</a:t>
            </a:r>
          </a:p>
        </p:txBody>
      </p:sp>
      <p:grpSp>
        <p:nvGrpSpPr>
          <p:cNvPr id="3" name="Group 2">
            <a:extLst>
              <a:ext uri="{FF2B5EF4-FFF2-40B4-BE49-F238E27FC236}">
                <a16:creationId xmlns:a16="http://schemas.microsoft.com/office/drawing/2014/main" id="{95189878-0ACC-42C5-9D9E-88797025CE09}"/>
              </a:ext>
            </a:extLst>
          </p:cNvPr>
          <p:cNvGrpSpPr/>
          <p:nvPr/>
        </p:nvGrpSpPr>
        <p:grpSpPr>
          <a:xfrm>
            <a:off x="359229" y="1738603"/>
            <a:ext cx="12192000" cy="4913225"/>
            <a:chOff x="359229" y="1850665"/>
            <a:chExt cx="12192000" cy="4913225"/>
          </a:xfrm>
        </p:grpSpPr>
        <p:sp>
          <p:nvSpPr>
            <p:cNvPr id="4" name="Rectangle 3">
              <a:extLst>
                <a:ext uri="{FF2B5EF4-FFF2-40B4-BE49-F238E27FC236}">
                  <a16:creationId xmlns:a16="http://schemas.microsoft.com/office/drawing/2014/main" id="{53118A7E-3708-4660-AD9C-493D6F5FFB7F}"/>
                </a:ext>
              </a:extLst>
            </p:cNvPr>
            <p:cNvSpPr/>
            <p:nvPr/>
          </p:nvSpPr>
          <p:spPr>
            <a:xfrm>
              <a:off x="359229" y="1897411"/>
              <a:ext cx="12192000" cy="4819733"/>
            </a:xfrm>
            <a:prstGeom prst="rect">
              <a:avLst/>
            </a:prstGeom>
            <a:noFill/>
          </p:spPr>
        </p:sp>
        <p:sp>
          <p:nvSpPr>
            <p:cNvPr id="7" name="Freeform: Shape 6">
              <a:extLst>
                <a:ext uri="{FF2B5EF4-FFF2-40B4-BE49-F238E27FC236}">
                  <a16:creationId xmlns:a16="http://schemas.microsoft.com/office/drawing/2014/main" id="{8DF61BD8-040B-4520-A9CD-F75A0E655C35}"/>
                </a:ext>
              </a:extLst>
            </p:cNvPr>
            <p:cNvSpPr/>
            <p:nvPr/>
          </p:nvSpPr>
          <p:spPr>
            <a:xfrm>
              <a:off x="5370271" y="4593976"/>
              <a:ext cx="2169914" cy="2169914"/>
            </a:xfrm>
            <a:custGeom>
              <a:avLst/>
              <a:gdLst>
                <a:gd name="connsiteX0" fmla="*/ 0 w 2169914"/>
                <a:gd name="connsiteY0" fmla="*/ 1084957 h 2169914"/>
                <a:gd name="connsiteX1" fmla="*/ 1084957 w 2169914"/>
                <a:gd name="connsiteY1" fmla="*/ 0 h 2169914"/>
                <a:gd name="connsiteX2" fmla="*/ 2169914 w 2169914"/>
                <a:gd name="connsiteY2" fmla="*/ 1084957 h 2169914"/>
                <a:gd name="connsiteX3" fmla="*/ 1084957 w 2169914"/>
                <a:gd name="connsiteY3" fmla="*/ 2169914 h 2169914"/>
                <a:gd name="connsiteX4" fmla="*/ 0 w 2169914"/>
                <a:gd name="connsiteY4" fmla="*/ 1084957 h 2169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914" h="2169914">
                  <a:moveTo>
                    <a:pt x="0" y="1084957"/>
                  </a:moveTo>
                  <a:cubicBezTo>
                    <a:pt x="0" y="485752"/>
                    <a:pt x="485752" y="0"/>
                    <a:pt x="1084957" y="0"/>
                  </a:cubicBezTo>
                  <a:cubicBezTo>
                    <a:pt x="1684162" y="0"/>
                    <a:pt x="2169914" y="485752"/>
                    <a:pt x="2169914" y="1084957"/>
                  </a:cubicBezTo>
                  <a:cubicBezTo>
                    <a:pt x="2169914" y="1684162"/>
                    <a:pt x="1684162" y="2169914"/>
                    <a:pt x="1084957" y="2169914"/>
                  </a:cubicBezTo>
                  <a:cubicBezTo>
                    <a:pt x="485752" y="2169914"/>
                    <a:pt x="0" y="1684162"/>
                    <a:pt x="0" y="1084957"/>
                  </a:cubicBezTo>
                  <a:close/>
                </a:path>
              </a:pathLst>
            </a:custGeom>
            <a:solidFill>
              <a:srgbClr val="3B576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33017" tIns="333017" rIns="333017" bIns="333017"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vo"/>
                </a:rPr>
                <a:t>Prevention Strategies</a:t>
              </a:r>
            </a:p>
          </p:txBody>
        </p:sp>
        <p:sp>
          <p:nvSpPr>
            <p:cNvPr id="8" name="Arrow: Left 7">
              <a:extLst>
                <a:ext uri="{FF2B5EF4-FFF2-40B4-BE49-F238E27FC236}">
                  <a16:creationId xmlns:a16="http://schemas.microsoft.com/office/drawing/2014/main" id="{48592914-D9C6-486F-9073-F50BA27E9104}"/>
                </a:ext>
              </a:extLst>
            </p:cNvPr>
            <p:cNvSpPr/>
            <p:nvPr/>
          </p:nvSpPr>
          <p:spPr>
            <a:xfrm rot="10800000">
              <a:off x="3189171" y="5369721"/>
              <a:ext cx="2078596" cy="618425"/>
            </a:xfrm>
            <a:prstGeom prst="leftArrow">
              <a:avLst>
                <a:gd name="adj1" fmla="val 60000"/>
                <a:gd name="adj2" fmla="val 50000"/>
              </a:avLst>
            </a:prstGeom>
            <a:solidFill>
              <a:srgbClr val="CEDBE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latin typeface="Arvo"/>
              </a:endParaRPr>
            </a:p>
          </p:txBody>
        </p:sp>
        <p:sp>
          <p:nvSpPr>
            <p:cNvPr id="9" name="Rectangle 8">
              <a:extLst>
                <a:ext uri="{FF2B5EF4-FFF2-40B4-BE49-F238E27FC236}">
                  <a16:creationId xmlns:a16="http://schemas.microsoft.com/office/drawing/2014/main" id="{ED0EF28A-A40C-4043-8848-06D3A3BCDD7E}"/>
                </a:ext>
              </a:extLst>
            </p:cNvPr>
            <p:cNvSpPr/>
            <p:nvPr/>
          </p:nvSpPr>
          <p:spPr>
            <a:xfrm>
              <a:off x="2343038" y="4974437"/>
              <a:ext cx="1692266" cy="1408992"/>
            </a:xfrm>
            <a:prstGeom prst="rect">
              <a:avLst/>
            </a:pr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558" tIns="75558" rIns="75558" bIns="75558"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vo"/>
                </a:rPr>
                <a:t>Involve the team</a:t>
              </a:r>
            </a:p>
          </p:txBody>
        </p:sp>
        <p:sp>
          <p:nvSpPr>
            <p:cNvPr id="10" name="Arrow: Left 9">
              <a:extLst>
                <a:ext uri="{FF2B5EF4-FFF2-40B4-BE49-F238E27FC236}">
                  <a16:creationId xmlns:a16="http://schemas.microsoft.com/office/drawing/2014/main" id="{F9EBAF57-3343-4B0F-BB55-98A7C74C8EE1}"/>
                </a:ext>
              </a:extLst>
            </p:cNvPr>
            <p:cNvSpPr/>
            <p:nvPr/>
          </p:nvSpPr>
          <p:spPr>
            <a:xfrm rot="12960000">
              <a:off x="3525612" y="4118284"/>
              <a:ext cx="2078596" cy="618425"/>
            </a:xfrm>
            <a:prstGeom prst="leftArrow">
              <a:avLst>
                <a:gd name="adj1" fmla="val 60000"/>
                <a:gd name="adj2" fmla="val 50000"/>
              </a:avLst>
            </a:prstGeom>
            <a:solidFill>
              <a:srgbClr val="CEDBE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Rectangle 10">
              <a:extLst>
                <a:ext uri="{FF2B5EF4-FFF2-40B4-BE49-F238E27FC236}">
                  <a16:creationId xmlns:a16="http://schemas.microsoft.com/office/drawing/2014/main" id="{817BE4AB-94D0-4CF2-9245-932C100454FF}"/>
                </a:ext>
              </a:extLst>
            </p:cNvPr>
            <p:cNvSpPr/>
            <p:nvPr/>
          </p:nvSpPr>
          <p:spPr>
            <a:xfrm>
              <a:off x="2845309" y="3210090"/>
              <a:ext cx="1692266" cy="1408992"/>
            </a:xfrm>
            <a:prstGeom prst="rect">
              <a:avLst/>
            </a:prstGeom>
            <a:solidFill>
              <a:srgbClr val="FAA99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558" tIns="75558" rIns="75558" bIns="75558"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vo"/>
                </a:rPr>
                <a:t>Request a staffing</a:t>
              </a:r>
            </a:p>
          </p:txBody>
        </p:sp>
        <p:sp>
          <p:nvSpPr>
            <p:cNvPr id="12" name="Arrow: Left 11">
              <a:extLst>
                <a:ext uri="{FF2B5EF4-FFF2-40B4-BE49-F238E27FC236}">
                  <a16:creationId xmlns:a16="http://schemas.microsoft.com/office/drawing/2014/main" id="{37F8F83D-0E09-4377-9CE7-EC787CB54392}"/>
                </a:ext>
              </a:extLst>
            </p:cNvPr>
            <p:cNvSpPr/>
            <p:nvPr/>
          </p:nvSpPr>
          <p:spPr>
            <a:xfrm rot="15247886">
              <a:off x="4750943" y="3228824"/>
              <a:ext cx="2043633" cy="618425"/>
            </a:xfrm>
            <a:prstGeom prst="leftArrow">
              <a:avLst>
                <a:gd name="adj1" fmla="val 60000"/>
                <a:gd name="adj2" fmla="val 50000"/>
              </a:avLst>
            </a:prstGeom>
            <a:solidFill>
              <a:srgbClr val="CEDBE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Rectangle 13">
              <a:extLst>
                <a:ext uri="{FF2B5EF4-FFF2-40B4-BE49-F238E27FC236}">
                  <a16:creationId xmlns:a16="http://schemas.microsoft.com/office/drawing/2014/main" id="{9EF5237F-528C-499C-B901-37C9F0CA0E2E}"/>
                </a:ext>
              </a:extLst>
            </p:cNvPr>
            <p:cNvSpPr/>
            <p:nvPr/>
          </p:nvSpPr>
          <p:spPr>
            <a:xfrm>
              <a:off x="4674938" y="1850665"/>
              <a:ext cx="1692266" cy="1408992"/>
            </a:xfrm>
            <a:prstGeom prst="rect">
              <a:avLst/>
            </a:prstGeom>
            <a:solidFill>
              <a:srgbClr val="96B3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558" tIns="75558" rIns="75558" bIns="75558"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vo"/>
                </a:rPr>
                <a:t>Seek counseling for the child and/or family</a:t>
              </a:r>
            </a:p>
          </p:txBody>
        </p:sp>
        <p:sp>
          <p:nvSpPr>
            <p:cNvPr id="15" name="Arrow: Left 14">
              <a:extLst>
                <a:ext uri="{FF2B5EF4-FFF2-40B4-BE49-F238E27FC236}">
                  <a16:creationId xmlns:a16="http://schemas.microsoft.com/office/drawing/2014/main" id="{1625C926-155C-4193-8FBF-2ED207B9ADDF}"/>
                </a:ext>
              </a:extLst>
            </p:cNvPr>
            <p:cNvSpPr/>
            <p:nvPr/>
          </p:nvSpPr>
          <p:spPr>
            <a:xfrm rot="17280000">
              <a:off x="6165161" y="3234378"/>
              <a:ext cx="2078596" cy="618425"/>
            </a:xfrm>
            <a:prstGeom prst="leftArrow">
              <a:avLst>
                <a:gd name="adj1" fmla="val 60000"/>
                <a:gd name="adj2" fmla="val 50000"/>
              </a:avLst>
            </a:prstGeom>
            <a:solidFill>
              <a:srgbClr val="CEDBE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Rectangle 15">
              <a:extLst>
                <a:ext uri="{FF2B5EF4-FFF2-40B4-BE49-F238E27FC236}">
                  <a16:creationId xmlns:a16="http://schemas.microsoft.com/office/drawing/2014/main" id="{EA6E07CE-559F-4690-9051-229825854066}"/>
                </a:ext>
              </a:extLst>
            </p:cNvPr>
            <p:cNvSpPr/>
            <p:nvPr/>
          </p:nvSpPr>
          <p:spPr>
            <a:xfrm>
              <a:off x="6651779" y="1850665"/>
              <a:ext cx="1692266" cy="1408992"/>
            </a:xfrm>
            <a:prstGeom prst="rect">
              <a:avLst/>
            </a:pr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558" tIns="75558" rIns="75558" bIns="75558"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vo"/>
                </a:rPr>
                <a:t>Respite care</a:t>
              </a:r>
            </a:p>
          </p:txBody>
        </p:sp>
        <p:sp>
          <p:nvSpPr>
            <p:cNvPr id="17" name="Arrow: Left 16">
              <a:extLst>
                <a:ext uri="{FF2B5EF4-FFF2-40B4-BE49-F238E27FC236}">
                  <a16:creationId xmlns:a16="http://schemas.microsoft.com/office/drawing/2014/main" id="{435AA7CA-EE59-42DD-928B-E67D477B38CF}"/>
                </a:ext>
              </a:extLst>
            </p:cNvPr>
            <p:cNvSpPr/>
            <p:nvPr/>
          </p:nvSpPr>
          <p:spPr>
            <a:xfrm rot="19515744">
              <a:off x="7350143" y="4132444"/>
              <a:ext cx="2176461" cy="618425"/>
            </a:xfrm>
            <a:prstGeom prst="leftArrow">
              <a:avLst>
                <a:gd name="adj1" fmla="val 60000"/>
                <a:gd name="adj2" fmla="val 50000"/>
              </a:avLst>
            </a:prstGeom>
            <a:solidFill>
              <a:srgbClr val="CEDBE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8" name="Rectangle 17">
              <a:extLst>
                <a:ext uri="{FF2B5EF4-FFF2-40B4-BE49-F238E27FC236}">
                  <a16:creationId xmlns:a16="http://schemas.microsoft.com/office/drawing/2014/main" id="{9C326B18-8354-43E4-BC5F-8505C25E0036}"/>
                </a:ext>
              </a:extLst>
            </p:cNvPr>
            <p:cNvSpPr/>
            <p:nvPr/>
          </p:nvSpPr>
          <p:spPr>
            <a:xfrm>
              <a:off x="8486517" y="3191618"/>
              <a:ext cx="1692266" cy="1408992"/>
            </a:xfrm>
            <a:prstGeom prst="rect">
              <a:avLst/>
            </a:pr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558" tIns="75558" rIns="75558" bIns="75558"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vo"/>
                </a:rPr>
                <a:t>Educate oneself on the reasons for and possible strategies for coping</a:t>
              </a:r>
            </a:p>
          </p:txBody>
        </p:sp>
        <p:sp>
          <p:nvSpPr>
            <p:cNvPr id="19" name="Arrow: Left 18">
              <a:extLst>
                <a:ext uri="{FF2B5EF4-FFF2-40B4-BE49-F238E27FC236}">
                  <a16:creationId xmlns:a16="http://schemas.microsoft.com/office/drawing/2014/main" id="{03EABA70-7B59-4AEA-BD20-B2141849BBD8}"/>
                </a:ext>
              </a:extLst>
            </p:cNvPr>
            <p:cNvSpPr/>
            <p:nvPr/>
          </p:nvSpPr>
          <p:spPr>
            <a:xfrm>
              <a:off x="7642690" y="5369721"/>
              <a:ext cx="2078596" cy="618425"/>
            </a:xfrm>
            <a:prstGeom prst="leftArrow">
              <a:avLst>
                <a:gd name="adj1" fmla="val 60000"/>
                <a:gd name="adj2" fmla="val 50000"/>
              </a:avLst>
            </a:prstGeom>
            <a:solidFill>
              <a:srgbClr val="CEDBE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Rectangle 19">
              <a:extLst>
                <a:ext uri="{FF2B5EF4-FFF2-40B4-BE49-F238E27FC236}">
                  <a16:creationId xmlns:a16="http://schemas.microsoft.com/office/drawing/2014/main" id="{6CACDA6D-0985-4439-9FC1-9A6B561DB5D7}"/>
                </a:ext>
              </a:extLst>
            </p:cNvPr>
            <p:cNvSpPr/>
            <p:nvPr/>
          </p:nvSpPr>
          <p:spPr>
            <a:xfrm>
              <a:off x="8875153" y="4974437"/>
              <a:ext cx="1692266" cy="1408992"/>
            </a:xfrm>
            <a:prstGeom prst="rect">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558" tIns="75558" rIns="75558" bIns="75558"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vo"/>
                </a:rPr>
                <a:t>Join a support group</a:t>
              </a:r>
            </a:p>
          </p:txBody>
        </p:sp>
      </p:grpSp>
    </p:spTree>
    <p:custDataLst>
      <p:tags r:id="rId1"/>
    </p:custDataLst>
    <p:extLst>
      <p:ext uri="{BB962C8B-B14F-4D97-AF65-F5344CB8AC3E}">
        <p14:creationId xmlns:p14="http://schemas.microsoft.com/office/powerpoint/2010/main" val="932717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114B-81D9-4E6B-847F-E7222F1B0BED}"/>
              </a:ext>
            </a:extLst>
          </p:cNvPr>
          <p:cNvSpPr>
            <a:spLocks noGrp="1"/>
          </p:cNvSpPr>
          <p:nvPr>
            <p:ph type="title"/>
          </p:nvPr>
        </p:nvSpPr>
        <p:spPr>
          <a:xfrm>
            <a:off x="161611" y="138056"/>
            <a:ext cx="9165270" cy="694702"/>
          </a:xfrm>
        </p:spPr>
        <p:txBody>
          <a:bodyPr/>
          <a:lstStyle/>
          <a:p>
            <a:r>
              <a:rPr lang="en-US" dirty="0"/>
              <a:t>When Disruption Does Occur</a:t>
            </a:r>
          </a:p>
        </p:txBody>
      </p:sp>
      <p:sp>
        <p:nvSpPr>
          <p:cNvPr id="13" name="Slide Number Placeholder 6">
            <a:extLst>
              <a:ext uri="{FF2B5EF4-FFF2-40B4-BE49-F238E27FC236}">
                <a16:creationId xmlns:a16="http://schemas.microsoft.com/office/drawing/2014/main" id="{926AA28D-C187-4411-9DC1-0E0F5EB02426}"/>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4.1.37</a:t>
            </a:r>
          </a:p>
        </p:txBody>
      </p:sp>
      <p:grpSp>
        <p:nvGrpSpPr>
          <p:cNvPr id="21" name="Group 20">
            <a:extLst>
              <a:ext uri="{FF2B5EF4-FFF2-40B4-BE49-F238E27FC236}">
                <a16:creationId xmlns:a16="http://schemas.microsoft.com/office/drawing/2014/main" id="{CC42727D-1A2E-447E-8DEC-A0F11B23F473}"/>
              </a:ext>
            </a:extLst>
          </p:cNvPr>
          <p:cNvGrpSpPr/>
          <p:nvPr/>
        </p:nvGrpSpPr>
        <p:grpSpPr>
          <a:xfrm>
            <a:off x="2554356" y="1036295"/>
            <a:ext cx="7083287" cy="5539995"/>
            <a:chOff x="3057806" y="1059364"/>
            <a:chExt cx="7083287" cy="5395031"/>
          </a:xfrm>
        </p:grpSpPr>
        <p:sp>
          <p:nvSpPr>
            <p:cNvPr id="22" name="Rounded Rectangle 5">
              <a:extLst>
                <a:ext uri="{FF2B5EF4-FFF2-40B4-BE49-F238E27FC236}">
                  <a16:creationId xmlns:a16="http://schemas.microsoft.com/office/drawing/2014/main" id="{0BB465A8-3D46-4ACE-959A-240FDBC2ED07}"/>
                </a:ext>
              </a:extLst>
            </p:cNvPr>
            <p:cNvSpPr/>
            <p:nvPr/>
          </p:nvSpPr>
          <p:spPr>
            <a:xfrm>
              <a:off x="5428741" y="1059364"/>
              <a:ext cx="2349352" cy="2026735"/>
            </a:xfrm>
            <a:prstGeom prst="rect">
              <a:avLst/>
            </a:prstGeom>
            <a:solidFill>
              <a:srgbClr val="FAA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111250">
                <a:lnSpc>
                  <a:spcPct val="90000"/>
                </a:lnSpc>
                <a:spcBef>
                  <a:spcPct val="0"/>
                </a:spcBef>
                <a:spcAft>
                  <a:spcPct val="35000"/>
                </a:spcAft>
              </a:pPr>
              <a:r>
                <a:rPr lang="en-US" sz="2800" dirty="0">
                  <a:solidFill>
                    <a:schemeClr val="bg1"/>
                  </a:solidFill>
                  <a:latin typeface="Arvo"/>
                  <a:ea typeface="Times New Roman" panose="02020603050405020304" pitchFamily="18" charset="0"/>
                  <a:cs typeface="Arial" panose="020B0604020202020204" pitchFamily="34" charset="0"/>
                </a:rPr>
                <a:t>Change of placement is advisable when:</a:t>
              </a:r>
              <a:endParaRPr lang="en-US" sz="2800" dirty="0">
                <a:solidFill>
                  <a:schemeClr val="bg1"/>
                </a:solidFill>
                <a:latin typeface="Arvo"/>
              </a:endParaRPr>
            </a:p>
          </p:txBody>
        </p:sp>
        <p:grpSp>
          <p:nvGrpSpPr>
            <p:cNvPr id="23" name="Group 22">
              <a:extLst>
                <a:ext uri="{FF2B5EF4-FFF2-40B4-BE49-F238E27FC236}">
                  <a16:creationId xmlns:a16="http://schemas.microsoft.com/office/drawing/2014/main" id="{E675B7B4-FA37-44C3-8528-FD21EBD7202B}"/>
                </a:ext>
              </a:extLst>
            </p:cNvPr>
            <p:cNvGrpSpPr/>
            <p:nvPr/>
          </p:nvGrpSpPr>
          <p:grpSpPr>
            <a:xfrm>
              <a:off x="3057806" y="3242172"/>
              <a:ext cx="7083287" cy="3212223"/>
              <a:chOff x="5704053" y="3589781"/>
              <a:chExt cx="4675232" cy="2881399"/>
            </a:xfrm>
          </p:grpSpPr>
          <p:sp>
            <p:nvSpPr>
              <p:cNvPr id="24" name="Left Brace 23">
                <a:extLst>
                  <a:ext uri="{FF2B5EF4-FFF2-40B4-BE49-F238E27FC236}">
                    <a16:creationId xmlns:a16="http://schemas.microsoft.com/office/drawing/2014/main" id="{52CC6EAF-CDD2-48DF-959B-2E5C7FF26329}"/>
                  </a:ext>
                </a:extLst>
              </p:cNvPr>
              <p:cNvSpPr/>
              <p:nvPr/>
            </p:nvSpPr>
            <p:spPr>
              <a:xfrm rot="5400000">
                <a:off x="7826732" y="2234165"/>
                <a:ext cx="429873" cy="3141105"/>
              </a:xfrm>
              <a:prstGeom prst="leftBrace">
                <a:avLst>
                  <a:gd name="adj1" fmla="val 35000"/>
                  <a:gd name="adj2" fmla="val 50000"/>
                </a:avLst>
              </a:prstGeom>
              <a:ln>
                <a:solidFill>
                  <a:srgbClr val="3B5763"/>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5" name="Rounded Rectangle 9">
                <a:extLst>
                  <a:ext uri="{FF2B5EF4-FFF2-40B4-BE49-F238E27FC236}">
                    <a16:creationId xmlns:a16="http://schemas.microsoft.com/office/drawing/2014/main" id="{A5386FFD-D5CF-4330-B848-4FA2F23ADD3B}"/>
                  </a:ext>
                </a:extLst>
              </p:cNvPr>
              <p:cNvSpPr/>
              <p:nvPr/>
            </p:nvSpPr>
            <p:spPr>
              <a:xfrm>
                <a:off x="5704053" y="4053222"/>
                <a:ext cx="4675232" cy="2417958"/>
              </a:xfrm>
              <a:prstGeom prst="rect">
                <a:avLst/>
              </a:prstGeom>
              <a:solidFill>
                <a:srgbClr val="4D77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342900" lvl="1" indent="-342900" defTabSz="1111250">
                  <a:lnSpc>
                    <a:spcPct val="90000"/>
                  </a:lnSpc>
                  <a:spcBef>
                    <a:spcPct val="0"/>
                  </a:spcBef>
                  <a:spcAft>
                    <a:spcPct val="15000"/>
                  </a:spcAft>
                  <a:buClr>
                    <a:srgbClr val="F78471"/>
                  </a:buClr>
                  <a:buFont typeface="Wingdings" panose="05000000000000000000" pitchFamily="2" charset="2"/>
                  <a:buChar char="§"/>
                </a:pPr>
                <a:r>
                  <a:rPr lang="en-US" sz="2400" kern="1200" dirty="0">
                    <a:solidFill>
                      <a:schemeClr val="bg1"/>
                    </a:solidFill>
                    <a:latin typeface="Arvo"/>
                    <a:ea typeface="Times New Roman" panose="02020603050405020304" pitchFamily="18" charset="0"/>
                    <a:cs typeface="Arial" panose="020B0604020202020204" pitchFamily="34" charset="0"/>
                  </a:rPr>
                  <a:t>The safety of the family and other children is in jeopardy.</a:t>
                </a:r>
                <a:br>
                  <a:rPr lang="en-US" sz="2400" kern="1200" dirty="0">
                    <a:solidFill>
                      <a:schemeClr val="bg1"/>
                    </a:solidFill>
                    <a:latin typeface="Arvo"/>
                    <a:ea typeface="Times New Roman" panose="02020603050405020304" pitchFamily="18" charset="0"/>
                    <a:cs typeface="Arial" panose="020B0604020202020204" pitchFamily="34" charset="0"/>
                  </a:rPr>
                </a:br>
                <a:endParaRPr lang="en-US" sz="2400" kern="1200" dirty="0">
                  <a:solidFill>
                    <a:schemeClr val="bg1"/>
                  </a:solidFill>
                  <a:latin typeface="Arvo"/>
                  <a:ea typeface="Times New Roman" panose="02020603050405020304" pitchFamily="18" charset="0"/>
                  <a:cs typeface="Times New Roman" panose="02020603050405020304" pitchFamily="18" charset="0"/>
                </a:endParaRPr>
              </a:p>
              <a:p>
                <a:pPr marL="342900" lvl="1" indent="-342900" defTabSz="1111250">
                  <a:lnSpc>
                    <a:spcPct val="90000"/>
                  </a:lnSpc>
                  <a:spcBef>
                    <a:spcPct val="0"/>
                  </a:spcBef>
                  <a:spcAft>
                    <a:spcPct val="15000"/>
                  </a:spcAft>
                  <a:buClr>
                    <a:srgbClr val="F78471"/>
                  </a:buClr>
                  <a:buFont typeface="Wingdings" panose="05000000000000000000" pitchFamily="2" charset="2"/>
                  <a:buChar char="§"/>
                </a:pPr>
                <a:r>
                  <a:rPr lang="en-US" sz="2400" kern="1200" dirty="0">
                    <a:solidFill>
                      <a:schemeClr val="bg1"/>
                    </a:solidFill>
                    <a:latin typeface="Arvo"/>
                    <a:ea typeface="Times New Roman" panose="02020603050405020304" pitchFamily="18" charset="0"/>
                    <a:cs typeface="Arial" panose="020B0604020202020204" pitchFamily="34" charset="0"/>
                  </a:rPr>
                  <a:t>A reasonable solution cannot be found.</a:t>
                </a:r>
                <a:br>
                  <a:rPr lang="en-US" sz="2400" kern="1200" dirty="0">
                    <a:solidFill>
                      <a:schemeClr val="bg1"/>
                    </a:solidFill>
                    <a:latin typeface="Arvo"/>
                    <a:ea typeface="Times New Roman" panose="02020603050405020304" pitchFamily="18" charset="0"/>
                    <a:cs typeface="Arial" panose="020B0604020202020204" pitchFamily="34" charset="0"/>
                  </a:rPr>
                </a:br>
                <a:endParaRPr lang="en-US" sz="2400" kern="1200" dirty="0">
                  <a:solidFill>
                    <a:schemeClr val="bg1"/>
                  </a:solidFill>
                  <a:latin typeface="Arvo"/>
                  <a:ea typeface="Times New Roman" panose="02020603050405020304" pitchFamily="18" charset="0"/>
                  <a:cs typeface="Times New Roman" panose="02020603050405020304" pitchFamily="18" charset="0"/>
                </a:endParaRPr>
              </a:p>
              <a:p>
                <a:pPr marL="342900" lvl="1" indent="-342900" defTabSz="1111250">
                  <a:lnSpc>
                    <a:spcPct val="90000"/>
                  </a:lnSpc>
                  <a:spcBef>
                    <a:spcPct val="0"/>
                  </a:spcBef>
                  <a:spcAft>
                    <a:spcPct val="15000"/>
                  </a:spcAft>
                  <a:buClr>
                    <a:srgbClr val="F78471"/>
                  </a:buClr>
                  <a:buFont typeface="Wingdings" panose="05000000000000000000" pitchFamily="2" charset="2"/>
                  <a:buChar char="§"/>
                </a:pPr>
                <a:r>
                  <a:rPr lang="en-US" sz="2400" kern="1200" dirty="0">
                    <a:solidFill>
                      <a:schemeClr val="bg1"/>
                    </a:solidFill>
                    <a:latin typeface="Arvo"/>
                    <a:ea typeface="Times New Roman" panose="02020603050405020304" pitchFamily="18" charset="0"/>
                    <a:cs typeface="Arial" panose="020B0604020202020204" pitchFamily="34" charset="0"/>
                  </a:rPr>
                  <a:t>Medical conditions exist that the family is not skilled to handle.</a:t>
                </a:r>
                <a:endParaRPr lang="en-US" sz="2400" kern="1200" dirty="0">
                  <a:solidFill>
                    <a:schemeClr val="bg1"/>
                  </a:solidFill>
                  <a:latin typeface="Arvo"/>
                  <a:ea typeface="Times New Roman" panose="02020603050405020304" pitchFamily="18" charset="0"/>
                  <a:cs typeface="Times New Roman" panose="02020603050405020304" pitchFamily="18" charset="0"/>
                </a:endParaRPr>
              </a:p>
            </p:txBody>
          </p:sp>
        </p:grpSp>
      </p:grpSp>
    </p:spTree>
    <p:custDataLst>
      <p:tags r:id="rId1"/>
    </p:custDataLst>
    <p:extLst>
      <p:ext uri="{BB962C8B-B14F-4D97-AF65-F5344CB8AC3E}">
        <p14:creationId xmlns:p14="http://schemas.microsoft.com/office/powerpoint/2010/main" val="2408465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617133" y="1583267"/>
            <a:ext cx="8957733" cy="3928533"/>
          </a:xfrm>
        </p:spPr>
        <p:txBody>
          <a:bodyPr>
            <a:noAutofit/>
          </a:bodyPr>
          <a:lstStyle/>
          <a:p>
            <a:pPr>
              <a:lnSpc>
                <a:spcPct val="150000"/>
              </a:lnSpc>
              <a:spcBef>
                <a:spcPts val="0"/>
              </a:spcBef>
              <a:buClr>
                <a:srgbClr val="F78471"/>
              </a:buClr>
              <a:buSzPts val="1400"/>
              <a:buFont typeface="Wingdings" panose="05000000000000000000" pitchFamily="2" charset="2"/>
              <a:buChar char="§"/>
            </a:pPr>
            <a:r>
              <a:rPr lang="en-US" dirty="0"/>
              <a:t>Explain the importance of matching a specific foster home to a child’s needs and strengths, whenever possible.</a:t>
            </a:r>
          </a:p>
          <a:p>
            <a:pPr>
              <a:lnSpc>
                <a:spcPct val="150000"/>
              </a:lnSpc>
              <a:spcBef>
                <a:spcPts val="0"/>
              </a:spcBef>
              <a:buClr>
                <a:srgbClr val="F78471"/>
              </a:buClr>
              <a:buSzPts val="1400"/>
              <a:buFont typeface="Wingdings" panose="05000000000000000000" pitchFamily="2" charset="2"/>
              <a:buChar char="§"/>
            </a:pPr>
            <a:r>
              <a:rPr lang="en-US" dirty="0"/>
              <a:t>Identify the types of transitions a child in the foster care system may experience on his/her person journey towards permanency.</a:t>
            </a:r>
          </a:p>
          <a:p>
            <a:pPr>
              <a:lnSpc>
                <a:spcPct val="150000"/>
              </a:lnSpc>
              <a:spcBef>
                <a:spcPts val="0"/>
              </a:spcBef>
              <a:buClr>
                <a:srgbClr val="F78471"/>
              </a:buClr>
              <a:buSzPts val="1400"/>
              <a:buFont typeface="Wingdings" panose="05000000000000000000" pitchFamily="2" charset="2"/>
              <a:buChar char="§"/>
            </a:pPr>
            <a:r>
              <a:rPr lang="en-US" dirty="0"/>
              <a:t>Identify strategies for maintaining foster homes.</a:t>
            </a:r>
          </a:p>
          <a:p>
            <a:pPr>
              <a:lnSpc>
                <a:spcPct val="150000"/>
              </a:lnSpc>
              <a:spcBef>
                <a:spcPts val="0"/>
              </a:spcBef>
              <a:buClr>
                <a:srgbClr val="F78471"/>
              </a:buClr>
              <a:buSzPts val="1400"/>
              <a:buFont typeface="Wingdings" panose="05000000000000000000" pitchFamily="2" charset="2"/>
              <a:buChar char="§"/>
            </a:pPr>
            <a:r>
              <a:rPr lang="en-US" dirty="0"/>
              <a:t>Identify continuing supports for foster parents.</a:t>
            </a:r>
          </a:p>
          <a:p>
            <a:pPr>
              <a:lnSpc>
                <a:spcPct val="150000"/>
              </a:lnSpc>
              <a:spcBef>
                <a:spcPts val="0"/>
              </a:spcBef>
              <a:buClr>
                <a:srgbClr val="F78471"/>
              </a:buClr>
              <a:buSzPts val="1400"/>
              <a:buFont typeface="Wingdings" panose="05000000000000000000" pitchFamily="2" charset="2"/>
              <a:buChar char="§"/>
            </a:pPr>
            <a:r>
              <a:rPr lang="en-US" dirty="0"/>
              <a:t>Identify common disruptions and supports to prevent these from occurring.</a:t>
            </a:r>
          </a:p>
        </p:txBody>
      </p:sp>
      <p:sp>
        <p:nvSpPr>
          <p:cNvPr id="4" name="Slide Number Placeholder 6">
            <a:extLst>
              <a:ext uri="{FF2B5EF4-FFF2-40B4-BE49-F238E27FC236}">
                <a16:creationId xmlns:a16="http://schemas.microsoft.com/office/drawing/2014/main" id="{CEB1AD6B-8744-4004-B111-DA4B676D9C4A}"/>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4.1.2</a:t>
            </a:r>
          </a:p>
        </p:txBody>
      </p:sp>
    </p:spTree>
    <p:custDataLst>
      <p:tags r:id="rId1"/>
    </p:custDataLst>
    <p:extLst>
      <p:ext uri="{BB962C8B-B14F-4D97-AF65-F5344CB8AC3E}">
        <p14:creationId xmlns:p14="http://schemas.microsoft.com/office/powerpoint/2010/main" val="1436312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114B-81D9-4E6B-847F-E7222F1B0BED}"/>
              </a:ext>
            </a:extLst>
          </p:cNvPr>
          <p:cNvSpPr>
            <a:spLocks noGrp="1"/>
          </p:cNvSpPr>
          <p:nvPr>
            <p:ph type="title"/>
          </p:nvPr>
        </p:nvSpPr>
        <p:spPr>
          <a:xfrm>
            <a:off x="161611" y="138056"/>
            <a:ext cx="9165270" cy="694702"/>
          </a:xfrm>
        </p:spPr>
        <p:txBody>
          <a:bodyPr/>
          <a:lstStyle/>
          <a:p>
            <a:r>
              <a:rPr lang="en-US" dirty="0"/>
              <a:t>Disruption Due to New Placement</a:t>
            </a:r>
          </a:p>
        </p:txBody>
      </p:sp>
      <p:sp>
        <p:nvSpPr>
          <p:cNvPr id="13" name="Slide Number Placeholder 6">
            <a:extLst>
              <a:ext uri="{FF2B5EF4-FFF2-40B4-BE49-F238E27FC236}">
                <a16:creationId xmlns:a16="http://schemas.microsoft.com/office/drawing/2014/main" id="{926AA28D-C187-4411-9DC1-0E0F5EB02426}"/>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4.1.38</a:t>
            </a:r>
          </a:p>
        </p:txBody>
      </p:sp>
      <p:pic>
        <p:nvPicPr>
          <p:cNvPr id="9" name="Picture 8">
            <a:extLst>
              <a:ext uri="{FF2B5EF4-FFF2-40B4-BE49-F238E27FC236}">
                <a16:creationId xmlns:a16="http://schemas.microsoft.com/office/drawing/2014/main" id="{E8E559A9-9C86-44C5-A212-4F9DF30E9BB4}"/>
              </a:ext>
            </a:extLst>
          </p:cNvPr>
          <p:cNvPicPr>
            <a:picLocks noChangeAspect="1"/>
          </p:cNvPicPr>
          <p:nvPr/>
        </p:nvPicPr>
        <p:blipFill>
          <a:blip r:embed="rId3"/>
          <a:stretch>
            <a:fillRect/>
          </a:stretch>
        </p:blipFill>
        <p:spPr>
          <a:xfrm rot="21341890">
            <a:off x="2634664" y="1797459"/>
            <a:ext cx="6277783" cy="420265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516937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114B-81D9-4E6B-847F-E7222F1B0BED}"/>
              </a:ext>
            </a:extLst>
          </p:cNvPr>
          <p:cNvSpPr>
            <a:spLocks noGrp="1"/>
          </p:cNvSpPr>
          <p:nvPr>
            <p:ph type="title"/>
          </p:nvPr>
        </p:nvSpPr>
        <p:spPr>
          <a:xfrm>
            <a:off x="161611" y="138056"/>
            <a:ext cx="9165270" cy="694702"/>
          </a:xfrm>
        </p:spPr>
        <p:txBody>
          <a:bodyPr/>
          <a:lstStyle/>
          <a:p>
            <a:r>
              <a:rPr lang="en-US" dirty="0"/>
              <a:t>Disruption Due to Unplanned Runaway</a:t>
            </a:r>
          </a:p>
        </p:txBody>
      </p:sp>
      <p:sp>
        <p:nvSpPr>
          <p:cNvPr id="13" name="Slide Number Placeholder 6">
            <a:extLst>
              <a:ext uri="{FF2B5EF4-FFF2-40B4-BE49-F238E27FC236}">
                <a16:creationId xmlns:a16="http://schemas.microsoft.com/office/drawing/2014/main" id="{926AA28D-C187-4411-9DC1-0E0F5EB02426}"/>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4.1.39</a:t>
            </a:r>
          </a:p>
        </p:txBody>
      </p:sp>
      <p:grpSp>
        <p:nvGrpSpPr>
          <p:cNvPr id="3" name="Group 2">
            <a:extLst>
              <a:ext uri="{FF2B5EF4-FFF2-40B4-BE49-F238E27FC236}">
                <a16:creationId xmlns:a16="http://schemas.microsoft.com/office/drawing/2014/main" id="{3D41204A-6837-4197-9632-3026EA9F5191}"/>
              </a:ext>
            </a:extLst>
          </p:cNvPr>
          <p:cNvGrpSpPr/>
          <p:nvPr/>
        </p:nvGrpSpPr>
        <p:grpSpPr>
          <a:xfrm>
            <a:off x="516495" y="821986"/>
            <a:ext cx="8588714" cy="5754304"/>
            <a:chOff x="738167" y="710711"/>
            <a:chExt cx="8588714" cy="5754304"/>
          </a:xfrm>
        </p:grpSpPr>
        <p:sp>
          <p:nvSpPr>
            <p:cNvPr id="6" name="Trapezoid 5">
              <a:extLst>
                <a:ext uri="{FF2B5EF4-FFF2-40B4-BE49-F238E27FC236}">
                  <a16:creationId xmlns:a16="http://schemas.microsoft.com/office/drawing/2014/main" id="{8E354DA0-D2FA-482E-98DC-D1F3F40AE4AE}"/>
                </a:ext>
              </a:extLst>
            </p:cNvPr>
            <p:cNvSpPr/>
            <p:nvPr/>
          </p:nvSpPr>
          <p:spPr>
            <a:xfrm rot="16200000">
              <a:off x="3944352" y="1082486"/>
              <a:ext cx="5754304" cy="5010754"/>
            </a:xfrm>
            <a:prstGeom prst="trapezoid">
              <a:avLst/>
            </a:prstGeom>
            <a:solidFill>
              <a:srgbClr val="7198A9">
                <a:alpha val="90000"/>
              </a:srgbClr>
            </a:solidFill>
            <a:ln>
              <a:no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vert" wrap="square" lIns="170689" tIns="151864" rIns="151864" bIns="151866" numCol="1" spcCol="1270" anchor="ctr" anchorCtr="0">
              <a:noAutofit/>
            </a:bodyPr>
            <a:lstStyle/>
            <a:p>
              <a:pPr marL="342900" lvl="1" indent="-342900" algn="l" defTabSz="1066800">
                <a:lnSpc>
                  <a:spcPct val="90000"/>
                </a:lnSpc>
                <a:spcBef>
                  <a:spcPct val="0"/>
                </a:spcBef>
                <a:spcAft>
                  <a:spcPct val="15000"/>
                </a:spcAft>
                <a:buClr>
                  <a:srgbClr val="F78471"/>
                </a:buClr>
                <a:buFont typeface="Wingdings" panose="05000000000000000000" pitchFamily="2" charset="2"/>
                <a:buChar char="§"/>
              </a:pPr>
              <a:r>
                <a:rPr lang="en-US" sz="2400" kern="1200" dirty="0">
                  <a:solidFill>
                    <a:schemeClr val="bg1"/>
                  </a:solidFill>
                  <a:latin typeface="Arvo"/>
                  <a:ea typeface="Times New Roman" panose="02020603050405020304" pitchFamily="18" charset="0"/>
                  <a:cs typeface="Arial" panose="020B0604020202020204" pitchFamily="34" charset="0"/>
                </a:rPr>
                <a:t>Missing biological family and the need to maintain connections</a:t>
              </a:r>
              <a:br>
                <a:rPr lang="en-US" sz="2400" kern="1200" dirty="0">
                  <a:solidFill>
                    <a:schemeClr val="bg1"/>
                  </a:solidFill>
                  <a:latin typeface="Arvo"/>
                  <a:ea typeface="Times New Roman" panose="02020603050405020304" pitchFamily="18" charset="0"/>
                  <a:cs typeface="Arial" panose="020B0604020202020204" pitchFamily="34" charset="0"/>
                </a:rPr>
              </a:br>
              <a:endParaRPr lang="en-US" sz="2400" kern="1200" dirty="0">
                <a:solidFill>
                  <a:schemeClr val="bg1"/>
                </a:solidFill>
                <a:latin typeface="Arvo"/>
                <a:ea typeface="Times New Roman" panose="02020603050405020304" pitchFamily="18" charset="0"/>
                <a:cs typeface="Times New Roman" panose="02020603050405020304" pitchFamily="18" charset="0"/>
              </a:endParaRPr>
            </a:p>
            <a:p>
              <a:pPr marL="342900" lvl="1" indent="-342900" algn="l" defTabSz="1066800">
                <a:lnSpc>
                  <a:spcPct val="90000"/>
                </a:lnSpc>
                <a:spcBef>
                  <a:spcPct val="0"/>
                </a:spcBef>
                <a:spcAft>
                  <a:spcPct val="15000"/>
                </a:spcAft>
                <a:buClr>
                  <a:srgbClr val="F78471"/>
                </a:buClr>
                <a:buFont typeface="Wingdings" panose="05000000000000000000" pitchFamily="2" charset="2"/>
                <a:buChar char="§"/>
              </a:pPr>
              <a:r>
                <a:rPr lang="en-US" sz="2400" kern="1200" dirty="0">
                  <a:solidFill>
                    <a:schemeClr val="bg1"/>
                  </a:solidFill>
                  <a:latin typeface="Arvo"/>
                  <a:ea typeface="Times New Roman" panose="02020603050405020304" pitchFamily="18" charset="0"/>
                  <a:cs typeface="Arial" panose="020B0604020202020204" pitchFamily="34" charset="0"/>
                </a:rPr>
                <a:t>Struggling with connections and attachments to foster caregivers</a:t>
              </a:r>
              <a:br>
                <a:rPr lang="en-US" sz="2400" kern="1200" dirty="0">
                  <a:solidFill>
                    <a:schemeClr val="bg1"/>
                  </a:solidFill>
                  <a:latin typeface="Arvo"/>
                  <a:ea typeface="Times New Roman" panose="02020603050405020304" pitchFamily="18" charset="0"/>
                  <a:cs typeface="Arial" panose="020B0604020202020204" pitchFamily="34" charset="0"/>
                </a:rPr>
              </a:br>
              <a:endParaRPr lang="en-US" sz="2400" kern="1200" dirty="0">
                <a:solidFill>
                  <a:schemeClr val="bg1"/>
                </a:solidFill>
                <a:latin typeface="Arvo"/>
                <a:ea typeface="Times New Roman" panose="02020603050405020304" pitchFamily="18" charset="0"/>
                <a:cs typeface="Times New Roman" panose="02020603050405020304" pitchFamily="18" charset="0"/>
              </a:endParaRPr>
            </a:p>
            <a:p>
              <a:pPr marL="342900" lvl="1" indent="-342900" algn="l" defTabSz="1066800">
                <a:lnSpc>
                  <a:spcPct val="90000"/>
                </a:lnSpc>
                <a:spcBef>
                  <a:spcPct val="0"/>
                </a:spcBef>
                <a:spcAft>
                  <a:spcPct val="15000"/>
                </a:spcAft>
                <a:buClr>
                  <a:srgbClr val="F78471"/>
                </a:buClr>
                <a:buFont typeface="Wingdings" panose="05000000000000000000" pitchFamily="2" charset="2"/>
                <a:buChar char="§"/>
              </a:pPr>
              <a:r>
                <a:rPr lang="en-US" sz="2400" kern="1200" dirty="0">
                  <a:solidFill>
                    <a:schemeClr val="bg1"/>
                  </a:solidFill>
                  <a:latin typeface="Arvo"/>
                  <a:ea typeface="Candara" panose="020E0502030303020204" pitchFamily="34" charset="0"/>
                  <a:cs typeface="Arial" panose="020B0604020202020204" pitchFamily="34" charset="0"/>
                </a:rPr>
                <a:t>Struggling for autonomy and normalcy</a:t>
              </a:r>
              <a:endParaRPr lang="en-US" sz="2400" kern="1200" dirty="0">
                <a:solidFill>
                  <a:schemeClr val="bg1"/>
                </a:solidFill>
                <a:latin typeface="Arvo"/>
                <a:ea typeface="Times New Roman" panose="02020603050405020304" pitchFamily="18" charset="0"/>
                <a:cs typeface="Times New Roman" panose="02020603050405020304" pitchFamily="18" charset="0"/>
              </a:endParaRPr>
            </a:p>
          </p:txBody>
        </p:sp>
        <p:sp>
          <p:nvSpPr>
            <p:cNvPr id="4" name="Freeform: Shape 3">
              <a:extLst>
                <a:ext uri="{FF2B5EF4-FFF2-40B4-BE49-F238E27FC236}">
                  <a16:creationId xmlns:a16="http://schemas.microsoft.com/office/drawing/2014/main" id="{8D667CE8-295C-4DC0-AC56-4A4BF01CA4A9}"/>
                </a:ext>
              </a:extLst>
            </p:cNvPr>
            <p:cNvSpPr/>
            <p:nvPr/>
          </p:nvSpPr>
          <p:spPr>
            <a:xfrm rot="16200000">
              <a:off x="1660345" y="574219"/>
              <a:ext cx="2456766" cy="4301121"/>
            </a:xfrm>
            <a:custGeom>
              <a:avLst/>
              <a:gdLst>
                <a:gd name="connsiteX0" fmla="*/ 0 w 4301120"/>
                <a:gd name="connsiteY0" fmla="*/ 0 h 3010784"/>
                <a:gd name="connsiteX1" fmla="*/ 2795728 w 4301120"/>
                <a:gd name="connsiteY1" fmla="*/ 0 h 3010784"/>
                <a:gd name="connsiteX2" fmla="*/ 4301120 w 4301120"/>
                <a:gd name="connsiteY2" fmla="*/ 1505392 h 3010784"/>
                <a:gd name="connsiteX3" fmla="*/ 2795728 w 4301120"/>
                <a:gd name="connsiteY3" fmla="*/ 3010784 h 3010784"/>
                <a:gd name="connsiteX4" fmla="*/ 0 w 4301120"/>
                <a:gd name="connsiteY4" fmla="*/ 3010784 h 3010784"/>
                <a:gd name="connsiteX5" fmla="*/ 1505392 w 4301120"/>
                <a:gd name="connsiteY5" fmla="*/ 1505392 h 3010784"/>
                <a:gd name="connsiteX6" fmla="*/ 0 w 4301120"/>
                <a:gd name="connsiteY6" fmla="*/ 0 h 301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1120" h="3010784">
                  <a:moveTo>
                    <a:pt x="4301119" y="0"/>
                  </a:moveTo>
                  <a:lnTo>
                    <a:pt x="4301119" y="1957010"/>
                  </a:lnTo>
                  <a:lnTo>
                    <a:pt x="2150560" y="3010784"/>
                  </a:lnTo>
                  <a:lnTo>
                    <a:pt x="1" y="1957010"/>
                  </a:lnTo>
                  <a:lnTo>
                    <a:pt x="1" y="0"/>
                  </a:lnTo>
                  <a:lnTo>
                    <a:pt x="2150560" y="1053774"/>
                  </a:lnTo>
                  <a:lnTo>
                    <a:pt x="4301119" y="0"/>
                  </a:lnTo>
                  <a:close/>
                </a:path>
              </a:pathLst>
            </a:custGeom>
            <a:solidFill>
              <a:srgbClr val="F6AB8A"/>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 wrap="square" lIns="17780" tIns="1523173" rIns="17780" bIns="1523172" numCol="1" spcCol="1270" anchor="ctr" anchorCtr="0">
              <a:noAutofit/>
            </a:bodyPr>
            <a:lstStyle/>
            <a:p>
              <a:pPr marL="0" lvl="0" indent="0" algn="ctr" defTabSz="1244600">
                <a:lnSpc>
                  <a:spcPct val="90000"/>
                </a:lnSpc>
                <a:spcBef>
                  <a:spcPct val="0"/>
                </a:spcBef>
                <a:spcAft>
                  <a:spcPct val="35000"/>
                </a:spcAft>
                <a:buNone/>
              </a:pPr>
              <a:r>
                <a:rPr lang="en-US" sz="2400" kern="1200" dirty="0">
                  <a:solidFill>
                    <a:schemeClr val="bg1"/>
                  </a:solidFill>
                  <a:latin typeface="Arvo"/>
                  <a:ea typeface="Times New Roman" panose="02020603050405020304" pitchFamily="18" charset="0"/>
                  <a:cs typeface="Arial" panose="020B0604020202020204" pitchFamily="34" charset="0"/>
                </a:rPr>
                <a:t>Common reasons for running away:</a:t>
              </a:r>
              <a:endParaRPr lang="en-US" sz="2400" kern="1200" dirty="0">
                <a:solidFill>
                  <a:schemeClr val="bg1"/>
                </a:solidFill>
                <a:latin typeface="Arvo"/>
              </a:endParaRPr>
            </a:p>
          </p:txBody>
        </p:sp>
      </p:grpSp>
    </p:spTree>
    <p:custDataLst>
      <p:tags r:id="rId1"/>
    </p:custDataLst>
    <p:extLst>
      <p:ext uri="{BB962C8B-B14F-4D97-AF65-F5344CB8AC3E}">
        <p14:creationId xmlns:p14="http://schemas.microsoft.com/office/powerpoint/2010/main" val="2733218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114B-81D9-4E6B-847F-E7222F1B0BED}"/>
              </a:ext>
            </a:extLst>
          </p:cNvPr>
          <p:cNvSpPr>
            <a:spLocks noGrp="1"/>
          </p:cNvSpPr>
          <p:nvPr>
            <p:ph type="title"/>
          </p:nvPr>
        </p:nvSpPr>
        <p:spPr>
          <a:xfrm>
            <a:off x="161611" y="138056"/>
            <a:ext cx="9165270" cy="694702"/>
          </a:xfrm>
        </p:spPr>
        <p:txBody>
          <a:bodyPr/>
          <a:lstStyle/>
          <a:p>
            <a:r>
              <a:rPr lang="en-US" dirty="0"/>
              <a:t>Helping Children Understand Their History</a:t>
            </a:r>
          </a:p>
        </p:txBody>
      </p:sp>
      <p:sp>
        <p:nvSpPr>
          <p:cNvPr id="13" name="Slide Number Placeholder 6">
            <a:extLst>
              <a:ext uri="{FF2B5EF4-FFF2-40B4-BE49-F238E27FC236}">
                <a16:creationId xmlns:a16="http://schemas.microsoft.com/office/drawing/2014/main" id="{926AA28D-C187-4411-9DC1-0E0F5EB02426}"/>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4.1.40</a:t>
            </a:r>
          </a:p>
        </p:txBody>
      </p:sp>
      <p:grpSp>
        <p:nvGrpSpPr>
          <p:cNvPr id="7" name="Group 6">
            <a:extLst>
              <a:ext uri="{FF2B5EF4-FFF2-40B4-BE49-F238E27FC236}">
                <a16:creationId xmlns:a16="http://schemas.microsoft.com/office/drawing/2014/main" id="{0E7A54A1-6185-4AA1-A6D7-26538D34CF35}"/>
              </a:ext>
            </a:extLst>
          </p:cNvPr>
          <p:cNvGrpSpPr/>
          <p:nvPr/>
        </p:nvGrpSpPr>
        <p:grpSpPr>
          <a:xfrm>
            <a:off x="2318656" y="1839685"/>
            <a:ext cx="8127999" cy="3178629"/>
            <a:chOff x="2285999" y="2590800"/>
            <a:chExt cx="8127999" cy="3178629"/>
          </a:xfrm>
        </p:grpSpPr>
        <p:sp>
          <p:nvSpPr>
            <p:cNvPr id="8" name="Freeform 14">
              <a:extLst>
                <a:ext uri="{FF2B5EF4-FFF2-40B4-BE49-F238E27FC236}">
                  <a16:creationId xmlns:a16="http://schemas.microsoft.com/office/drawing/2014/main" id="{4A2E30A4-8B85-4891-A73C-4F4B6FB49DD6}"/>
                </a:ext>
              </a:extLst>
            </p:cNvPr>
            <p:cNvSpPr/>
            <p:nvPr/>
          </p:nvSpPr>
          <p:spPr>
            <a:xfrm>
              <a:off x="3604985" y="2590800"/>
              <a:ext cx="2539999" cy="1524000"/>
            </a:xfrm>
            <a:prstGeom prst="rect">
              <a:avLst/>
            </a:prstGeom>
            <a:solidFill>
              <a:srgbClr val="F7847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ea typeface="Candara" panose="020E0502030303020204" pitchFamily="34" charset="0"/>
                  <a:cs typeface="Arial" panose="020B0604020202020204" pitchFamily="34" charset="0"/>
                </a:rPr>
                <a:t>Life books</a:t>
              </a:r>
              <a:endParaRPr lang="en-US" sz="2400" kern="1200" dirty="0">
                <a:latin typeface="Arvo"/>
              </a:endParaRPr>
            </a:p>
          </p:txBody>
        </p:sp>
        <p:sp>
          <p:nvSpPr>
            <p:cNvPr id="9" name="Freeform 15">
              <a:extLst>
                <a:ext uri="{FF2B5EF4-FFF2-40B4-BE49-F238E27FC236}">
                  <a16:creationId xmlns:a16="http://schemas.microsoft.com/office/drawing/2014/main" id="{25279580-E870-4C98-B856-6C3915AFB3CF}"/>
                </a:ext>
              </a:extLst>
            </p:cNvPr>
            <p:cNvSpPr/>
            <p:nvPr/>
          </p:nvSpPr>
          <p:spPr>
            <a:xfrm>
              <a:off x="6398985" y="2590800"/>
              <a:ext cx="2539999" cy="1524000"/>
            </a:xfrm>
            <a:prstGeom prst="rect">
              <a:avLst/>
            </a:prstGeom>
            <a:solidFill>
              <a:srgbClr val="96B3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ea typeface="Candara" panose="020E0502030303020204" pitchFamily="34" charset="0"/>
                  <a:cs typeface="Arial" panose="020B0604020202020204" pitchFamily="34" charset="0"/>
                </a:rPr>
                <a:t>Eco-maps</a:t>
              </a:r>
              <a:endParaRPr lang="en-US" sz="2400" kern="1200" dirty="0">
                <a:latin typeface="Arvo"/>
              </a:endParaRPr>
            </a:p>
          </p:txBody>
        </p:sp>
        <p:sp>
          <p:nvSpPr>
            <p:cNvPr id="10" name="Freeform 16">
              <a:extLst>
                <a:ext uri="{FF2B5EF4-FFF2-40B4-BE49-F238E27FC236}">
                  <a16:creationId xmlns:a16="http://schemas.microsoft.com/office/drawing/2014/main" id="{E8BC8DA7-207C-4126-BA00-8353B336035E}"/>
                </a:ext>
              </a:extLst>
            </p:cNvPr>
            <p:cNvSpPr/>
            <p:nvPr/>
          </p:nvSpPr>
          <p:spPr>
            <a:xfrm>
              <a:off x="2285999" y="4245429"/>
              <a:ext cx="2539999" cy="1524000"/>
            </a:xfrm>
            <a:prstGeom prst="rect">
              <a:avLst/>
            </a:prstGeom>
            <a:solidFill>
              <a:srgbClr val="4D778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ea typeface="Candara" panose="020E0502030303020204" pitchFamily="34" charset="0"/>
                  <a:cs typeface="Arial" panose="020B0604020202020204" pitchFamily="34" charset="0"/>
                </a:rPr>
                <a:t>Life-maps</a:t>
              </a:r>
              <a:endParaRPr lang="en-US" sz="2400" kern="1200" dirty="0">
                <a:latin typeface="Arvo"/>
              </a:endParaRPr>
            </a:p>
          </p:txBody>
        </p:sp>
        <p:sp>
          <p:nvSpPr>
            <p:cNvPr id="11" name="Freeform 17">
              <a:extLst>
                <a:ext uri="{FF2B5EF4-FFF2-40B4-BE49-F238E27FC236}">
                  <a16:creationId xmlns:a16="http://schemas.microsoft.com/office/drawing/2014/main" id="{EA8A37B3-17A6-46BB-B77B-09AFCF006C6A}"/>
                </a:ext>
              </a:extLst>
            </p:cNvPr>
            <p:cNvSpPr/>
            <p:nvPr/>
          </p:nvSpPr>
          <p:spPr>
            <a:xfrm>
              <a:off x="5079999" y="4245429"/>
              <a:ext cx="2539999" cy="1524000"/>
            </a:xfrm>
            <a:prstGeom prst="rect">
              <a:avLst/>
            </a:prstGeom>
            <a:solidFill>
              <a:srgbClr val="FAA99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ea typeface="Candara" panose="020E0502030303020204" pitchFamily="34" charset="0"/>
                  <a:cs typeface="Arial" panose="020B0604020202020204" pitchFamily="34" charset="0"/>
                </a:rPr>
                <a:t>Life-paths </a:t>
              </a:r>
              <a:endParaRPr lang="en-US" sz="2400" kern="1200" dirty="0">
                <a:latin typeface="Arvo"/>
              </a:endParaRPr>
            </a:p>
          </p:txBody>
        </p:sp>
        <p:sp>
          <p:nvSpPr>
            <p:cNvPr id="12" name="Freeform 18">
              <a:extLst>
                <a:ext uri="{FF2B5EF4-FFF2-40B4-BE49-F238E27FC236}">
                  <a16:creationId xmlns:a16="http://schemas.microsoft.com/office/drawing/2014/main" id="{D5DEE37F-E759-4DF5-9D07-C5177A9CCAAD}"/>
                </a:ext>
              </a:extLst>
            </p:cNvPr>
            <p:cNvSpPr/>
            <p:nvPr/>
          </p:nvSpPr>
          <p:spPr>
            <a:xfrm>
              <a:off x="7873999" y="4245429"/>
              <a:ext cx="2539999" cy="1524000"/>
            </a:xfrm>
            <a:prstGeom prst="rect">
              <a:avLst/>
            </a:prstGeom>
            <a:solidFill>
              <a:srgbClr val="7198A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Arvo"/>
                  <a:ea typeface="Candara" panose="020E0502030303020204" pitchFamily="34" charset="0"/>
                  <a:cs typeface="Arial" panose="020B0604020202020204" pitchFamily="34" charset="0"/>
                </a:rPr>
                <a:t>Information about the child’s birth and family history</a:t>
              </a:r>
              <a:endParaRPr lang="en-US" sz="2400" kern="1200" dirty="0">
                <a:latin typeface="Arvo"/>
              </a:endParaRPr>
            </a:p>
          </p:txBody>
        </p:sp>
      </p:grpSp>
    </p:spTree>
    <p:custDataLst>
      <p:tags r:id="rId1"/>
    </p:custDataLst>
    <p:extLst>
      <p:ext uri="{BB962C8B-B14F-4D97-AF65-F5344CB8AC3E}">
        <p14:creationId xmlns:p14="http://schemas.microsoft.com/office/powerpoint/2010/main" val="3724990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7EFF-FE83-4363-A171-F2EE0BB279AE}"/>
              </a:ext>
            </a:extLst>
          </p:cNvPr>
          <p:cNvSpPr>
            <a:spLocks noGrp="1"/>
          </p:cNvSpPr>
          <p:nvPr>
            <p:ph type="title"/>
          </p:nvPr>
        </p:nvSpPr>
        <p:spPr>
          <a:xfrm>
            <a:off x="787799" y="43300"/>
            <a:ext cx="9902367" cy="1319987"/>
          </a:xfrm>
        </p:spPr>
        <p:txBody>
          <a:bodyPr/>
          <a:lstStyle/>
          <a:p>
            <a:pPr algn="ctr"/>
            <a:r>
              <a:rPr lang="en-US" dirty="0"/>
              <a:t>Activity G:</a:t>
            </a:r>
            <a:br>
              <a:rPr lang="en-US" dirty="0"/>
            </a:br>
            <a:r>
              <a:rPr lang="en-US" dirty="0"/>
              <a:t>Creating a Life Map</a:t>
            </a:r>
          </a:p>
        </p:txBody>
      </p:sp>
      <p:sp>
        <p:nvSpPr>
          <p:cNvPr id="3" name="Text Placeholder 2">
            <a:extLst>
              <a:ext uri="{FF2B5EF4-FFF2-40B4-BE49-F238E27FC236}">
                <a16:creationId xmlns:a16="http://schemas.microsoft.com/office/drawing/2014/main" id="{42712C57-D736-476C-907E-C4378238BADB}"/>
              </a:ext>
            </a:extLst>
          </p:cNvPr>
          <p:cNvSpPr>
            <a:spLocks noGrp="1"/>
          </p:cNvSpPr>
          <p:nvPr>
            <p:ph type="body" idx="1"/>
          </p:nvPr>
        </p:nvSpPr>
        <p:spPr>
          <a:xfrm>
            <a:off x="2441848" y="2039221"/>
            <a:ext cx="6594268" cy="3967744"/>
          </a:xfrm>
        </p:spPr>
        <p:txBody>
          <a:bodyPr/>
          <a:lstStyle/>
          <a:p>
            <a:pPr>
              <a:buClr>
                <a:srgbClr val="F78471"/>
              </a:buClr>
            </a:pPr>
            <a:r>
              <a:rPr lang="en-US" dirty="0"/>
              <a:t>Review sample Life Map.</a:t>
            </a:r>
            <a:br>
              <a:rPr lang="en-US" dirty="0"/>
            </a:br>
            <a:endParaRPr lang="en-US" dirty="0"/>
          </a:p>
          <a:p>
            <a:pPr>
              <a:buClr>
                <a:srgbClr val="F78471"/>
              </a:buClr>
            </a:pPr>
            <a:r>
              <a:rPr lang="en-US" dirty="0"/>
              <a:t>Create a Life Map using the available materials.</a:t>
            </a:r>
            <a:br>
              <a:rPr lang="en-US" dirty="0"/>
            </a:br>
            <a:endParaRPr lang="en-US" dirty="0"/>
          </a:p>
          <a:p>
            <a:pPr>
              <a:buClr>
                <a:srgbClr val="F78471"/>
              </a:buClr>
            </a:pPr>
            <a:r>
              <a:rPr lang="en-US" dirty="0"/>
              <a:t>Share your Life Map with others in the class.</a:t>
            </a:r>
          </a:p>
        </p:txBody>
      </p:sp>
      <p:sp>
        <p:nvSpPr>
          <p:cNvPr id="6" name="Slide Number Placeholder 6">
            <a:extLst>
              <a:ext uri="{FF2B5EF4-FFF2-40B4-BE49-F238E27FC236}">
                <a16:creationId xmlns:a16="http://schemas.microsoft.com/office/drawing/2014/main" id="{B7A1BCFB-3AD5-465D-842F-49A576E15753}"/>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4.1.41</a:t>
            </a:r>
          </a:p>
        </p:txBody>
      </p:sp>
    </p:spTree>
    <p:custDataLst>
      <p:tags r:id="rId1"/>
    </p:custDataLst>
    <p:extLst>
      <p:ext uri="{BB962C8B-B14F-4D97-AF65-F5344CB8AC3E}">
        <p14:creationId xmlns:p14="http://schemas.microsoft.com/office/powerpoint/2010/main" val="2719958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9FFF7E-AB17-4723-83D1-49D7DEC5B67D}"/>
              </a:ext>
            </a:extLst>
          </p:cNvPr>
          <p:cNvSpPr>
            <a:spLocks noGrp="1"/>
          </p:cNvSpPr>
          <p:nvPr>
            <p:ph type="ctrTitle"/>
          </p:nvPr>
        </p:nvSpPr>
        <p:spPr>
          <a:xfrm>
            <a:off x="2861864" y="2427425"/>
            <a:ext cx="5114700" cy="1159800"/>
          </a:xfrm>
        </p:spPr>
        <p:txBody>
          <a:bodyPr>
            <a:normAutofit/>
          </a:bodyPr>
          <a:lstStyle/>
          <a:p>
            <a:r>
              <a:rPr lang="en-US" sz="4000" dirty="0">
                <a:solidFill>
                  <a:srgbClr val="3B5763"/>
                </a:solidFill>
                <a:sym typeface="Arvo"/>
              </a:rPr>
              <a:t>Unit 4.2</a:t>
            </a:r>
            <a:endParaRPr lang="en-US" sz="3600" dirty="0">
              <a:solidFill>
                <a:srgbClr val="3B5763"/>
              </a:solidFill>
              <a:sym typeface="Arvo"/>
            </a:endParaRPr>
          </a:p>
        </p:txBody>
      </p:sp>
      <p:sp>
        <p:nvSpPr>
          <p:cNvPr id="5" name="Subtitle 2">
            <a:extLst>
              <a:ext uri="{FF2B5EF4-FFF2-40B4-BE49-F238E27FC236}">
                <a16:creationId xmlns:a16="http://schemas.microsoft.com/office/drawing/2014/main" id="{EA467FAC-FFE4-40DE-8D4F-E445224AF5E0}"/>
              </a:ext>
            </a:extLst>
          </p:cNvPr>
          <p:cNvSpPr>
            <a:spLocks noGrp="1"/>
          </p:cNvSpPr>
          <p:nvPr>
            <p:ph type="subTitle" idx="1"/>
          </p:nvPr>
        </p:nvSpPr>
        <p:spPr>
          <a:xfrm>
            <a:off x="2180220" y="3429000"/>
            <a:ext cx="6468272" cy="1382478"/>
          </a:xfrm>
        </p:spPr>
        <p:txBody>
          <a:bodyPr>
            <a:normAutofit fontScale="92500" lnSpcReduction="20000"/>
          </a:bodyPr>
          <a:lstStyle/>
          <a:p>
            <a:r>
              <a:rPr lang="en-US" dirty="0">
                <a:solidFill>
                  <a:srgbClr val="4D778A"/>
                </a:solidFill>
                <a:sym typeface="Arvo"/>
              </a:rPr>
              <a:t>Working with Foster Parents to Manage Children’s Behavior and Meet their Needs</a:t>
            </a:r>
          </a:p>
        </p:txBody>
      </p:sp>
      <p:sp>
        <p:nvSpPr>
          <p:cNvPr id="6" name="Slide Number Placeholder 6">
            <a:extLst>
              <a:ext uri="{FF2B5EF4-FFF2-40B4-BE49-F238E27FC236}">
                <a16:creationId xmlns:a16="http://schemas.microsoft.com/office/drawing/2014/main" id="{A63E1115-915F-4DAC-8AE7-43E9AD2CC748}"/>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solidFill>
                  <a:schemeClr val="bg1"/>
                </a:solidFill>
              </a:rPr>
              <a:t>Licensing 4.2.1</a:t>
            </a:r>
          </a:p>
        </p:txBody>
      </p:sp>
    </p:spTree>
    <p:custDataLst>
      <p:tags r:id="rId1"/>
    </p:custDataLst>
    <p:extLst>
      <p:ext uri="{BB962C8B-B14F-4D97-AF65-F5344CB8AC3E}">
        <p14:creationId xmlns:p14="http://schemas.microsoft.com/office/powerpoint/2010/main" val="2634235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24637-26AC-4999-A8B5-22DF6B96A329}"/>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3A5E61CD-C10E-438C-AA31-48DA2EDC15E9}"/>
              </a:ext>
            </a:extLst>
          </p:cNvPr>
          <p:cNvSpPr>
            <a:spLocks noGrp="1"/>
          </p:cNvSpPr>
          <p:nvPr>
            <p:ph type="body" idx="1"/>
          </p:nvPr>
        </p:nvSpPr>
        <p:spPr>
          <a:xfrm>
            <a:off x="1625600" y="1253067"/>
            <a:ext cx="8957733" cy="5604933"/>
          </a:xfrm>
        </p:spPr>
        <p:txBody>
          <a:bodyPr>
            <a:noAutofit/>
          </a:bodyPr>
          <a:lstStyle/>
          <a:p>
            <a:pPr>
              <a:lnSpc>
                <a:spcPct val="100000"/>
              </a:lnSpc>
              <a:spcBef>
                <a:spcPts val="0"/>
              </a:spcBef>
              <a:buClr>
                <a:srgbClr val="F78471"/>
              </a:buClr>
              <a:buSzPts val="1400"/>
              <a:buFont typeface="Wingdings" panose="05000000000000000000" pitchFamily="2" charset="2"/>
              <a:buChar char="§"/>
            </a:pPr>
            <a:r>
              <a:rPr lang="en-US" dirty="0"/>
              <a:t>Explain the role of Licensing Specialists in understanding children’s behaviors and supporting foster parents.</a:t>
            </a:r>
          </a:p>
          <a:p>
            <a:pPr>
              <a:lnSpc>
                <a:spcPct val="100000"/>
              </a:lnSpc>
              <a:spcBef>
                <a:spcPts val="0"/>
              </a:spcBef>
              <a:buClr>
                <a:srgbClr val="F78471"/>
              </a:buClr>
              <a:buSzPts val="1400"/>
              <a:buFont typeface="Wingdings" panose="05000000000000000000" pitchFamily="2" charset="2"/>
              <a:buChar char="§"/>
            </a:pPr>
            <a:r>
              <a:rPr lang="en-US" dirty="0"/>
              <a:t>Define secondary trauma and how it impacts Licensing Specialists and foster parents.</a:t>
            </a:r>
          </a:p>
          <a:p>
            <a:pPr>
              <a:lnSpc>
                <a:spcPct val="100000"/>
              </a:lnSpc>
              <a:spcBef>
                <a:spcPts val="0"/>
              </a:spcBef>
              <a:buClr>
                <a:srgbClr val="F78471"/>
              </a:buClr>
              <a:buSzPts val="1400"/>
              <a:buFont typeface="Wingdings" panose="05000000000000000000" pitchFamily="2" charset="2"/>
              <a:buChar char="§"/>
            </a:pPr>
            <a:r>
              <a:rPr lang="en-US" dirty="0"/>
              <a:t>Explain how to work with the team to minimize trauma to a child during placement.</a:t>
            </a:r>
          </a:p>
          <a:p>
            <a:pPr>
              <a:lnSpc>
                <a:spcPct val="100000"/>
              </a:lnSpc>
              <a:spcBef>
                <a:spcPts val="0"/>
              </a:spcBef>
              <a:buClr>
                <a:srgbClr val="F78471"/>
              </a:buClr>
              <a:buSzPts val="1400"/>
              <a:buFont typeface="Wingdings" panose="05000000000000000000" pitchFamily="2" charset="2"/>
              <a:buChar char="§"/>
            </a:pPr>
            <a:r>
              <a:rPr lang="en-US" dirty="0"/>
              <a:t>Explain the challenges foster parents may experience in working with a child exhibiting evidence of trauma-related behavior and how the Licensing Specialist can assist with facilitating collaboration to manage these challenging behaviors.</a:t>
            </a:r>
          </a:p>
          <a:p>
            <a:pPr>
              <a:lnSpc>
                <a:spcPct val="100000"/>
              </a:lnSpc>
              <a:spcBef>
                <a:spcPts val="0"/>
              </a:spcBef>
              <a:buClr>
                <a:srgbClr val="F78471"/>
              </a:buClr>
              <a:buSzPts val="1400"/>
              <a:buFont typeface="Wingdings" panose="05000000000000000000" pitchFamily="2" charset="2"/>
              <a:buChar char="§"/>
            </a:pPr>
            <a:r>
              <a:rPr lang="en-US" dirty="0"/>
              <a:t>Define and explain the policy and practice expectations of normalcy in the life of a child in foster care.</a:t>
            </a:r>
          </a:p>
        </p:txBody>
      </p:sp>
      <p:sp>
        <p:nvSpPr>
          <p:cNvPr id="4" name="Slide Number Placeholder 6">
            <a:extLst>
              <a:ext uri="{FF2B5EF4-FFF2-40B4-BE49-F238E27FC236}">
                <a16:creationId xmlns:a16="http://schemas.microsoft.com/office/drawing/2014/main" id="{CEB1AD6B-8744-4004-B111-DA4B676D9C4A}"/>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4.2.2</a:t>
            </a:r>
          </a:p>
        </p:txBody>
      </p:sp>
    </p:spTree>
    <p:custDataLst>
      <p:tags r:id="rId1"/>
    </p:custDataLst>
    <p:extLst>
      <p:ext uri="{BB962C8B-B14F-4D97-AF65-F5344CB8AC3E}">
        <p14:creationId xmlns:p14="http://schemas.microsoft.com/office/powerpoint/2010/main" val="40136802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64AF-D12E-4C06-B957-93171236B411}"/>
              </a:ext>
            </a:extLst>
          </p:cNvPr>
          <p:cNvSpPr>
            <a:spLocks noGrp="1"/>
          </p:cNvSpPr>
          <p:nvPr>
            <p:ph type="title"/>
          </p:nvPr>
        </p:nvSpPr>
        <p:spPr/>
        <p:txBody>
          <a:bodyPr/>
          <a:lstStyle/>
          <a:p>
            <a:r>
              <a:rPr lang="en-US" dirty="0"/>
              <a:t>Trauma-Sensitive Care</a:t>
            </a:r>
          </a:p>
        </p:txBody>
      </p:sp>
      <p:pic>
        <p:nvPicPr>
          <p:cNvPr id="4" name="Picture 3">
            <a:extLst>
              <a:ext uri="{FF2B5EF4-FFF2-40B4-BE49-F238E27FC236}">
                <a16:creationId xmlns:a16="http://schemas.microsoft.com/office/drawing/2014/main" id="{96C75925-441A-489F-A909-9B9FB96259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6341" y="7295"/>
            <a:ext cx="4565784" cy="6850705"/>
          </a:xfrm>
          <a:prstGeom prst="rect">
            <a:avLst/>
          </a:prstGeom>
        </p:spPr>
      </p:pic>
      <p:sp>
        <p:nvSpPr>
          <p:cNvPr id="5" name="Slide Number Placeholder 6">
            <a:extLst>
              <a:ext uri="{FF2B5EF4-FFF2-40B4-BE49-F238E27FC236}">
                <a16:creationId xmlns:a16="http://schemas.microsoft.com/office/drawing/2014/main" id="{04E01037-169A-43C6-81AD-62FD5CC65C44}"/>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4.2.3</a:t>
            </a:r>
          </a:p>
        </p:txBody>
      </p:sp>
    </p:spTree>
    <p:custDataLst>
      <p:tags r:id="rId1"/>
    </p:custDataLst>
    <p:extLst>
      <p:ext uri="{BB962C8B-B14F-4D97-AF65-F5344CB8AC3E}">
        <p14:creationId xmlns:p14="http://schemas.microsoft.com/office/powerpoint/2010/main" val="829489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F8A67-B15C-4B5F-8E50-59ED2897B734}"/>
              </a:ext>
            </a:extLst>
          </p:cNvPr>
          <p:cNvSpPr>
            <a:spLocks noGrp="1"/>
          </p:cNvSpPr>
          <p:nvPr>
            <p:ph type="title"/>
          </p:nvPr>
        </p:nvSpPr>
        <p:spPr/>
        <p:txBody>
          <a:bodyPr/>
          <a:lstStyle/>
          <a:p>
            <a:r>
              <a:rPr lang="en-US" dirty="0"/>
              <a:t>Childhood Trauma and Trauma-Sensitive Care</a:t>
            </a:r>
          </a:p>
        </p:txBody>
      </p:sp>
      <p:pic>
        <p:nvPicPr>
          <p:cNvPr id="2050" name="Picture 2" descr="http://eww.dcf.state.fl.us/webservices/gallery/Sad-scared-crying/shutterstock_106838930.jpg">
            <a:extLst>
              <a:ext uri="{FF2B5EF4-FFF2-40B4-BE49-F238E27FC236}">
                <a16:creationId xmlns:a16="http://schemas.microsoft.com/office/drawing/2014/main" id="{B4A5BB13-2F34-4B36-879B-144C8730C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273" y="1099129"/>
            <a:ext cx="4578927" cy="30526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s195491c78c846eca5bf1c63fe25b79b">
            <a:extLst>
              <a:ext uri="{FF2B5EF4-FFF2-40B4-BE49-F238E27FC236}">
                <a16:creationId xmlns:a16="http://schemas.microsoft.com/office/drawing/2014/main" id="{E511285B-4E33-4039-8191-D93FBE8555B4}"/>
              </a:ext>
            </a:extLst>
          </p:cNvPr>
          <p:cNvPicPr>
            <a:picLocks/>
          </p:cNvPicPr>
          <p:nvPr/>
        </p:nvPicPr>
        <p:blipFill>
          <a:blip r:embed="rId4" cstate="hqprint">
            <a:extLst>
              <a:ext uri="{28A0092B-C50C-407E-A947-70E740481C1C}">
                <a14:useLocalDpi xmlns:a14="http://schemas.microsoft.com/office/drawing/2010/main" val="0"/>
              </a:ext>
            </a:extLst>
          </a:blip>
          <a:stretch>
            <a:fillRect/>
          </a:stretch>
        </p:blipFill>
        <p:spPr>
          <a:xfrm>
            <a:off x="5590309" y="3205020"/>
            <a:ext cx="4802911" cy="3168072"/>
          </a:xfrm>
          <a:prstGeom prst="ellipse">
            <a:avLst/>
          </a:prstGeom>
          <a:ln>
            <a:noFill/>
          </a:ln>
          <a:effectLst>
            <a:softEdge rad="112500"/>
          </a:effectLst>
        </p:spPr>
      </p:pic>
      <p:sp>
        <p:nvSpPr>
          <p:cNvPr id="9" name="Slide Number Placeholder 6">
            <a:extLst>
              <a:ext uri="{FF2B5EF4-FFF2-40B4-BE49-F238E27FC236}">
                <a16:creationId xmlns:a16="http://schemas.microsoft.com/office/drawing/2014/main" id="{D3E830C6-3A27-4BAC-A885-B23817052B77}"/>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4.2.4</a:t>
            </a:r>
          </a:p>
        </p:txBody>
      </p:sp>
    </p:spTree>
    <p:custDataLst>
      <p:tags r:id="rId1"/>
    </p:custDataLst>
    <p:extLst>
      <p:ext uri="{BB962C8B-B14F-4D97-AF65-F5344CB8AC3E}">
        <p14:creationId xmlns:p14="http://schemas.microsoft.com/office/powerpoint/2010/main" val="23075569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E21A0-9D00-45CA-98DF-71504A43E283}"/>
              </a:ext>
            </a:extLst>
          </p:cNvPr>
          <p:cNvSpPr>
            <a:spLocks noGrp="1"/>
          </p:cNvSpPr>
          <p:nvPr>
            <p:ph type="title"/>
          </p:nvPr>
        </p:nvSpPr>
        <p:spPr/>
        <p:txBody>
          <a:bodyPr/>
          <a:lstStyle/>
          <a:p>
            <a:r>
              <a:rPr lang="en-US" dirty="0"/>
              <a:t>Trauma-Sensitive Parenting</a:t>
            </a:r>
          </a:p>
        </p:txBody>
      </p:sp>
      <p:grpSp>
        <p:nvGrpSpPr>
          <p:cNvPr id="4" name="Group 3">
            <a:extLst>
              <a:ext uri="{FF2B5EF4-FFF2-40B4-BE49-F238E27FC236}">
                <a16:creationId xmlns:a16="http://schemas.microsoft.com/office/drawing/2014/main" id="{5C425856-3FE5-4DC4-AE99-2497010456E3}"/>
              </a:ext>
            </a:extLst>
          </p:cNvPr>
          <p:cNvGrpSpPr/>
          <p:nvPr/>
        </p:nvGrpSpPr>
        <p:grpSpPr>
          <a:xfrm>
            <a:off x="2136996" y="1481222"/>
            <a:ext cx="7189885" cy="4468834"/>
            <a:chOff x="5495338" y="3576757"/>
            <a:chExt cx="6174674" cy="3757959"/>
          </a:xfrm>
        </p:grpSpPr>
        <p:sp>
          <p:nvSpPr>
            <p:cNvPr id="5" name="Freeform 4">
              <a:extLst>
                <a:ext uri="{FF2B5EF4-FFF2-40B4-BE49-F238E27FC236}">
                  <a16:creationId xmlns:a16="http://schemas.microsoft.com/office/drawing/2014/main" id="{4C72A536-8B69-4BA5-98A2-D35F64F66D46}"/>
                </a:ext>
              </a:extLst>
            </p:cNvPr>
            <p:cNvSpPr/>
            <p:nvPr/>
          </p:nvSpPr>
          <p:spPr>
            <a:xfrm>
              <a:off x="5495338" y="3576757"/>
              <a:ext cx="1929585" cy="1157751"/>
            </a:xfrm>
            <a:prstGeom prst="rect">
              <a:avLst/>
            </a:prstGeom>
            <a:solidFill>
              <a:srgbClr val="F6AB8A"/>
            </a:solidFill>
          </p:spPr>
          <p:style>
            <a:lnRef idx="2">
              <a:schemeClr val="lt1">
                <a:hueOff val="0"/>
                <a:satOff val="0"/>
                <a:lumOff val="0"/>
                <a:alphaOff val="0"/>
              </a:schemeClr>
            </a:lnRef>
            <a:fillRef idx="1">
              <a:scrgbClr r="0" g="0" b="0"/>
            </a:fillRef>
            <a:effectRef idx="0">
              <a:schemeClr val="accent5">
                <a:shade val="80000"/>
                <a:hueOff val="0"/>
                <a:satOff val="0"/>
                <a:lumOff val="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b="0" kern="1200" dirty="0">
                  <a:latin typeface="Arvo"/>
                </a:rPr>
                <a:t>Understanding the Impact </a:t>
              </a:r>
              <a:br>
                <a:rPr lang="en-US" sz="2400" b="0" kern="1200" dirty="0">
                  <a:latin typeface="Arvo"/>
                </a:rPr>
              </a:br>
              <a:r>
                <a:rPr lang="en-US" sz="2400" b="0" kern="1200" dirty="0">
                  <a:latin typeface="Arvo"/>
                </a:rPr>
                <a:t>of Trauma.</a:t>
              </a:r>
            </a:p>
          </p:txBody>
        </p:sp>
        <p:sp>
          <p:nvSpPr>
            <p:cNvPr id="6" name="Freeform 6">
              <a:extLst>
                <a:ext uri="{FF2B5EF4-FFF2-40B4-BE49-F238E27FC236}">
                  <a16:creationId xmlns:a16="http://schemas.microsoft.com/office/drawing/2014/main" id="{AB215966-F1B8-4ACA-B3B8-037806306ADA}"/>
                </a:ext>
              </a:extLst>
            </p:cNvPr>
            <p:cNvSpPr/>
            <p:nvPr/>
          </p:nvSpPr>
          <p:spPr>
            <a:xfrm>
              <a:off x="7617882" y="3578315"/>
              <a:ext cx="1929585" cy="1157751"/>
            </a:xfrm>
            <a:prstGeom prst="rect">
              <a:avLst/>
            </a:prstGeom>
            <a:solidFill>
              <a:srgbClr val="3B5763"/>
            </a:solidFill>
          </p:spPr>
          <p:style>
            <a:lnRef idx="2">
              <a:schemeClr val="lt1">
                <a:hueOff val="0"/>
                <a:satOff val="0"/>
                <a:lumOff val="0"/>
                <a:alphaOff val="0"/>
              </a:schemeClr>
            </a:lnRef>
            <a:fillRef idx="1">
              <a:scrgbClr r="0" g="0" b="0"/>
            </a:fillRef>
            <a:effectRef idx="0">
              <a:schemeClr val="accent5">
                <a:shade val="80000"/>
                <a:hueOff val="43660"/>
                <a:satOff val="-782"/>
                <a:lumOff val="3323"/>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b="0" kern="1200" dirty="0">
                  <a:latin typeface="Arvo"/>
                </a:rPr>
                <a:t>Creating a Feeling of Safety and Acceptance</a:t>
              </a:r>
            </a:p>
          </p:txBody>
        </p:sp>
        <p:sp>
          <p:nvSpPr>
            <p:cNvPr id="7" name="Freeform 7">
              <a:extLst>
                <a:ext uri="{FF2B5EF4-FFF2-40B4-BE49-F238E27FC236}">
                  <a16:creationId xmlns:a16="http://schemas.microsoft.com/office/drawing/2014/main" id="{F10EBDA7-5E20-44DE-9DF6-3348E0D0A258}"/>
                </a:ext>
              </a:extLst>
            </p:cNvPr>
            <p:cNvSpPr/>
            <p:nvPr/>
          </p:nvSpPr>
          <p:spPr>
            <a:xfrm>
              <a:off x="9740426" y="3576757"/>
              <a:ext cx="1929585" cy="1157751"/>
            </a:xfrm>
            <a:prstGeom prst="rect">
              <a:avLst/>
            </a:prstGeom>
            <a:solidFill>
              <a:srgbClr val="F78471"/>
            </a:solidFill>
          </p:spPr>
          <p:style>
            <a:lnRef idx="2">
              <a:schemeClr val="lt1">
                <a:hueOff val="0"/>
                <a:satOff val="0"/>
                <a:lumOff val="0"/>
                <a:alphaOff val="0"/>
              </a:schemeClr>
            </a:lnRef>
            <a:fillRef idx="1">
              <a:scrgbClr r="0" g="0" b="0"/>
            </a:fillRef>
            <a:effectRef idx="0">
              <a:schemeClr val="accent5">
                <a:shade val="80000"/>
                <a:hueOff val="87321"/>
                <a:satOff val="-1564"/>
                <a:lumOff val="6646"/>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b="0" kern="1200" dirty="0">
                  <a:latin typeface="Arvo"/>
                </a:rPr>
                <a:t>Managing Emotions</a:t>
              </a:r>
            </a:p>
          </p:txBody>
        </p:sp>
        <p:sp>
          <p:nvSpPr>
            <p:cNvPr id="8" name="Freeform 8">
              <a:extLst>
                <a:ext uri="{FF2B5EF4-FFF2-40B4-BE49-F238E27FC236}">
                  <a16:creationId xmlns:a16="http://schemas.microsoft.com/office/drawing/2014/main" id="{0D52C663-8FE4-4FE6-83E2-9D1DB8FC97B1}"/>
                </a:ext>
              </a:extLst>
            </p:cNvPr>
            <p:cNvSpPr/>
            <p:nvPr/>
          </p:nvSpPr>
          <p:spPr>
            <a:xfrm>
              <a:off x="5495338" y="4877640"/>
              <a:ext cx="1929585" cy="1157751"/>
            </a:xfrm>
            <a:prstGeom prst="rect">
              <a:avLst/>
            </a:prstGeom>
            <a:solidFill>
              <a:srgbClr val="96B3C0"/>
            </a:solidFill>
          </p:spPr>
          <p:style>
            <a:lnRef idx="2">
              <a:schemeClr val="lt1">
                <a:hueOff val="0"/>
                <a:satOff val="0"/>
                <a:lumOff val="0"/>
                <a:alphaOff val="0"/>
              </a:schemeClr>
            </a:lnRef>
            <a:fillRef idx="1">
              <a:scrgbClr r="0" g="0" b="0"/>
            </a:fillRef>
            <a:effectRef idx="0">
              <a:schemeClr val="accent5">
                <a:shade val="80000"/>
                <a:hueOff val="130981"/>
                <a:satOff val="-2346"/>
                <a:lumOff val="9969"/>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b="0" kern="1200" dirty="0">
                  <a:latin typeface="Arvo"/>
                </a:rPr>
                <a:t>Identifying a Child’s Reaction and Response to Trauma</a:t>
              </a:r>
            </a:p>
          </p:txBody>
        </p:sp>
        <p:sp>
          <p:nvSpPr>
            <p:cNvPr id="9" name="Freeform 9">
              <a:extLst>
                <a:ext uri="{FF2B5EF4-FFF2-40B4-BE49-F238E27FC236}">
                  <a16:creationId xmlns:a16="http://schemas.microsoft.com/office/drawing/2014/main" id="{DF92B26E-5857-4064-811C-82B9A3F59C32}"/>
                </a:ext>
              </a:extLst>
            </p:cNvPr>
            <p:cNvSpPr/>
            <p:nvPr/>
          </p:nvSpPr>
          <p:spPr>
            <a:xfrm>
              <a:off x="7617882" y="4877640"/>
              <a:ext cx="1929585" cy="1157751"/>
            </a:xfrm>
            <a:prstGeom prst="rect">
              <a:avLst/>
            </a:prstGeom>
            <a:solidFill>
              <a:srgbClr val="FAA99C"/>
            </a:solidFill>
          </p:spPr>
          <p:style>
            <a:lnRef idx="2">
              <a:schemeClr val="lt1">
                <a:hueOff val="0"/>
                <a:satOff val="0"/>
                <a:lumOff val="0"/>
                <a:alphaOff val="0"/>
              </a:schemeClr>
            </a:lnRef>
            <a:fillRef idx="1">
              <a:scrgbClr r="0" g="0" b="0"/>
            </a:fillRef>
            <a:effectRef idx="0">
              <a:schemeClr val="accent5">
                <a:shade val="80000"/>
                <a:hueOff val="174641"/>
                <a:satOff val="-3128"/>
                <a:lumOff val="13293"/>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b="0" kern="1200" dirty="0">
                  <a:latin typeface="Arvo"/>
                </a:rPr>
                <a:t>Supporting Connections and Relationships </a:t>
              </a:r>
            </a:p>
          </p:txBody>
        </p:sp>
        <p:sp>
          <p:nvSpPr>
            <p:cNvPr id="10" name="Freeform 10">
              <a:extLst>
                <a:ext uri="{FF2B5EF4-FFF2-40B4-BE49-F238E27FC236}">
                  <a16:creationId xmlns:a16="http://schemas.microsoft.com/office/drawing/2014/main" id="{157A9F05-B229-4D6D-9F62-4F9AA7291BB2}"/>
                </a:ext>
              </a:extLst>
            </p:cNvPr>
            <p:cNvSpPr/>
            <p:nvPr/>
          </p:nvSpPr>
          <p:spPr>
            <a:xfrm>
              <a:off x="9740427" y="4877640"/>
              <a:ext cx="1929585" cy="1157751"/>
            </a:xfrm>
            <a:prstGeom prst="rect">
              <a:avLst/>
            </a:prstGeom>
            <a:solidFill>
              <a:srgbClr val="4D778A"/>
            </a:solidFill>
          </p:spPr>
          <p:style>
            <a:lnRef idx="2">
              <a:schemeClr val="lt1">
                <a:hueOff val="0"/>
                <a:satOff val="0"/>
                <a:lumOff val="0"/>
                <a:alphaOff val="0"/>
              </a:schemeClr>
            </a:lnRef>
            <a:fillRef idx="1">
              <a:scrgbClr r="0" g="0" b="0"/>
            </a:fillRef>
            <a:effectRef idx="0">
              <a:schemeClr val="accent5">
                <a:shade val="80000"/>
                <a:hueOff val="218302"/>
                <a:satOff val="-3910"/>
                <a:lumOff val="16616"/>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b="0" kern="1200" dirty="0">
                  <a:latin typeface="Arvo"/>
                </a:rPr>
                <a:t>Helping Child Develop a Strong Sense </a:t>
              </a:r>
              <a:br>
                <a:rPr lang="en-US" sz="2400" b="0" kern="1200" dirty="0">
                  <a:latin typeface="Arvo"/>
                </a:rPr>
              </a:br>
              <a:r>
                <a:rPr lang="en-US" sz="2400" b="0" kern="1200" dirty="0">
                  <a:latin typeface="Arvo"/>
                </a:rPr>
                <a:t>of Self</a:t>
              </a:r>
            </a:p>
          </p:txBody>
        </p:sp>
        <p:sp>
          <p:nvSpPr>
            <p:cNvPr id="11" name="Freeform 11">
              <a:extLst>
                <a:ext uri="{FF2B5EF4-FFF2-40B4-BE49-F238E27FC236}">
                  <a16:creationId xmlns:a16="http://schemas.microsoft.com/office/drawing/2014/main" id="{C5DEC4F6-E299-48EF-96E6-C63E495C4618}"/>
                </a:ext>
              </a:extLst>
            </p:cNvPr>
            <p:cNvSpPr/>
            <p:nvPr/>
          </p:nvSpPr>
          <p:spPr>
            <a:xfrm>
              <a:off x="5495338" y="6176965"/>
              <a:ext cx="1929585" cy="1157751"/>
            </a:xfrm>
            <a:prstGeom prst="rect">
              <a:avLst/>
            </a:prstGeom>
            <a:solidFill>
              <a:srgbClr val="F78471"/>
            </a:solidFill>
          </p:spPr>
          <p:style>
            <a:lnRef idx="2">
              <a:schemeClr val="lt1">
                <a:hueOff val="0"/>
                <a:satOff val="0"/>
                <a:lumOff val="0"/>
                <a:alphaOff val="0"/>
              </a:schemeClr>
            </a:lnRef>
            <a:fillRef idx="1">
              <a:scrgbClr r="0" g="0" b="0"/>
            </a:fillRef>
            <a:effectRef idx="0">
              <a:schemeClr val="accent5">
                <a:shade val="80000"/>
                <a:hueOff val="261962"/>
                <a:satOff val="-4692"/>
                <a:lumOff val="19939"/>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b="0" kern="1200" dirty="0">
                  <a:latin typeface="Arvo"/>
                </a:rPr>
                <a:t>Advocating for the Child</a:t>
              </a:r>
            </a:p>
          </p:txBody>
        </p:sp>
        <p:sp>
          <p:nvSpPr>
            <p:cNvPr id="12" name="Freeform 12">
              <a:extLst>
                <a:ext uri="{FF2B5EF4-FFF2-40B4-BE49-F238E27FC236}">
                  <a16:creationId xmlns:a16="http://schemas.microsoft.com/office/drawing/2014/main" id="{9FB422E5-0AD0-42EA-898E-D9E8A07A6AFA}"/>
                </a:ext>
              </a:extLst>
            </p:cNvPr>
            <p:cNvSpPr/>
            <p:nvPr/>
          </p:nvSpPr>
          <p:spPr>
            <a:xfrm>
              <a:off x="7617882" y="6176965"/>
              <a:ext cx="1929585" cy="1157751"/>
            </a:xfrm>
            <a:prstGeom prst="rect">
              <a:avLst/>
            </a:prstGeom>
            <a:solidFill>
              <a:srgbClr val="3B5763"/>
            </a:solidFill>
          </p:spPr>
          <p:style>
            <a:lnRef idx="2">
              <a:schemeClr val="lt1">
                <a:hueOff val="0"/>
                <a:satOff val="0"/>
                <a:lumOff val="0"/>
                <a:alphaOff val="0"/>
              </a:schemeClr>
            </a:lnRef>
            <a:fillRef idx="1">
              <a:scrgbClr r="0" g="0" b="0"/>
            </a:fillRef>
            <a:effectRef idx="0">
              <a:schemeClr val="accent5">
                <a:shade val="80000"/>
                <a:hueOff val="305622"/>
                <a:satOff val="-5474"/>
                <a:lumOff val="23262"/>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b="0" kern="1200" dirty="0">
                  <a:latin typeface="Arvo"/>
                </a:rPr>
                <a:t>Looking at their own Responses</a:t>
              </a:r>
            </a:p>
          </p:txBody>
        </p:sp>
        <p:sp>
          <p:nvSpPr>
            <p:cNvPr id="13" name="Freeform 13">
              <a:extLst>
                <a:ext uri="{FF2B5EF4-FFF2-40B4-BE49-F238E27FC236}">
                  <a16:creationId xmlns:a16="http://schemas.microsoft.com/office/drawing/2014/main" id="{7DE847D2-48B1-42DC-8B56-BA85B9D042A4}"/>
                </a:ext>
              </a:extLst>
            </p:cNvPr>
            <p:cNvSpPr/>
            <p:nvPr/>
          </p:nvSpPr>
          <p:spPr>
            <a:xfrm>
              <a:off x="9740427" y="6176965"/>
              <a:ext cx="1929585" cy="1157751"/>
            </a:xfrm>
            <a:prstGeom prst="rect">
              <a:avLst/>
            </a:prstGeom>
            <a:solidFill>
              <a:srgbClr val="F6AB8A"/>
            </a:solidFill>
          </p:spPr>
          <p:style>
            <a:lnRef idx="2">
              <a:schemeClr val="lt1">
                <a:hueOff val="0"/>
                <a:satOff val="0"/>
                <a:lumOff val="0"/>
                <a:alphaOff val="0"/>
              </a:schemeClr>
            </a:lnRef>
            <a:fillRef idx="1">
              <a:scrgbClr r="0" g="0" b="0"/>
            </a:fillRef>
            <a:effectRef idx="0">
              <a:schemeClr val="accent5">
                <a:shade val="80000"/>
                <a:hueOff val="349283"/>
                <a:satOff val="-6256"/>
                <a:lumOff val="26585"/>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2400" b="0" kern="1200" dirty="0">
                  <a:latin typeface="Arvo"/>
                </a:rPr>
                <a:t>Taking care </a:t>
              </a:r>
              <a:br>
                <a:rPr lang="en-US" sz="2400" b="0" kern="1200" dirty="0">
                  <a:latin typeface="Arvo"/>
                </a:rPr>
              </a:br>
              <a:r>
                <a:rPr lang="en-US" sz="2400" b="0" kern="1200" dirty="0">
                  <a:latin typeface="Arvo"/>
                </a:rPr>
                <a:t>of Self </a:t>
              </a:r>
            </a:p>
          </p:txBody>
        </p:sp>
      </p:grpSp>
      <p:sp>
        <p:nvSpPr>
          <p:cNvPr id="14" name="Slide Number Placeholder 6">
            <a:extLst>
              <a:ext uri="{FF2B5EF4-FFF2-40B4-BE49-F238E27FC236}">
                <a16:creationId xmlns:a16="http://schemas.microsoft.com/office/drawing/2014/main" id="{0E461026-A63B-451A-B0F2-0F4B4E993F76}"/>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4.2.5</a:t>
            </a:r>
          </a:p>
        </p:txBody>
      </p:sp>
    </p:spTree>
    <p:custDataLst>
      <p:tags r:id="rId1"/>
    </p:custDataLst>
    <p:extLst>
      <p:ext uri="{BB962C8B-B14F-4D97-AF65-F5344CB8AC3E}">
        <p14:creationId xmlns:p14="http://schemas.microsoft.com/office/powerpoint/2010/main" val="25767009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DD1B-44FF-4A4F-9C8B-01E2EDA8ECA1}"/>
              </a:ext>
            </a:extLst>
          </p:cNvPr>
          <p:cNvSpPr>
            <a:spLocks noGrp="1"/>
          </p:cNvSpPr>
          <p:nvPr>
            <p:ph type="title"/>
          </p:nvPr>
        </p:nvSpPr>
        <p:spPr/>
        <p:txBody>
          <a:bodyPr/>
          <a:lstStyle/>
          <a:p>
            <a:r>
              <a:rPr lang="en-US" dirty="0"/>
              <a:t>Helping the Child Heal </a:t>
            </a:r>
          </a:p>
        </p:txBody>
      </p:sp>
      <p:sp>
        <p:nvSpPr>
          <p:cNvPr id="3" name="Text Placeholder 2">
            <a:extLst>
              <a:ext uri="{FF2B5EF4-FFF2-40B4-BE49-F238E27FC236}">
                <a16:creationId xmlns:a16="http://schemas.microsoft.com/office/drawing/2014/main" id="{BB998408-FC03-44EA-8AAA-83D2928F75E0}"/>
              </a:ext>
            </a:extLst>
          </p:cNvPr>
          <p:cNvSpPr>
            <a:spLocks noGrp="1"/>
          </p:cNvSpPr>
          <p:nvPr>
            <p:ph type="body" idx="1"/>
          </p:nvPr>
        </p:nvSpPr>
        <p:spPr>
          <a:xfrm>
            <a:off x="1568336" y="2632894"/>
            <a:ext cx="5020775" cy="1085135"/>
          </a:xfrm>
        </p:spPr>
        <p:txBody>
          <a:bodyPr>
            <a:noAutofit/>
          </a:bodyPr>
          <a:lstStyle/>
          <a:p>
            <a:pPr marL="0" indent="0" algn="ctr">
              <a:buClr>
                <a:srgbClr val="F78471"/>
              </a:buClr>
              <a:buNone/>
            </a:pPr>
            <a:r>
              <a:rPr lang="en-US" sz="2800" dirty="0"/>
              <a:t>Relationships are the most powerful way to heal the brain.</a:t>
            </a:r>
          </a:p>
        </p:txBody>
      </p:sp>
      <p:pic>
        <p:nvPicPr>
          <p:cNvPr id="4" name="Picture 3">
            <a:extLst>
              <a:ext uri="{FF2B5EF4-FFF2-40B4-BE49-F238E27FC236}">
                <a16:creationId xmlns:a16="http://schemas.microsoft.com/office/drawing/2014/main" id="{AF32E73E-478C-4C7A-822C-CE65595B54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386646" y="2859578"/>
            <a:ext cx="5436523" cy="3998422"/>
          </a:xfrm>
          <a:prstGeom prst="rect">
            <a:avLst/>
          </a:prstGeom>
        </p:spPr>
      </p:pic>
      <p:sp>
        <p:nvSpPr>
          <p:cNvPr id="5" name="Slide Number Placeholder 6">
            <a:extLst>
              <a:ext uri="{FF2B5EF4-FFF2-40B4-BE49-F238E27FC236}">
                <a16:creationId xmlns:a16="http://schemas.microsoft.com/office/drawing/2014/main" id="{6B6C6C03-E32C-4B2D-8F29-F30D019B063A}"/>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4.2.6</a:t>
            </a:r>
          </a:p>
        </p:txBody>
      </p:sp>
    </p:spTree>
    <p:custDataLst>
      <p:tags r:id="rId1"/>
    </p:custDataLst>
    <p:extLst>
      <p:ext uri="{BB962C8B-B14F-4D97-AF65-F5344CB8AC3E}">
        <p14:creationId xmlns:p14="http://schemas.microsoft.com/office/powerpoint/2010/main" val="48892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70FAF-B6CE-48DB-A968-D3CEAAA3820A}"/>
              </a:ext>
            </a:extLst>
          </p:cNvPr>
          <p:cNvSpPr>
            <a:spLocks noGrp="1"/>
          </p:cNvSpPr>
          <p:nvPr>
            <p:ph type="title"/>
          </p:nvPr>
        </p:nvSpPr>
        <p:spPr/>
        <p:txBody>
          <a:bodyPr/>
          <a:lstStyle/>
          <a:p>
            <a:r>
              <a:rPr lang="en-US" dirty="0"/>
              <a:t>The Last Resort - Most Intrusive</a:t>
            </a:r>
          </a:p>
        </p:txBody>
      </p:sp>
      <p:pic>
        <p:nvPicPr>
          <p:cNvPr id="4" name="Picture 3">
            <a:extLst>
              <a:ext uri="{FF2B5EF4-FFF2-40B4-BE49-F238E27FC236}">
                <a16:creationId xmlns:a16="http://schemas.microsoft.com/office/drawing/2014/main" id="{5EB5405A-E0D1-42B1-8EE3-50BCF8B53078}"/>
              </a:ext>
            </a:extLst>
          </p:cNvPr>
          <p:cNvPicPr>
            <a:picLocks noChangeAspect="1"/>
          </p:cNvPicPr>
          <p:nvPr/>
        </p:nvPicPr>
        <p:blipFill>
          <a:blip r:embed="rId3"/>
          <a:stretch>
            <a:fillRect/>
          </a:stretch>
        </p:blipFill>
        <p:spPr>
          <a:xfrm rot="21228529">
            <a:off x="3439286" y="1477247"/>
            <a:ext cx="5590517" cy="4651651"/>
          </a:xfrm>
          <a:prstGeom prst="rect">
            <a:avLst/>
          </a:prstGeom>
          <a:effectLst>
            <a:softEdge rad="127000"/>
          </a:effectLst>
        </p:spPr>
      </p:pic>
      <p:sp>
        <p:nvSpPr>
          <p:cNvPr id="5" name="Slide Number Placeholder 6">
            <a:extLst>
              <a:ext uri="{FF2B5EF4-FFF2-40B4-BE49-F238E27FC236}">
                <a16:creationId xmlns:a16="http://schemas.microsoft.com/office/drawing/2014/main" id="{CD267D86-8641-4B5D-B493-7D3B25ABBF17}"/>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4.1.3</a:t>
            </a:r>
          </a:p>
        </p:txBody>
      </p:sp>
    </p:spTree>
    <p:custDataLst>
      <p:tags r:id="rId1"/>
    </p:custDataLst>
    <p:extLst>
      <p:ext uri="{BB962C8B-B14F-4D97-AF65-F5344CB8AC3E}">
        <p14:creationId xmlns:p14="http://schemas.microsoft.com/office/powerpoint/2010/main" val="388419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72092-BDE9-45FB-A36A-E56E1574A936}"/>
              </a:ext>
            </a:extLst>
          </p:cNvPr>
          <p:cNvSpPr>
            <a:spLocks noGrp="1"/>
          </p:cNvSpPr>
          <p:nvPr>
            <p:ph type="title"/>
          </p:nvPr>
        </p:nvSpPr>
        <p:spPr>
          <a:xfrm>
            <a:off x="161611" y="88180"/>
            <a:ext cx="9165270" cy="977757"/>
          </a:xfrm>
        </p:spPr>
        <p:txBody>
          <a:bodyPr/>
          <a:lstStyle/>
          <a:p>
            <a:r>
              <a:rPr lang="en-US" dirty="0"/>
              <a:t>Foster Parent Strategies for Responding to a Child’s Trauma</a:t>
            </a:r>
          </a:p>
        </p:txBody>
      </p:sp>
      <p:grpSp>
        <p:nvGrpSpPr>
          <p:cNvPr id="16" name="Group 15">
            <a:extLst>
              <a:ext uri="{FF2B5EF4-FFF2-40B4-BE49-F238E27FC236}">
                <a16:creationId xmlns:a16="http://schemas.microsoft.com/office/drawing/2014/main" id="{D602A61A-35D0-4B86-8FCD-AC22EBDA5A8A}"/>
              </a:ext>
            </a:extLst>
          </p:cNvPr>
          <p:cNvGrpSpPr/>
          <p:nvPr/>
        </p:nvGrpSpPr>
        <p:grpSpPr>
          <a:xfrm>
            <a:off x="2649212" y="836334"/>
            <a:ext cx="6394124" cy="5933486"/>
            <a:chOff x="2622638" y="797590"/>
            <a:chExt cx="6394124" cy="5933486"/>
          </a:xfrm>
        </p:grpSpPr>
        <p:sp>
          <p:nvSpPr>
            <p:cNvPr id="14" name="Freeform: Shape 13">
              <a:extLst>
                <a:ext uri="{FF2B5EF4-FFF2-40B4-BE49-F238E27FC236}">
                  <a16:creationId xmlns:a16="http://schemas.microsoft.com/office/drawing/2014/main" id="{C909A8E0-D8F1-4934-AFE6-2E45EE299609}"/>
                </a:ext>
              </a:extLst>
            </p:cNvPr>
            <p:cNvSpPr/>
            <p:nvPr/>
          </p:nvSpPr>
          <p:spPr>
            <a:xfrm>
              <a:off x="6860843" y="1641956"/>
              <a:ext cx="2155919" cy="1992159"/>
            </a:xfrm>
            <a:custGeom>
              <a:avLst/>
              <a:gdLst>
                <a:gd name="connsiteX0" fmla="*/ 0 w 1688944"/>
                <a:gd name="connsiteY0" fmla="*/ 844472 h 1688944"/>
                <a:gd name="connsiteX1" fmla="*/ 844472 w 1688944"/>
                <a:gd name="connsiteY1" fmla="*/ 0 h 1688944"/>
                <a:gd name="connsiteX2" fmla="*/ 1688944 w 1688944"/>
                <a:gd name="connsiteY2" fmla="*/ 844472 h 1688944"/>
                <a:gd name="connsiteX3" fmla="*/ 844472 w 1688944"/>
                <a:gd name="connsiteY3" fmla="*/ 1688944 h 1688944"/>
                <a:gd name="connsiteX4" fmla="*/ 0 w 1688944"/>
                <a:gd name="connsiteY4" fmla="*/ 844472 h 1688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44" h="1688944">
                  <a:moveTo>
                    <a:pt x="0" y="844472"/>
                  </a:moveTo>
                  <a:cubicBezTo>
                    <a:pt x="0" y="378083"/>
                    <a:pt x="378083" y="0"/>
                    <a:pt x="844472" y="0"/>
                  </a:cubicBezTo>
                  <a:cubicBezTo>
                    <a:pt x="1310861" y="0"/>
                    <a:pt x="1688944" y="378083"/>
                    <a:pt x="1688944" y="844472"/>
                  </a:cubicBezTo>
                  <a:cubicBezTo>
                    <a:pt x="1688944" y="1310861"/>
                    <a:pt x="1310861" y="1688944"/>
                    <a:pt x="844472" y="1688944"/>
                  </a:cubicBezTo>
                  <a:cubicBezTo>
                    <a:pt x="378083" y="1688944"/>
                    <a:pt x="0" y="1310861"/>
                    <a:pt x="0" y="844472"/>
                  </a:cubicBezTo>
                  <a:close/>
                </a:path>
              </a:pathLst>
            </a:custGeom>
            <a:solidFill>
              <a:srgbClr val="FAA99C"/>
            </a:solidFill>
          </p:spPr>
          <p:style>
            <a:lnRef idx="2">
              <a:schemeClr val="lt1">
                <a:hueOff val="0"/>
                <a:satOff val="0"/>
                <a:lumOff val="0"/>
                <a:alphaOff val="0"/>
              </a:schemeClr>
            </a:lnRef>
            <a:fillRef idx="1">
              <a:scrgbClr r="0" g="0" b="0"/>
            </a:fillRef>
            <a:effectRef idx="0">
              <a:schemeClr val="accent1">
                <a:shade val="80000"/>
                <a:alpha val="50000"/>
                <a:hueOff val="15"/>
                <a:satOff val="3042"/>
                <a:lumOff val="5084"/>
                <a:alphaOff val="30000"/>
              </a:schemeClr>
            </a:effectRef>
            <a:fontRef idx="minor">
              <a:schemeClr val="tx1"/>
            </a:fontRef>
          </p:style>
          <p:txBody>
            <a:bodyPr spcFirstLastPara="0" vert="horz" wrap="square" lIns="277820" tIns="277820" rIns="277820" bIns="277820" numCol="1" spcCol="1270" anchor="ctr" anchorCtr="0">
              <a:noAutofit/>
            </a:bodyPr>
            <a:lstStyle/>
            <a:p>
              <a:pPr lvl="0" algn="ctr" defTabSz="1066800">
                <a:lnSpc>
                  <a:spcPct val="90000"/>
                </a:lnSpc>
                <a:spcBef>
                  <a:spcPct val="0"/>
                </a:spcBef>
                <a:spcAft>
                  <a:spcPct val="35000"/>
                </a:spcAft>
              </a:pPr>
              <a:r>
                <a:rPr lang="en-US" sz="2400" dirty="0">
                  <a:solidFill>
                    <a:schemeClr val="bg1"/>
                  </a:solidFill>
                  <a:latin typeface="Arvo"/>
                </a:rPr>
                <a:t>Look at Sensory Triggers </a:t>
              </a:r>
            </a:p>
          </p:txBody>
        </p:sp>
        <p:grpSp>
          <p:nvGrpSpPr>
            <p:cNvPr id="15" name="Group 14">
              <a:extLst>
                <a:ext uri="{FF2B5EF4-FFF2-40B4-BE49-F238E27FC236}">
                  <a16:creationId xmlns:a16="http://schemas.microsoft.com/office/drawing/2014/main" id="{C63B2087-A941-4D78-A3DD-95D7F68BF215}"/>
                </a:ext>
              </a:extLst>
            </p:cNvPr>
            <p:cNvGrpSpPr/>
            <p:nvPr/>
          </p:nvGrpSpPr>
          <p:grpSpPr>
            <a:xfrm>
              <a:off x="2622638" y="797590"/>
              <a:ext cx="6336196" cy="5933486"/>
              <a:chOff x="2622638" y="797590"/>
              <a:chExt cx="6336196" cy="5933486"/>
            </a:xfrm>
          </p:grpSpPr>
          <p:grpSp>
            <p:nvGrpSpPr>
              <p:cNvPr id="6" name="Group 5">
                <a:extLst>
                  <a:ext uri="{FF2B5EF4-FFF2-40B4-BE49-F238E27FC236}">
                    <a16:creationId xmlns:a16="http://schemas.microsoft.com/office/drawing/2014/main" id="{39615D79-DF4D-4793-B9E9-A9E84AEA3C27}"/>
                  </a:ext>
                </a:extLst>
              </p:cNvPr>
              <p:cNvGrpSpPr/>
              <p:nvPr/>
            </p:nvGrpSpPr>
            <p:grpSpPr>
              <a:xfrm>
                <a:off x="2622638" y="797590"/>
                <a:ext cx="6336196" cy="5933486"/>
                <a:chOff x="2666692" y="1446068"/>
                <a:chExt cx="5506265" cy="5292662"/>
              </a:xfrm>
            </p:grpSpPr>
            <p:sp>
              <p:nvSpPr>
                <p:cNvPr id="10" name="Freeform: Shape 9">
                  <a:extLst>
                    <a:ext uri="{FF2B5EF4-FFF2-40B4-BE49-F238E27FC236}">
                      <a16:creationId xmlns:a16="http://schemas.microsoft.com/office/drawing/2014/main" id="{235DC441-8C85-4758-B47B-63D3AF66E073}"/>
                    </a:ext>
                  </a:extLst>
                </p:cNvPr>
                <p:cNvSpPr/>
                <p:nvPr/>
              </p:nvSpPr>
              <p:spPr>
                <a:xfrm>
                  <a:off x="6299426" y="4142071"/>
                  <a:ext cx="1873531" cy="1777003"/>
                </a:xfrm>
                <a:custGeom>
                  <a:avLst/>
                  <a:gdLst>
                    <a:gd name="connsiteX0" fmla="*/ 0 w 1873531"/>
                    <a:gd name="connsiteY0" fmla="*/ 888502 h 1777003"/>
                    <a:gd name="connsiteX1" fmla="*/ 936766 w 1873531"/>
                    <a:gd name="connsiteY1" fmla="*/ 0 h 1777003"/>
                    <a:gd name="connsiteX2" fmla="*/ 1873532 w 1873531"/>
                    <a:gd name="connsiteY2" fmla="*/ 888502 h 1777003"/>
                    <a:gd name="connsiteX3" fmla="*/ 936766 w 1873531"/>
                    <a:gd name="connsiteY3" fmla="*/ 1777004 h 1777003"/>
                    <a:gd name="connsiteX4" fmla="*/ 0 w 1873531"/>
                    <a:gd name="connsiteY4" fmla="*/ 888502 h 177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531" h="1777003">
                      <a:moveTo>
                        <a:pt x="0" y="888502"/>
                      </a:moveTo>
                      <a:cubicBezTo>
                        <a:pt x="0" y="397796"/>
                        <a:pt x="419404" y="0"/>
                        <a:pt x="936766" y="0"/>
                      </a:cubicBezTo>
                      <a:cubicBezTo>
                        <a:pt x="1454128" y="0"/>
                        <a:pt x="1873532" y="397796"/>
                        <a:pt x="1873532" y="888502"/>
                      </a:cubicBezTo>
                      <a:cubicBezTo>
                        <a:pt x="1873532" y="1379208"/>
                        <a:pt x="1454128" y="1777004"/>
                        <a:pt x="936766" y="1777004"/>
                      </a:cubicBezTo>
                      <a:cubicBezTo>
                        <a:pt x="419404" y="1777004"/>
                        <a:pt x="0" y="1379208"/>
                        <a:pt x="0" y="888502"/>
                      </a:cubicBezTo>
                      <a:close/>
                    </a:path>
                  </a:pathLst>
                </a:custGeom>
                <a:solidFill>
                  <a:srgbClr val="4D778A"/>
                </a:solidFill>
              </p:spPr>
              <p:style>
                <a:lnRef idx="2">
                  <a:schemeClr val="lt1">
                    <a:hueOff val="0"/>
                    <a:satOff val="0"/>
                    <a:lumOff val="0"/>
                    <a:alphaOff val="0"/>
                  </a:schemeClr>
                </a:lnRef>
                <a:fillRef idx="1">
                  <a:scrgbClr r="0" g="0" b="0"/>
                </a:fillRef>
                <a:effectRef idx="0">
                  <a:schemeClr val="accent1">
                    <a:shade val="80000"/>
                    <a:alpha val="50000"/>
                    <a:hueOff val="7"/>
                    <a:satOff val="1521"/>
                    <a:lumOff val="2542"/>
                    <a:alphaOff val="15000"/>
                  </a:schemeClr>
                </a:effectRef>
                <a:fontRef idx="minor">
                  <a:schemeClr val="tx1"/>
                </a:fontRef>
              </p:style>
              <p:txBody>
                <a:bodyPr spcFirstLastPara="0" vert="horz" wrap="square" lIns="304852" tIns="290716" rIns="304852" bIns="290716"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bg1"/>
                      </a:solidFill>
                      <a:latin typeface="Arvo"/>
                    </a:rPr>
                    <a:t>Reintroduce Stimuli</a:t>
                  </a:r>
                </a:p>
              </p:txBody>
            </p:sp>
            <p:sp>
              <p:nvSpPr>
                <p:cNvPr id="11" name="Freeform: Shape 10">
                  <a:extLst>
                    <a:ext uri="{FF2B5EF4-FFF2-40B4-BE49-F238E27FC236}">
                      <a16:creationId xmlns:a16="http://schemas.microsoft.com/office/drawing/2014/main" id="{5119E4B8-F503-458D-8412-68CB75043A0D}"/>
                    </a:ext>
                  </a:extLst>
                </p:cNvPr>
                <p:cNvSpPr/>
                <p:nvPr/>
              </p:nvSpPr>
              <p:spPr>
                <a:xfrm>
                  <a:off x="4476237" y="4973397"/>
                  <a:ext cx="1873531" cy="1765333"/>
                </a:xfrm>
                <a:custGeom>
                  <a:avLst/>
                  <a:gdLst>
                    <a:gd name="connsiteX0" fmla="*/ 0 w 1595941"/>
                    <a:gd name="connsiteY0" fmla="*/ 797971 h 1595941"/>
                    <a:gd name="connsiteX1" fmla="*/ 797971 w 1595941"/>
                    <a:gd name="connsiteY1" fmla="*/ 0 h 1595941"/>
                    <a:gd name="connsiteX2" fmla="*/ 1595942 w 1595941"/>
                    <a:gd name="connsiteY2" fmla="*/ 797971 h 1595941"/>
                    <a:gd name="connsiteX3" fmla="*/ 797971 w 1595941"/>
                    <a:gd name="connsiteY3" fmla="*/ 1595942 h 1595941"/>
                    <a:gd name="connsiteX4" fmla="*/ 0 w 1595941"/>
                    <a:gd name="connsiteY4" fmla="*/ 797971 h 159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5941" h="1595941">
                      <a:moveTo>
                        <a:pt x="0" y="797971"/>
                      </a:moveTo>
                      <a:cubicBezTo>
                        <a:pt x="0" y="357264"/>
                        <a:pt x="357264" y="0"/>
                        <a:pt x="797971" y="0"/>
                      </a:cubicBezTo>
                      <a:cubicBezTo>
                        <a:pt x="1238678" y="0"/>
                        <a:pt x="1595942" y="357264"/>
                        <a:pt x="1595942" y="797971"/>
                      </a:cubicBezTo>
                      <a:cubicBezTo>
                        <a:pt x="1595942" y="1238678"/>
                        <a:pt x="1238678" y="1595942"/>
                        <a:pt x="797971" y="1595942"/>
                      </a:cubicBezTo>
                      <a:cubicBezTo>
                        <a:pt x="357264" y="1595942"/>
                        <a:pt x="0" y="1238678"/>
                        <a:pt x="0" y="797971"/>
                      </a:cubicBezTo>
                      <a:close/>
                    </a:path>
                  </a:pathLst>
                </a:custGeom>
                <a:solidFill>
                  <a:srgbClr val="F78471"/>
                </a:solidFill>
              </p:spPr>
              <p:style>
                <a:lnRef idx="2">
                  <a:schemeClr val="lt1">
                    <a:hueOff val="0"/>
                    <a:satOff val="0"/>
                    <a:lumOff val="0"/>
                    <a:alphaOff val="0"/>
                  </a:schemeClr>
                </a:lnRef>
                <a:fillRef idx="1">
                  <a:scrgbClr r="0" g="0" b="0"/>
                </a:fillRef>
                <a:effectRef idx="0">
                  <a:schemeClr val="accent1">
                    <a:shade val="80000"/>
                    <a:alpha val="50000"/>
                    <a:hueOff val="10"/>
                    <a:satOff val="2028"/>
                    <a:lumOff val="3389"/>
                    <a:alphaOff val="20000"/>
                  </a:schemeClr>
                </a:effectRef>
                <a:fontRef idx="minor">
                  <a:schemeClr val="tx1"/>
                </a:fontRef>
              </p:style>
              <p:txBody>
                <a:bodyPr spcFirstLastPara="0" vert="horz" wrap="square" lIns="264200" tIns="264200" rIns="264200" bIns="26420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bg1"/>
                      </a:solidFill>
                      <a:latin typeface="Arvo"/>
                    </a:rPr>
                    <a:t>Increase the Child's Comfort </a:t>
                  </a:r>
                </a:p>
              </p:txBody>
            </p:sp>
            <p:sp>
              <p:nvSpPr>
                <p:cNvPr id="12" name="Freeform: Shape 11">
                  <a:extLst>
                    <a:ext uri="{FF2B5EF4-FFF2-40B4-BE49-F238E27FC236}">
                      <a16:creationId xmlns:a16="http://schemas.microsoft.com/office/drawing/2014/main" id="{DAF5C5A5-9F47-407D-9A9F-13B3F624BA22}"/>
                    </a:ext>
                  </a:extLst>
                </p:cNvPr>
                <p:cNvSpPr/>
                <p:nvPr/>
              </p:nvSpPr>
              <p:spPr>
                <a:xfrm>
                  <a:off x="2666693" y="4084895"/>
                  <a:ext cx="1873531" cy="1777003"/>
                </a:xfrm>
                <a:custGeom>
                  <a:avLst/>
                  <a:gdLst>
                    <a:gd name="connsiteX0" fmla="*/ 0 w 1599930"/>
                    <a:gd name="connsiteY0" fmla="*/ 799965 h 1599930"/>
                    <a:gd name="connsiteX1" fmla="*/ 799965 w 1599930"/>
                    <a:gd name="connsiteY1" fmla="*/ 0 h 1599930"/>
                    <a:gd name="connsiteX2" fmla="*/ 1599930 w 1599930"/>
                    <a:gd name="connsiteY2" fmla="*/ 799965 h 1599930"/>
                    <a:gd name="connsiteX3" fmla="*/ 799965 w 1599930"/>
                    <a:gd name="connsiteY3" fmla="*/ 1599930 h 1599930"/>
                    <a:gd name="connsiteX4" fmla="*/ 0 w 1599930"/>
                    <a:gd name="connsiteY4" fmla="*/ 799965 h 1599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930" h="1599930">
                      <a:moveTo>
                        <a:pt x="0" y="799965"/>
                      </a:moveTo>
                      <a:cubicBezTo>
                        <a:pt x="0" y="358157"/>
                        <a:pt x="358157" y="0"/>
                        <a:pt x="799965" y="0"/>
                      </a:cubicBezTo>
                      <a:cubicBezTo>
                        <a:pt x="1241773" y="0"/>
                        <a:pt x="1599930" y="358157"/>
                        <a:pt x="1599930" y="799965"/>
                      </a:cubicBezTo>
                      <a:cubicBezTo>
                        <a:pt x="1599930" y="1241773"/>
                        <a:pt x="1241773" y="1599930"/>
                        <a:pt x="799965" y="1599930"/>
                      </a:cubicBezTo>
                      <a:cubicBezTo>
                        <a:pt x="358157" y="1599930"/>
                        <a:pt x="0" y="1241773"/>
                        <a:pt x="0" y="799965"/>
                      </a:cubicBezTo>
                      <a:close/>
                    </a:path>
                  </a:pathLst>
                </a:custGeom>
                <a:solidFill>
                  <a:srgbClr val="3B5763"/>
                </a:solidFill>
              </p:spPr>
              <p:style>
                <a:lnRef idx="2">
                  <a:schemeClr val="lt1">
                    <a:hueOff val="0"/>
                    <a:satOff val="0"/>
                    <a:lumOff val="0"/>
                    <a:alphaOff val="0"/>
                  </a:schemeClr>
                </a:lnRef>
                <a:fillRef idx="1">
                  <a:scrgbClr r="0" g="0" b="0"/>
                </a:fillRef>
                <a:effectRef idx="0">
                  <a:schemeClr val="accent1">
                    <a:shade val="80000"/>
                    <a:alpha val="50000"/>
                    <a:hueOff val="12"/>
                    <a:satOff val="2535"/>
                    <a:lumOff val="4237"/>
                    <a:alphaOff val="25000"/>
                  </a:schemeClr>
                </a:effectRef>
                <a:fontRef idx="minor">
                  <a:schemeClr val="tx1"/>
                </a:fontRef>
              </p:style>
              <p:txBody>
                <a:bodyPr spcFirstLastPara="0" vert="horz" wrap="square" lIns="264784" tIns="264784" rIns="264784" bIns="264784"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bg1"/>
                      </a:solidFill>
                      <a:latin typeface="Arvo"/>
                    </a:rPr>
                    <a:t>Create the Story </a:t>
                  </a:r>
                </a:p>
              </p:txBody>
            </p:sp>
            <p:sp>
              <p:nvSpPr>
                <p:cNvPr id="13" name="Freeform: Shape 12">
                  <a:extLst>
                    <a:ext uri="{FF2B5EF4-FFF2-40B4-BE49-F238E27FC236}">
                      <a16:creationId xmlns:a16="http://schemas.microsoft.com/office/drawing/2014/main" id="{05D71DC0-A952-4405-AE9E-C72C2915E9F5}"/>
                    </a:ext>
                  </a:extLst>
                </p:cNvPr>
                <p:cNvSpPr/>
                <p:nvPr/>
              </p:nvSpPr>
              <p:spPr>
                <a:xfrm>
                  <a:off x="2666692" y="2199241"/>
                  <a:ext cx="1873531" cy="1777003"/>
                </a:xfrm>
                <a:custGeom>
                  <a:avLst/>
                  <a:gdLst>
                    <a:gd name="connsiteX0" fmla="*/ 0 w 1688944"/>
                    <a:gd name="connsiteY0" fmla="*/ 844472 h 1688944"/>
                    <a:gd name="connsiteX1" fmla="*/ 844472 w 1688944"/>
                    <a:gd name="connsiteY1" fmla="*/ 0 h 1688944"/>
                    <a:gd name="connsiteX2" fmla="*/ 1688944 w 1688944"/>
                    <a:gd name="connsiteY2" fmla="*/ 844472 h 1688944"/>
                    <a:gd name="connsiteX3" fmla="*/ 844472 w 1688944"/>
                    <a:gd name="connsiteY3" fmla="*/ 1688944 h 1688944"/>
                    <a:gd name="connsiteX4" fmla="*/ 0 w 1688944"/>
                    <a:gd name="connsiteY4" fmla="*/ 844472 h 1688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44" h="1688944">
                      <a:moveTo>
                        <a:pt x="0" y="844472"/>
                      </a:moveTo>
                      <a:cubicBezTo>
                        <a:pt x="0" y="378083"/>
                        <a:pt x="378083" y="0"/>
                        <a:pt x="844472" y="0"/>
                      </a:cubicBezTo>
                      <a:cubicBezTo>
                        <a:pt x="1310861" y="0"/>
                        <a:pt x="1688944" y="378083"/>
                        <a:pt x="1688944" y="844472"/>
                      </a:cubicBezTo>
                      <a:cubicBezTo>
                        <a:pt x="1688944" y="1310861"/>
                        <a:pt x="1310861" y="1688944"/>
                        <a:pt x="844472" y="1688944"/>
                      </a:cubicBezTo>
                      <a:cubicBezTo>
                        <a:pt x="378083" y="1688944"/>
                        <a:pt x="0" y="1310861"/>
                        <a:pt x="0" y="844472"/>
                      </a:cubicBezTo>
                      <a:close/>
                    </a:path>
                  </a:pathLst>
                </a:custGeom>
                <a:solidFill>
                  <a:srgbClr val="F6AB8A"/>
                </a:solidFill>
              </p:spPr>
              <p:style>
                <a:lnRef idx="2">
                  <a:schemeClr val="lt1">
                    <a:hueOff val="0"/>
                    <a:satOff val="0"/>
                    <a:lumOff val="0"/>
                    <a:alphaOff val="0"/>
                  </a:schemeClr>
                </a:lnRef>
                <a:fillRef idx="1">
                  <a:scrgbClr r="0" g="0" b="0"/>
                </a:fillRef>
                <a:effectRef idx="0">
                  <a:schemeClr val="accent1">
                    <a:shade val="80000"/>
                    <a:alpha val="50000"/>
                    <a:hueOff val="15"/>
                    <a:satOff val="3042"/>
                    <a:lumOff val="5084"/>
                    <a:alphaOff val="30000"/>
                  </a:schemeClr>
                </a:effectRef>
                <a:fontRef idx="minor">
                  <a:schemeClr val="tx1"/>
                </a:fontRef>
              </p:style>
              <p:txBody>
                <a:bodyPr spcFirstLastPara="0" vert="horz" wrap="square" lIns="277820" tIns="277820" rIns="277820" bIns="27782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bg1"/>
                      </a:solidFill>
                      <a:latin typeface="Arvo"/>
                    </a:rPr>
                    <a:t>Use Non-</a:t>
                  </a:r>
                  <a:r>
                    <a:rPr lang="en-US" sz="2400" b="0" kern="1200" dirty="0" err="1">
                      <a:solidFill>
                        <a:schemeClr val="bg1"/>
                      </a:solidFill>
                      <a:latin typeface="Arvo"/>
                    </a:rPr>
                    <a:t>verbals</a:t>
                  </a:r>
                  <a:endParaRPr lang="en-US" sz="2400" b="0" kern="1200" dirty="0">
                    <a:solidFill>
                      <a:schemeClr val="bg1"/>
                    </a:solidFill>
                    <a:latin typeface="Arvo"/>
                  </a:endParaRPr>
                </a:p>
              </p:txBody>
            </p:sp>
            <p:sp>
              <p:nvSpPr>
                <p:cNvPr id="8" name="Freeform: Shape 7">
                  <a:extLst>
                    <a:ext uri="{FF2B5EF4-FFF2-40B4-BE49-F238E27FC236}">
                      <a16:creationId xmlns:a16="http://schemas.microsoft.com/office/drawing/2014/main" id="{3AA69777-C38A-4371-81A5-5EFE9EC21FC8}"/>
                    </a:ext>
                  </a:extLst>
                </p:cNvPr>
                <p:cNvSpPr/>
                <p:nvPr/>
              </p:nvSpPr>
              <p:spPr>
                <a:xfrm>
                  <a:off x="4476237" y="1446068"/>
                  <a:ext cx="1873530" cy="1777003"/>
                </a:xfrm>
                <a:custGeom>
                  <a:avLst/>
                  <a:gdLst>
                    <a:gd name="connsiteX0" fmla="*/ 0 w 1619006"/>
                    <a:gd name="connsiteY0" fmla="*/ 809503 h 1619006"/>
                    <a:gd name="connsiteX1" fmla="*/ 809503 w 1619006"/>
                    <a:gd name="connsiteY1" fmla="*/ 0 h 1619006"/>
                    <a:gd name="connsiteX2" fmla="*/ 1619006 w 1619006"/>
                    <a:gd name="connsiteY2" fmla="*/ 809503 h 1619006"/>
                    <a:gd name="connsiteX3" fmla="*/ 809503 w 1619006"/>
                    <a:gd name="connsiteY3" fmla="*/ 1619006 h 1619006"/>
                    <a:gd name="connsiteX4" fmla="*/ 0 w 1619006"/>
                    <a:gd name="connsiteY4" fmla="*/ 809503 h 161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006" h="1619006">
                      <a:moveTo>
                        <a:pt x="0" y="809503"/>
                      </a:moveTo>
                      <a:cubicBezTo>
                        <a:pt x="0" y="362427"/>
                        <a:pt x="362427" y="0"/>
                        <a:pt x="809503" y="0"/>
                      </a:cubicBezTo>
                      <a:cubicBezTo>
                        <a:pt x="1256579" y="0"/>
                        <a:pt x="1619006" y="362427"/>
                        <a:pt x="1619006" y="809503"/>
                      </a:cubicBezTo>
                      <a:cubicBezTo>
                        <a:pt x="1619006" y="1256579"/>
                        <a:pt x="1256579" y="1619006"/>
                        <a:pt x="809503" y="1619006"/>
                      </a:cubicBezTo>
                      <a:cubicBezTo>
                        <a:pt x="362427" y="1619006"/>
                        <a:pt x="0" y="1256579"/>
                        <a:pt x="0" y="809503"/>
                      </a:cubicBezTo>
                      <a:close/>
                    </a:path>
                  </a:pathLst>
                </a:custGeom>
                <a:solidFill>
                  <a:srgbClr val="7198A9"/>
                </a:solidFill>
              </p:spPr>
              <p:style>
                <a:lnRef idx="2">
                  <a:schemeClr val="lt1">
                    <a:hueOff val="0"/>
                    <a:satOff val="0"/>
                    <a:lumOff val="0"/>
                    <a:alphaOff val="0"/>
                  </a:schemeClr>
                </a:lnRef>
                <a:fillRef idx="1">
                  <a:scrgbClr r="0" g="0" b="0"/>
                </a:fillRef>
                <a:effectRef idx="0">
                  <a:schemeClr val="accent1">
                    <a:shade val="80000"/>
                    <a:alpha val="50000"/>
                    <a:hueOff val="2"/>
                    <a:satOff val="507"/>
                    <a:lumOff val="847"/>
                    <a:alphaOff val="5000"/>
                  </a:schemeClr>
                </a:effectRef>
                <a:fontRef idx="minor">
                  <a:schemeClr val="tx1"/>
                </a:fontRef>
              </p:style>
              <p:txBody>
                <a:bodyPr spcFirstLastPara="0" vert="horz" wrap="square" lIns="267578" tIns="267578" rIns="267578" bIns="267578"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bg1"/>
                      </a:solidFill>
                      <a:latin typeface="Arvo"/>
                    </a:rPr>
                    <a:t>Create Safety </a:t>
                  </a:r>
                </a:p>
              </p:txBody>
            </p:sp>
          </p:grpSp>
          <p:pic>
            <p:nvPicPr>
              <p:cNvPr id="5" name="Picture 4">
                <a:extLst>
                  <a:ext uri="{FF2B5EF4-FFF2-40B4-BE49-F238E27FC236}">
                    <a16:creationId xmlns:a16="http://schemas.microsoft.com/office/drawing/2014/main" id="{4E4FFC46-646A-41D3-A5F7-C9235000F0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9869" y="2638036"/>
                <a:ext cx="1803048" cy="2167387"/>
              </a:xfrm>
              <a:prstGeom prst="rect">
                <a:avLst/>
              </a:prstGeom>
            </p:spPr>
          </p:pic>
        </p:grpSp>
      </p:grpSp>
      <p:sp>
        <p:nvSpPr>
          <p:cNvPr id="17" name="Slide Number Placeholder 6">
            <a:extLst>
              <a:ext uri="{FF2B5EF4-FFF2-40B4-BE49-F238E27FC236}">
                <a16:creationId xmlns:a16="http://schemas.microsoft.com/office/drawing/2014/main" id="{B183FB61-0E57-4517-8E4E-A3741B64FC12}"/>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4.2.7</a:t>
            </a:r>
          </a:p>
        </p:txBody>
      </p:sp>
    </p:spTree>
    <p:custDataLst>
      <p:tags r:id="rId1"/>
    </p:custDataLst>
    <p:extLst>
      <p:ext uri="{BB962C8B-B14F-4D97-AF65-F5344CB8AC3E}">
        <p14:creationId xmlns:p14="http://schemas.microsoft.com/office/powerpoint/2010/main" val="3324251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H:  </a:t>
            </a:r>
            <a:br>
              <a:rPr lang="en-US" dirty="0"/>
            </a:br>
            <a:r>
              <a:rPr lang="en-US" dirty="0"/>
              <a:t>Partnering to Address Trauma</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pPr>
            <a:r>
              <a:rPr lang="en-US" dirty="0"/>
              <a:t>Using the case scenario assigned, role-play as a Licensing Specialist working with a former parent and child demonstrating the use of one of the strategies presented.</a:t>
            </a:r>
            <a:br>
              <a:rPr lang="en-US" dirty="0"/>
            </a:br>
            <a:endParaRPr lang="en-US" dirty="0"/>
          </a:p>
          <a:p>
            <a:pPr>
              <a:buClr>
                <a:srgbClr val="F78471"/>
              </a:buClr>
            </a:pPr>
            <a:r>
              <a:rPr lang="en-US" dirty="0"/>
              <a:t>As the Licensing Specialist, demonstrate how you would educate, support, and coach a foster parent who is struggling to respond to a child’s trauma-influenced behaviors.</a:t>
            </a:r>
            <a:br>
              <a:rPr lang="en-US" dirty="0"/>
            </a:br>
            <a:endParaRPr lang="en-US" dirty="0"/>
          </a:p>
          <a:p>
            <a:pPr>
              <a:buClr>
                <a:srgbClr val="F78471"/>
              </a:buClr>
            </a:pPr>
            <a:r>
              <a:rPr lang="en-US" dirty="0"/>
              <a:t>Repeat the role-play two additional times, using a different scenario so that each person in your group practices the role of the Licensing Specialist.</a:t>
            </a:r>
          </a:p>
        </p:txBody>
      </p:sp>
      <p:sp>
        <p:nvSpPr>
          <p:cNvPr id="4" name="Slide Number Placeholder 6">
            <a:extLst>
              <a:ext uri="{FF2B5EF4-FFF2-40B4-BE49-F238E27FC236}">
                <a16:creationId xmlns:a16="http://schemas.microsoft.com/office/drawing/2014/main" id="{A5A669CB-7BD0-4AE7-AAD7-D16EC4A7997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4.2.8</a:t>
            </a:r>
          </a:p>
        </p:txBody>
      </p:sp>
    </p:spTree>
    <p:custDataLst>
      <p:tags r:id="rId1"/>
    </p:custDataLst>
    <p:extLst>
      <p:ext uri="{BB962C8B-B14F-4D97-AF65-F5344CB8AC3E}">
        <p14:creationId xmlns:p14="http://schemas.microsoft.com/office/powerpoint/2010/main" val="23455256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D83C-927D-4DBC-9410-A6CF5D91EA0C}"/>
              </a:ext>
            </a:extLst>
          </p:cNvPr>
          <p:cNvSpPr>
            <a:spLocks noGrp="1"/>
          </p:cNvSpPr>
          <p:nvPr>
            <p:ph type="title"/>
          </p:nvPr>
        </p:nvSpPr>
        <p:spPr/>
        <p:txBody>
          <a:bodyPr/>
          <a:lstStyle/>
          <a:p>
            <a:r>
              <a:rPr lang="en-US" dirty="0"/>
              <a:t>Building Resilience</a:t>
            </a:r>
          </a:p>
        </p:txBody>
      </p:sp>
      <p:pic>
        <p:nvPicPr>
          <p:cNvPr id="5" name="Picture 4">
            <a:extLst>
              <a:ext uri="{FF2B5EF4-FFF2-40B4-BE49-F238E27FC236}">
                <a16:creationId xmlns:a16="http://schemas.microsoft.com/office/drawing/2014/main" id="{B833AB7E-0CB7-45A7-9698-896D63FE70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44061">
            <a:off x="4332878" y="2327934"/>
            <a:ext cx="4989085" cy="4145289"/>
          </a:xfrm>
          <a:prstGeom prst="rect">
            <a:avLst/>
          </a:prstGeom>
          <a:ln w="28575">
            <a:noFill/>
          </a:ln>
          <a:effectLst>
            <a:softEdge rad="50800"/>
          </a:effectLst>
        </p:spPr>
      </p:pic>
      <p:grpSp>
        <p:nvGrpSpPr>
          <p:cNvPr id="3" name="Group 2">
            <a:extLst>
              <a:ext uri="{FF2B5EF4-FFF2-40B4-BE49-F238E27FC236}">
                <a16:creationId xmlns:a16="http://schemas.microsoft.com/office/drawing/2014/main" id="{8AA96897-BF1E-4025-BC8D-E779DD4A36BF}"/>
              </a:ext>
            </a:extLst>
          </p:cNvPr>
          <p:cNvGrpSpPr/>
          <p:nvPr/>
        </p:nvGrpSpPr>
        <p:grpSpPr>
          <a:xfrm>
            <a:off x="1035493" y="1334920"/>
            <a:ext cx="3961380" cy="2094080"/>
            <a:chOff x="506223" y="1337905"/>
            <a:chExt cx="4392244" cy="2192696"/>
          </a:xfrm>
        </p:grpSpPr>
        <p:sp>
          <p:nvSpPr>
            <p:cNvPr id="4" name="Rounded Rectangle 7">
              <a:extLst>
                <a:ext uri="{FF2B5EF4-FFF2-40B4-BE49-F238E27FC236}">
                  <a16:creationId xmlns:a16="http://schemas.microsoft.com/office/drawing/2014/main" id="{555258BF-B785-4661-AAA7-4ADBB95813BA}"/>
                </a:ext>
              </a:extLst>
            </p:cNvPr>
            <p:cNvSpPr/>
            <p:nvPr/>
          </p:nvSpPr>
          <p:spPr>
            <a:xfrm>
              <a:off x="506223" y="1337905"/>
              <a:ext cx="1773041" cy="2192695"/>
            </a:xfrm>
            <a:prstGeom prst="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vo"/>
                </a:rPr>
                <a:t>Resiliency Factors:</a:t>
              </a:r>
            </a:p>
          </p:txBody>
        </p:sp>
        <p:sp>
          <p:nvSpPr>
            <p:cNvPr id="8" name="Left Brace 7">
              <a:extLst>
                <a:ext uri="{FF2B5EF4-FFF2-40B4-BE49-F238E27FC236}">
                  <a16:creationId xmlns:a16="http://schemas.microsoft.com/office/drawing/2014/main" id="{FFCCDE54-0B88-4D34-9EF5-9F530A6A7335}"/>
                </a:ext>
              </a:extLst>
            </p:cNvPr>
            <p:cNvSpPr/>
            <p:nvPr/>
          </p:nvSpPr>
          <p:spPr>
            <a:xfrm>
              <a:off x="2317600" y="1337906"/>
              <a:ext cx="315882" cy="2192695"/>
            </a:xfrm>
            <a:prstGeom prst="leftBrace">
              <a:avLst>
                <a:gd name="adj1" fmla="val 35000"/>
                <a:gd name="adj2" fmla="val 50000"/>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9" name="Rounded Rectangle 9">
              <a:extLst>
                <a:ext uri="{FF2B5EF4-FFF2-40B4-BE49-F238E27FC236}">
                  <a16:creationId xmlns:a16="http://schemas.microsoft.com/office/drawing/2014/main" id="{2E5C8B7A-542C-423D-B9A4-57A6090947CD}"/>
                </a:ext>
              </a:extLst>
            </p:cNvPr>
            <p:cNvSpPr/>
            <p:nvPr/>
          </p:nvSpPr>
          <p:spPr>
            <a:xfrm>
              <a:off x="2633482" y="1337906"/>
              <a:ext cx="2264985" cy="2192695"/>
            </a:xfrm>
            <a:prstGeom prst="rect">
              <a:avLst/>
            </a:prstGeom>
            <a:solidFill>
              <a:srgbClr val="F7847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228600" lvl="1" indent="-228600" algn="l" defTabSz="1111250">
                <a:lnSpc>
                  <a:spcPct val="90000"/>
                </a:lnSpc>
                <a:spcBef>
                  <a:spcPct val="0"/>
                </a:spcBef>
                <a:spcAft>
                  <a:spcPct val="15000"/>
                </a:spcAft>
                <a:buChar char="••"/>
              </a:pPr>
              <a:r>
                <a:rPr lang="en-US" sz="2400" kern="1200" dirty="0">
                  <a:solidFill>
                    <a:schemeClr val="bg1"/>
                  </a:solidFill>
                  <a:latin typeface="Arvo"/>
                </a:rPr>
                <a:t>Relationship</a:t>
              </a:r>
            </a:p>
            <a:p>
              <a:pPr marL="228600" lvl="1" indent="-228600" algn="l" defTabSz="1111250">
                <a:lnSpc>
                  <a:spcPct val="90000"/>
                </a:lnSpc>
                <a:spcBef>
                  <a:spcPct val="0"/>
                </a:spcBef>
                <a:spcAft>
                  <a:spcPct val="15000"/>
                </a:spcAft>
                <a:buChar char="••"/>
              </a:pPr>
              <a:r>
                <a:rPr lang="en-US" sz="2400" kern="1200" dirty="0">
                  <a:solidFill>
                    <a:schemeClr val="bg1"/>
                  </a:solidFill>
                  <a:latin typeface="Arvo"/>
                </a:rPr>
                <a:t>Connection</a:t>
              </a:r>
            </a:p>
            <a:p>
              <a:pPr marL="228600" lvl="1" indent="-228600" algn="l" defTabSz="1111250">
                <a:lnSpc>
                  <a:spcPct val="90000"/>
                </a:lnSpc>
                <a:spcBef>
                  <a:spcPct val="0"/>
                </a:spcBef>
                <a:spcAft>
                  <a:spcPct val="15000"/>
                </a:spcAft>
                <a:buChar char="••"/>
              </a:pPr>
              <a:r>
                <a:rPr lang="en-US" sz="2400" kern="1200" dirty="0">
                  <a:solidFill>
                    <a:schemeClr val="bg1"/>
                  </a:solidFill>
                  <a:latin typeface="Arvo"/>
                </a:rPr>
                <a:t>Recognized</a:t>
              </a:r>
            </a:p>
            <a:p>
              <a:pPr marL="228600" lvl="1" indent="-228600" algn="l" defTabSz="1111250">
                <a:lnSpc>
                  <a:spcPct val="90000"/>
                </a:lnSpc>
                <a:spcBef>
                  <a:spcPct val="0"/>
                </a:spcBef>
                <a:spcAft>
                  <a:spcPct val="15000"/>
                </a:spcAft>
                <a:buChar char="••"/>
              </a:pPr>
              <a:r>
                <a:rPr lang="en-US" sz="2400" kern="1200" dirty="0">
                  <a:solidFill>
                    <a:schemeClr val="bg1"/>
                  </a:solidFill>
                  <a:latin typeface="Arvo"/>
                </a:rPr>
                <a:t>Control</a:t>
              </a:r>
            </a:p>
            <a:p>
              <a:pPr marL="228600" lvl="1" indent="-228600" algn="l" defTabSz="1111250">
                <a:lnSpc>
                  <a:spcPct val="90000"/>
                </a:lnSpc>
                <a:spcBef>
                  <a:spcPct val="0"/>
                </a:spcBef>
                <a:spcAft>
                  <a:spcPct val="15000"/>
                </a:spcAft>
                <a:buChar char="••"/>
              </a:pPr>
              <a:r>
                <a:rPr lang="en-US" sz="2400" kern="1200" dirty="0">
                  <a:solidFill>
                    <a:schemeClr val="bg1"/>
                  </a:solidFill>
                  <a:latin typeface="Arvo"/>
                </a:rPr>
                <a:t>Invested</a:t>
              </a:r>
            </a:p>
          </p:txBody>
        </p:sp>
      </p:grpSp>
      <p:sp>
        <p:nvSpPr>
          <p:cNvPr id="10" name="Slide Number Placeholder 6">
            <a:extLst>
              <a:ext uri="{FF2B5EF4-FFF2-40B4-BE49-F238E27FC236}">
                <a16:creationId xmlns:a16="http://schemas.microsoft.com/office/drawing/2014/main" id="{B7E65D47-05A8-4648-994D-D5EA8B2E9074}"/>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4.2.9</a:t>
            </a:r>
          </a:p>
        </p:txBody>
      </p:sp>
    </p:spTree>
    <p:custDataLst>
      <p:tags r:id="rId1"/>
    </p:custDataLst>
    <p:extLst>
      <p:ext uri="{BB962C8B-B14F-4D97-AF65-F5344CB8AC3E}">
        <p14:creationId xmlns:p14="http://schemas.microsoft.com/office/powerpoint/2010/main" val="936880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I:  </a:t>
            </a:r>
            <a:br>
              <a:rPr lang="en-US" dirty="0"/>
            </a:br>
            <a:r>
              <a:rPr lang="en-US" dirty="0"/>
              <a:t>Building Resilience and Healing</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pPr>
            <a:r>
              <a:rPr lang="en-US" dirty="0"/>
              <a:t>In small groups, read the case studies and using the worksheet, respond to the questions.</a:t>
            </a:r>
          </a:p>
        </p:txBody>
      </p:sp>
      <p:sp>
        <p:nvSpPr>
          <p:cNvPr id="4" name="Slide Number Placeholder 6">
            <a:extLst>
              <a:ext uri="{FF2B5EF4-FFF2-40B4-BE49-F238E27FC236}">
                <a16:creationId xmlns:a16="http://schemas.microsoft.com/office/drawing/2014/main" id="{A5A669CB-7BD0-4AE7-AAD7-D16EC4A7997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4.2.10</a:t>
            </a:r>
          </a:p>
        </p:txBody>
      </p:sp>
    </p:spTree>
    <p:custDataLst>
      <p:tags r:id="rId1"/>
    </p:custDataLst>
    <p:extLst>
      <p:ext uri="{BB962C8B-B14F-4D97-AF65-F5344CB8AC3E}">
        <p14:creationId xmlns:p14="http://schemas.microsoft.com/office/powerpoint/2010/main" val="1033936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F99A7-0176-42FA-99EC-4A4D49B3EF61}"/>
              </a:ext>
            </a:extLst>
          </p:cNvPr>
          <p:cNvSpPr>
            <a:spLocks noGrp="1"/>
          </p:cNvSpPr>
          <p:nvPr>
            <p:ph type="title"/>
          </p:nvPr>
        </p:nvSpPr>
        <p:spPr/>
        <p:txBody>
          <a:bodyPr/>
          <a:lstStyle/>
          <a:p>
            <a:r>
              <a:rPr lang="en-US" dirty="0"/>
              <a:t>Placement through a Child’s Eyes</a:t>
            </a:r>
          </a:p>
        </p:txBody>
      </p:sp>
      <p:pic>
        <p:nvPicPr>
          <p:cNvPr id="4" name="Picture 3">
            <a:extLst>
              <a:ext uri="{FF2B5EF4-FFF2-40B4-BE49-F238E27FC236}">
                <a16:creationId xmlns:a16="http://schemas.microsoft.com/office/drawing/2014/main" id="{F3F1A277-AC5E-4939-9177-F2A42BB88C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1557" y="1878676"/>
            <a:ext cx="7370102" cy="4979324"/>
          </a:xfrm>
          <a:prstGeom prst="rect">
            <a:avLst/>
          </a:prstGeom>
        </p:spPr>
      </p:pic>
      <p:sp>
        <p:nvSpPr>
          <p:cNvPr id="5" name="Slide Number Placeholder 6">
            <a:extLst>
              <a:ext uri="{FF2B5EF4-FFF2-40B4-BE49-F238E27FC236}">
                <a16:creationId xmlns:a16="http://schemas.microsoft.com/office/drawing/2014/main" id="{2F2CAE84-1B4D-488B-ADD4-0AA8D8FE9C14}"/>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4.2.11</a:t>
            </a:r>
          </a:p>
        </p:txBody>
      </p:sp>
    </p:spTree>
    <p:custDataLst>
      <p:tags r:id="rId1"/>
    </p:custDataLst>
    <p:extLst>
      <p:ext uri="{BB962C8B-B14F-4D97-AF65-F5344CB8AC3E}">
        <p14:creationId xmlns:p14="http://schemas.microsoft.com/office/powerpoint/2010/main" val="42043724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F99A7-0176-42FA-99EC-4A4D49B3EF61}"/>
              </a:ext>
            </a:extLst>
          </p:cNvPr>
          <p:cNvSpPr>
            <a:spLocks noGrp="1"/>
          </p:cNvSpPr>
          <p:nvPr>
            <p:ph type="title"/>
          </p:nvPr>
        </p:nvSpPr>
        <p:spPr/>
        <p:txBody>
          <a:bodyPr/>
          <a:lstStyle/>
          <a:p>
            <a:r>
              <a:rPr lang="en-US" dirty="0"/>
              <a:t>Transition to Initial Placement</a:t>
            </a:r>
          </a:p>
        </p:txBody>
      </p:sp>
      <p:sp>
        <p:nvSpPr>
          <p:cNvPr id="5" name="Slide Number Placeholder 6">
            <a:extLst>
              <a:ext uri="{FF2B5EF4-FFF2-40B4-BE49-F238E27FC236}">
                <a16:creationId xmlns:a16="http://schemas.microsoft.com/office/drawing/2014/main" id="{2F2CAE84-1B4D-488B-ADD4-0AA8D8FE9C14}"/>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4.2.12</a:t>
            </a:r>
          </a:p>
        </p:txBody>
      </p:sp>
      <p:pic>
        <p:nvPicPr>
          <p:cNvPr id="3" name="Picture 2">
            <a:extLst>
              <a:ext uri="{FF2B5EF4-FFF2-40B4-BE49-F238E27FC236}">
                <a16:creationId xmlns:a16="http://schemas.microsoft.com/office/drawing/2014/main" id="{217E10BA-5BE4-4C31-BB18-276544B2FFE2}"/>
              </a:ext>
            </a:extLst>
          </p:cNvPr>
          <p:cNvPicPr>
            <a:picLocks noChangeAspect="1"/>
          </p:cNvPicPr>
          <p:nvPr/>
        </p:nvPicPr>
        <p:blipFill>
          <a:blip r:embed="rId3"/>
          <a:stretch>
            <a:fillRect/>
          </a:stretch>
        </p:blipFill>
        <p:spPr>
          <a:xfrm>
            <a:off x="2576126" y="1529542"/>
            <a:ext cx="6401816" cy="5328458"/>
          </a:xfrm>
          <a:prstGeom prst="rect">
            <a:avLst/>
          </a:prstGeom>
        </p:spPr>
      </p:pic>
    </p:spTree>
    <p:custDataLst>
      <p:tags r:id="rId1"/>
    </p:custDataLst>
    <p:extLst>
      <p:ext uri="{BB962C8B-B14F-4D97-AF65-F5344CB8AC3E}">
        <p14:creationId xmlns:p14="http://schemas.microsoft.com/office/powerpoint/2010/main" val="38942283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J:  </a:t>
            </a:r>
            <a:br>
              <a:rPr lang="en-US" dirty="0"/>
            </a:br>
            <a:r>
              <a:rPr lang="en-US" dirty="0"/>
              <a:t>The Invisible Suitcase</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102906" y="1548246"/>
            <a:ext cx="9853270" cy="5525886"/>
          </a:xfrm>
        </p:spPr>
        <p:txBody>
          <a:bodyPr>
            <a:noAutofit/>
          </a:bodyPr>
          <a:lstStyle/>
          <a:p>
            <a:pPr>
              <a:buClr>
                <a:srgbClr val="F78471"/>
              </a:buClr>
            </a:pPr>
            <a:r>
              <a:rPr lang="en-US" dirty="0"/>
              <a:t>After watching the scene, discuss the following in small groups:</a:t>
            </a:r>
          </a:p>
          <a:p>
            <a:pPr>
              <a:buClr>
                <a:srgbClr val="F78471"/>
              </a:buClr>
            </a:pPr>
            <a:endParaRPr lang="en-US" dirty="0"/>
          </a:p>
          <a:p>
            <a:pPr lvl="1">
              <a:spcAft>
                <a:spcPct val="15000"/>
              </a:spcAft>
              <a:buClr>
                <a:srgbClr val="F78471"/>
              </a:buClr>
            </a:pPr>
            <a:r>
              <a:rPr lang="en-US" dirty="0">
                <a:solidFill>
                  <a:srgbClr val="3B5763"/>
                </a:solidFill>
                <a:latin typeface="Arvo"/>
                <a:sym typeface="Arvo"/>
              </a:rPr>
              <a:t>How can you assist foster parents in understanding the feelings and troubling beliefs children may carry about themselves?</a:t>
            </a:r>
            <a:br>
              <a:rPr lang="en-US" dirty="0">
                <a:solidFill>
                  <a:srgbClr val="3B5763"/>
                </a:solidFill>
                <a:latin typeface="Arvo"/>
                <a:sym typeface="Arvo"/>
              </a:rPr>
            </a:br>
            <a:endParaRPr lang="en-US" dirty="0">
              <a:solidFill>
                <a:srgbClr val="3B5763"/>
              </a:solidFill>
              <a:latin typeface="Arvo"/>
              <a:sym typeface="Arvo"/>
            </a:endParaRPr>
          </a:p>
          <a:p>
            <a:pPr lvl="1">
              <a:spcAft>
                <a:spcPct val="15000"/>
              </a:spcAft>
              <a:buClr>
                <a:srgbClr val="F78471"/>
              </a:buClr>
            </a:pPr>
            <a:r>
              <a:rPr lang="en-US" dirty="0">
                <a:solidFill>
                  <a:srgbClr val="3B5763"/>
                </a:solidFill>
                <a:latin typeface="Arvo"/>
                <a:sym typeface="Arvo"/>
              </a:rPr>
              <a:t>What will foster parents need from you when they begin to understand the troubling beliefs and feelings children may have about them?</a:t>
            </a:r>
            <a:br>
              <a:rPr lang="en-US" dirty="0">
                <a:solidFill>
                  <a:srgbClr val="3B5763"/>
                </a:solidFill>
                <a:latin typeface="Arvo"/>
                <a:sym typeface="Arvo"/>
              </a:rPr>
            </a:br>
            <a:endParaRPr lang="en-US" dirty="0">
              <a:solidFill>
                <a:srgbClr val="3B5763"/>
              </a:solidFill>
              <a:latin typeface="Arvo"/>
              <a:sym typeface="Arvo"/>
            </a:endParaRPr>
          </a:p>
          <a:p>
            <a:pPr lvl="1">
              <a:spcAft>
                <a:spcPct val="15000"/>
              </a:spcAft>
              <a:buClr>
                <a:srgbClr val="F78471"/>
              </a:buClr>
            </a:pPr>
            <a:r>
              <a:rPr lang="en-US" dirty="0">
                <a:solidFill>
                  <a:srgbClr val="3B5763"/>
                </a:solidFill>
                <a:latin typeface="Arvo"/>
                <a:sym typeface="Arvo"/>
              </a:rPr>
              <a:t>What can you do as a Licensing Specialist to support foster parents and Case Managers in responding to these beliefs that may only be revealed in challenging behaviors?</a:t>
            </a:r>
            <a:br>
              <a:rPr lang="en-US" dirty="0">
                <a:solidFill>
                  <a:srgbClr val="3B5763"/>
                </a:solidFill>
                <a:latin typeface="Arvo"/>
                <a:sym typeface="Arvo"/>
              </a:rPr>
            </a:br>
            <a:endParaRPr lang="en-US" dirty="0">
              <a:solidFill>
                <a:srgbClr val="3B5763"/>
              </a:solidFill>
              <a:latin typeface="Arvo"/>
              <a:sym typeface="Arvo"/>
            </a:endParaRPr>
          </a:p>
          <a:p>
            <a:pPr lvl="1">
              <a:spcAft>
                <a:spcPct val="15000"/>
              </a:spcAft>
              <a:buClr>
                <a:srgbClr val="F78471"/>
              </a:buClr>
            </a:pPr>
            <a:r>
              <a:rPr lang="en-US" dirty="0">
                <a:solidFill>
                  <a:srgbClr val="3B5763"/>
                </a:solidFill>
                <a:latin typeface="Arvo"/>
                <a:sym typeface="Arvo"/>
              </a:rPr>
              <a:t>How does knowing about the invisible suitcase help you in your work?</a:t>
            </a:r>
          </a:p>
          <a:p>
            <a:pPr marL="457200" lvl="1" indent="0">
              <a:buClr>
                <a:srgbClr val="F78471"/>
              </a:buClr>
              <a:buNone/>
            </a:pPr>
            <a:r>
              <a:rPr lang="en-US" dirty="0">
                <a:solidFill>
                  <a:srgbClr val="3B5763"/>
                </a:solidFill>
                <a:latin typeface="Arvo"/>
                <a:sym typeface="Arvo"/>
              </a:rPr>
              <a:t/>
            </a:r>
            <a:br>
              <a:rPr lang="en-US" dirty="0">
                <a:solidFill>
                  <a:srgbClr val="3B5763"/>
                </a:solidFill>
                <a:latin typeface="Arvo"/>
                <a:sym typeface="Arvo"/>
              </a:rPr>
            </a:br>
            <a:endParaRPr lang="en-US" dirty="0">
              <a:solidFill>
                <a:srgbClr val="3B5763"/>
              </a:solidFill>
              <a:latin typeface="Arvo"/>
              <a:sym typeface="Arvo"/>
            </a:endParaRPr>
          </a:p>
        </p:txBody>
      </p:sp>
      <p:sp>
        <p:nvSpPr>
          <p:cNvPr id="4" name="Slide Number Placeholder 6">
            <a:extLst>
              <a:ext uri="{FF2B5EF4-FFF2-40B4-BE49-F238E27FC236}">
                <a16:creationId xmlns:a16="http://schemas.microsoft.com/office/drawing/2014/main" id="{A5A669CB-7BD0-4AE7-AAD7-D16EC4A7997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4.2.13</a:t>
            </a:r>
          </a:p>
        </p:txBody>
      </p:sp>
    </p:spTree>
    <p:custDataLst>
      <p:tags r:id="rId1"/>
    </p:custDataLst>
    <p:extLst>
      <p:ext uri="{BB962C8B-B14F-4D97-AF65-F5344CB8AC3E}">
        <p14:creationId xmlns:p14="http://schemas.microsoft.com/office/powerpoint/2010/main" val="3577401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K: </a:t>
            </a:r>
            <a:br>
              <a:rPr lang="en-US" dirty="0"/>
            </a:br>
            <a:r>
              <a:rPr lang="en-US" dirty="0"/>
              <a:t>Minimizing Trauma at Initial Placement</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pPr>
            <a:r>
              <a:rPr lang="en-US" dirty="0"/>
              <a:t>In groups, determine how a Licensing Specialist can support foster parents during initial placement key areas.</a:t>
            </a:r>
            <a:br>
              <a:rPr lang="en-US" dirty="0"/>
            </a:br>
            <a:endParaRPr lang="en-US" dirty="0"/>
          </a:p>
          <a:p>
            <a:pPr>
              <a:buClr>
                <a:srgbClr val="F78471"/>
              </a:buClr>
            </a:pPr>
            <a:r>
              <a:rPr lang="en-US" dirty="0"/>
              <a:t>Put your answers on the flip chart pages on the wall.</a:t>
            </a:r>
          </a:p>
        </p:txBody>
      </p:sp>
      <p:sp>
        <p:nvSpPr>
          <p:cNvPr id="4" name="Slide Number Placeholder 6">
            <a:extLst>
              <a:ext uri="{FF2B5EF4-FFF2-40B4-BE49-F238E27FC236}">
                <a16:creationId xmlns:a16="http://schemas.microsoft.com/office/drawing/2014/main" id="{A5A669CB-7BD0-4AE7-AAD7-D16EC4A7997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4.2.14</a:t>
            </a:r>
          </a:p>
        </p:txBody>
      </p:sp>
    </p:spTree>
    <p:custDataLst>
      <p:tags r:id="rId1"/>
    </p:custDataLst>
    <p:extLst>
      <p:ext uri="{BB962C8B-B14F-4D97-AF65-F5344CB8AC3E}">
        <p14:creationId xmlns:p14="http://schemas.microsoft.com/office/powerpoint/2010/main" val="2432217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E3F1B-34A0-4A05-9F9E-A8E6A0227110}"/>
              </a:ext>
            </a:extLst>
          </p:cNvPr>
          <p:cNvSpPr>
            <a:spLocks noGrp="1"/>
          </p:cNvSpPr>
          <p:nvPr>
            <p:ph type="title"/>
          </p:nvPr>
        </p:nvSpPr>
        <p:spPr/>
        <p:txBody>
          <a:bodyPr/>
          <a:lstStyle/>
          <a:p>
            <a:r>
              <a:rPr lang="en-US" dirty="0"/>
              <a:t>Foster Parents and Secondary Traumatic Stress</a:t>
            </a:r>
          </a:p>
        </p:txBody>
      </p:sp>
      <p:grpSp>
        <p:nvGrpSpPr>
          <p:cNvPr id="4" name="Group 3">
            <a:extLst>
              <a:ext uri="{FF2B5EF4-FFF2-40B4-BE49-F238E27FC236}">
                <a16:creationId xmlns:a16="http://schemas.microsoft.com/office/drawing/2014/main" id="{FF2A9E26-6BA8-4455-A756-14FAED3CC432}"/>
              </a:ext>
            </a:extLst>
          </p:cNvPr>
          <p:cNvGrpSpPr/>
          <p:nvPr/>
        </p:nvGrpSpPr>
        <p:grpSpPr>
          <a:xfrm>
            <a:off x="2327564" y="1599305"/>
            <a:ext cx="6816437" cy="5120639"/>
            <a:chOff x="573207" y="2253164"/>
            <a:chExt cx="11150220" cy="3692816"/>
          </a:xfrm>
        </p:grpSpPr>
        <p:sp>
          <p:nvSpPr>
            <p:cNvPr id="5" name="Freeform 5">
              <a:extLst>
                <a:ext uri="{FF2B5EF4-FFF2-40B4-BE49-F238E27FC236}">
                  <a16:creationId xmlns:a16="http://schemas.microsoft.com/office/drawing/2014/main" id="{57279D73-37ED-4757-BB9C-310B5E2E2982}"/>
                </a:ext>
              </a:extLst>
            </p:cNvPr>
            <p:cNvSpPr/>
            <p:nvPr/>
          </p:nvSpPr>
          <p:spPr>
            <a:xfrm>
              <a:off x="573207" y="2253164"/>
              <a:ext cx="11150220" cy="980755"/>
            </a:xfrm>
            <a:prstGeom prst="rect">
              <a:avLst/>
            </a:prstGeom>
            <a:solidFill>
              <a:srgbClr val="F78471"/>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912" tIns="105664" rIns="184912" bIns="105664" numCol="1" spcCol="1270" anchor="ctr" anchorCtr="0">
              <a:noAutofit/>
            </a:bodyPr>
            <a:lstStyle/>
            <a:p>
              <a:pPr lvl="0" algn="ctr" defTabSz="1155700">
                <a:lnSpc>
                  <a:spcPct val="90000"/>
                </a:lnSpc>
                <a:spcBef>
                  <a:spcPct val="0"/>
                </a:spcBef>
                <a:spcAft>
                  <a:spcPct val="35000"/>
                </a:spcAft>
              </a:pPr>
              <a:r>
                <a:rPr lang="en-US" sz="2400" b="0" kern="1200" dirty="0">
                  <a:solidFill>
                    <a:schemeClr val="bg1"/>
                  </a:solidFill>
                  <a:latin typeface="Arvo"/>
                </a:rPr>
                <a:t>A risk we incur when we engage empathically with an adult or child who has been traumatized.</a:t>
              </a:r>
            </a:p>
          </p:txBody>
        </p:sp>
        <p:sp>
          <p:nvSpPr>
            <p:cNvPr id="6" name="Freeform 6">
              <a:extLst>
                <a:ext uri="{FF2B5EF4-FFF2-40B4-BE49-F238E27FC236}">
                  <a16:creationId xmlns:a16="http://schemas.microsoft.com/office/drawing/2014/main" id="{ACE8C733-15A6-464D-B86C-1726642505B3}"/>
                </a:ext>
              </a:extLst>
            </p:cNvPr>
            <p:cNvSpPr/>
            <p:nvPr/>
          </p:nvSpPr>
          <p:spPr>
            <a:xfrm>
              <a:off x="573207" y="3233920"/>
              <a:ext cx="11150220" cy="2712060"/>
            </a:xfrm>
            <a:prstGeom prst="rect">
              <a:avLst/>
            </a:prstGeom>
            <a:solidFill>
              <a:srgbClr val="4D778A"/>
            </a:solidFill>
            <a:ln>
              <a:no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8684" tIns="138684" rIns="184912" bIns="208026" numCol="1" spcCol="1270" anchor="t" anchorCtr="0">
              <a:noAutofit/>
            </a:bodyPr>
            <a:lstStyle/>
            <a:p>
              <a:pPr marL="228600" lvl="1" indent="-228600">
                <a:lnSpc>
                  <a:spcPct val="90000"/>
                </a:lnSpc>
                <a:spcBef>
                  <a:spcPts val="1000"/>
                </a:spcBef>
                <a:spcAft>
                  <a:spcPct val="15000"/>
                </a:spcAft>
                <a:buClr>
                  <a:srgbClr val="F78471"/>
                </a:buClr>
                <a:buFont typeface="Wingdings" panose="05000000000000000000" pitchFamily="2" charset="2"/>
                <a:buChar char="§"/>
              </a:pPr>
              <a:r>
                <a:rPr lang="en-US" sz="2400" dirty="0">
                  <a:solidFill>
                    <a:schemeClr val="bg1"/>
                  </a:solidFill>
                  <a:latin typeface="Arvo"/>
                  <a:sym typeface="Arvo"/>
                </a:rPr>
                <a:t>Foster parents are exposed to all of the trauma that the child carries with them. </a:t>
              </a:r>
            </a:p>
            <a:p>
              <a:pPr marL="228600" lvl="1" indent="-228600">
                <a:lnSpc>
                  <a:spcPct val="90000"/>
                </a:lnSpc>
                <a:spcBef>
                  <a:spcPts val="1000"/>
                </a:spcBef>
                <a:spcAft>
                  <a:spcPct val="15000"/>
                </a:spcAft>
                <a:buClr>
                  <a:srgbClr val="F78471"/>
                </a:buClr>
                <a:buFont typeface="Wingdings" panose="05000000000000000000" pitchFamily="2" charset="2"/>
                <a:buChar char="§"/>
              </a:pPr>
              <a:r>
                <a:rPr lang="en-US" sz="2400" dirty="0">
                  <a:solidFill>
                    <a:schemeClr val="bg1"/>
                  </a:solidFill>
                  <a:latin typeface="Arvo"/>
                  <a:sym typeface="Arvo"/>
                </a:rPr>
                <a:t>In addition, foster parents’ awareness of the trauma the child has experienced creates trauma as they empathize with the child and engage in nurturing behaviors.</a:t>
              </a:r>
            </a:p>
            <a:p>
              <a:pPr marL="228600" lvl="1" indent="-228600">
                <a:lnSpc>
                  <a:spcPct val="90000"/>
                </a:lnSpc>
                <a:spcBef>
                  <a:spcPts val="1000"/>
                </a:spcBef>
                <a:spcAft>
                  <a:spcPct val="15000"/>
                </a:spcAft>
                <a:buClr>
                  <a:srgbClr val="F78471"/>
                </a:buClr>
                <a:buFont typeface="Wingdings" panose="05000000000000000000" pitchFamily="2" charset="2"/>
                <a:buChar char="§"/>
              </a:pPr>
              <a:r>
                <a:rPr lang="en-US" sz="2400" dirty="0">
                  <a:solidFill>
                    <a:schemeClr val="bg1"/>
                  </a:solidFill>
                  <a:latin typeface="Arvo"/>
                  <a:sym typeface="Arvo"/>
                </a:rPr>
                <a:t>The foster parent is also directly exposed to trauma when birth parents are still engaging in destructive behaviors to themselves and others. </a:t>
              </a:r>
            </a:p>
          </p:txBody>
        </p:sp>
      </p:grpSp>
      <p:sp>
        <p:nvSpPr>
          <p:cNvPr id="7" name="Slide Number Placeholder 6">
            <a:extLst>
              <a:ext uri="{FF2B5EF4-FFF2-40B4-BE49-F238E27FC236}">
                <a16:creationId xmlns:a16="http://schemas.microsoft.com/office/drawing/2014/main" id="{2F8A41E8-6A05-4BC7-AAF3-42B81BA793E7}"/>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4.2.15</a:t>
            </a:r>
          </a:p>
        </p:txBody>
      </p:sp>
    </p:spTree>
    <p:custDataLst>
      <p:tags r:id="rId1"/>
    </p:custDataLst>
    <p:extLst>
      <p:ext uri="{BB962C8B-B14F-4D97-AF65-F5344CB8AC3E}">
        <p14:creationId xmlns:p14="http://schemas.microsoft.com/office/powerpoint/2010/main" val="17023328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9C8E-8EFF-4415-ACD6-FB18C6A6AB1F}"/>
              </a:ext>
            </a:extLst>
          </p:cNvPr>
          <p:cNvSpPr>
            <a:spLocks noGrp="1"/>
          </p:cNvSpPr>
          <p:nvPr>
            <p:ph type="title"/>
          </p:nvPr>
        </p:nvSpPr>
        <p:spPr>
          <a:xfrm>
            <a:off x="787800" y="160019"/>
            <a:ext cx="8923890" cy="1188721"/>
          </a:xfrm>
        </p:spPr>
        <p:txBody>
          <a:bodyPr/>
          <a:lstStyle/>
          <a:p>
            <a:pPr algn="ctr"/>
            <a:r>
              <a:rPr lang="en-US" dirty="0"/>
              <a:t>Activity L:  </a:t>
            </a:r>
            <a:br>
              <a:rPr lang="en-US" dirty="0"/>
            </a:br>
            <a:r>
              <a:rPr lang="en-US" dirty="0"/>
              <a:t>Self-Reflection</a:t>
            </a:r>
          </a:p>
        </p:txBody>
      </p:sp>
      <p:sp>
        <p:nvSpPr>
          <p:cNvPr id="3" name="Text Placeholder 2">
            <a:extLst>
              <a:ext uri="{FF2B5EF4-FFF2-40B4-BE49-F238E27FC236}">
                <a16:creationId xmlns:a16="http://schemas.microsoft.com/office/drawing/2014/main" id="{1C0D89BA-F9BA-4AE9-8031-86DF35486E2A}"/>
              </a:ext>
            </a:extLst>
          </p:cNvPr>
          <p:cNvSpPr>
            <a:spLocks noGrp="1"/>
          </p:cNvSpPr>
          <p:nvPr>
            <p:ph type="body" idx="1"/>
          </p:nvPr>
        </p:nvSpPr>
        <p:spPr>
          <a:xfrm>
            <a:off x="1634055" y="1851660"/>
            <a:ext cx="8923890" cy="4342044"/>
          </a:xfrm>
        </p:spPr>
        <p:txBody>
          <a:bodyPr/>
          <a:lstStyle/>
          <a:p>
            <a:pPr>
              <a:buClr>
                <a:srgbClr val="F78471"/>
              </a:buClr>
            </a:pPr>
            <a:r>
              <a:rPr lang="en-US" dirty="0"/>
              <a:t>Using the worksheet, read the quotation and answer the questions.</a:t>
            </a:r>
            <a:br>
              <a:rPr lang="en-US" dirty="0"/>
            </a:br>
            <a:endParaRPr lang="en-US" dirty="0"/>
          </a:p>
          <a:p>
            <a:pPr>
              <a:buClr>
                <a:srgbClr val="F78471"/>
              </a:buClr>
            </a:pPr>
            <a:r>
              <a:rPr lang="en-US" dirty="0"/>
              <a:t>Be prepared to discuss with the whole class.</a:t>
            </a:r>
          </a:p>
        </p:txBody>
      </p:sp>
      <p:sp>
        <p:nvSpPr>
          <p:cNvPr id="4" name="Slide Number Placeholder 6">
            <a:extLst>
              <a:ext uri="{FF2B5EF4-FFF2-40B4-BE49-F238E27FC236}">
                <a16:creationId xmlns:a16="http://schemas.microsoft.com/office/drawing/2014/main" id="{A5A669CB-7BD0-4AE7-AAD7-D16EC4A79979}"/>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4.2.16</a:t>
            </a:r>
          </a:p>
        </p:txBody>
      </p:sp>
    </p:spTree>
    <p:custDataLst>
      <p:tags r:id="rId1"/>
    </p:custDataLst>
    <p:extLst>
      <p:ext uri="{BB962C8B-B14F-4D97-AF65-F5344CB8AC3E}">
        <p14:creationId xmlns:p14="http://schemas.microsoft.com/office/powerpoint/2010/main" val="659388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1B71-9B6B-4480-8808-39F09625A4E3}"/>
              </a:ext>
            </a:extLst>
          </p:cNvPr>
          <p:cNvSpPr>
            <a:spLocks noGrp="1"/>
          </p:cNvSpPr>
          <p:nvPr>
            <p:ph type="title"/>
          </p:nvPr>
        </p:nvSpPr>
        <p:spPr>
          <a:xfrm>
            <a:off x="2866767" y="140950"/>
            <a:ext cx="5907147" cy="621900"/>
          </a:xfrm>
        </p:spPr>
        <p:txBody>
          <a:bodyPr/>
          <a:lstStyle/>
          <a:p>
            <a:r>
              <a:rPr lang="en-US" dirty="0"/>
              <a:t>Least Intrusive</a:t>
            </a:r>
          </a:p>
        </p:txBody>
      </p:sp>
      <p:sp>
        <p:nvSpPr>
          <p:cNvPr id="3" name="Text Placeholder 2">
            <a:extLst>
              <a:ext uri="{FF2B5EF4-FFF2-40B4-BE49-F238E27FC236}">
                <a16:creationId xmlns:a16="http://schemas.microsoft.com/office/drawing/2014/main" id="{6E2FB6CD-84A6-4D6C-AAAE-972F0DF27C9C}"/>
              </a:ext>
            </a:extLst>
          </p:cNvPr>
          <p:cNvSpPr>
            <a:spLocks noGrp="1"/>
          </p:cNvSpPr>
          <p:nvPr>
            <p:ph type="body" idx="1"/>
          </p:nvPr>
        </p:nvSpPr>
        <p:spPr>
          <a:xfrm>
            <a:off x="2523205" y="5784199"/>
            <a:ext cx="6594268" cy="621900"/>
          </a:xfrm>
        </p:spPr>
        <p:txBody>
          <a:bodyPr/>
          <a:lstStyle/>
          <a:p>
            <a:pPr marL="0" indent="0" algn="ctr">
              <a:buNone/>
            </a:pPr>
            <a:r>
              <a:rPr lang="en-US" dirty="0"/>
              <a:t>Why follow a least to most intrusive process?</a:t>
            </a:r>
          </a:p>
        </p:txBody>
      </p:sp>
      <p:pic>
        <p:nvPicPr>
          <p:cNvPr id="4" name="Picture 3">
            <a:extLst>
              <a:ext uri="{FF2B5EF4-FFF2-40B4-BE49-F238E27FC236}">
                <a16:creationId xmlns:a16="http://schemas.microsoft.com/office/drawing/2014/main" id="{6439738D-B57D-4CD3-86DE-227EE98AD5EA}"/>
              </a:ext>
            </a:extLst>
          </p:cNvPr>
          <p:cNvPicPr>
            <a:picLocks noChangeAspect="1"/>
          </p:cNvPicPr>
          <p:nvPr/>
        </p:nvPicPr>
        <p:blipFill>
          <a:blip r:embed="rId3"/>
          <a:stretch>
            <a:fillRect/>
          </a:stretch>
        </p:blipFill>
        <p:spPr>
          <a:xfrm>
            <a:off x="3564624" y="1554317"/>
            <a:ext cx="4511431" cy="3749365"/>
          </a:xfrm>
          <a:prstGeom prst="rect">
            <a:avLst/>
          </a:prstGeom>
        </p:spPr>
      </p:pic>
      <p:sp>
        <p:nvSpPr>
          <p:cNvPr id="5" name="Slide Number Placeholder 6">
            <a:extLst>
              <a:ext uri="{FF2B5EF4-FFF2-40B4-BE49-F238E27FC236}">
                <a16:creationId xmlns:a16="http://schemas.microsoft.com/office/drawing/2014/main" id="{D868EC37-A6C4-4484-9BD0-8D6831B53E2F}"/>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4.1.4</a:t>
            </a:r>
          </a:p>
        </p:txBody>
      </p:sp>
    </p:spTree>
    <p:custDataLst>
      <p:tags r:id="rId1"/>
    </p:custDataLst>
    <p:extLst>
      <p:ext uri="{BB962C8B-B14F-4D97-AF65-F5344CB8AC3E}">
        <p14:creationId xmlns:p14="http://schemas.microsoft.com/office/powerpoint/2010/main" val="4144697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000A2-8AEC-4F36-85F9-A8EA14C15A14}"/>
              </a:ext>
            </a:extLst>
          </p:cNvPr>
          <p:cNvSpPr>
            <a:spLocks noGrp="1"/>
          </p:cNvSpPr>
          <p:nvPr>
            <p:ph type="title"/>
          </p:nvPr>
        </p:nvSpPr>
        <p:spPr/>
        <p:txBody>
          <a:bodyPr/>
          <a:lstStyle/>
          <a:p>
            <a:r>
              <a:rPr lang="en-US" dirty="0"/>
              <a:t>Making the Placement Work</a:t>
            </a:r>
          </a:p>
        </p:txBody>
      </p:sp>
      <p:grpSp>
        <p:nvGrpSpPr>
          <p:cNvPr id="5" name="Group 4">
            <a:extLst>
              <a:ext uri="{FF2B5EF4-FFF2-40B4-BE49-F238E27FC236}">
                <a16:creationId xmlns:a16="http://schemas.microsoft.com/office/drawing/2014/main" id="{DF1EB7D9-FA39-4207-8ACA-71491117D92C}"/>
              </a:ext>
            </a:extLst>
          </p:cNvPr>
          <p:cNvGrpSpPr/>
          <p:nvPr/>
        </p:nvGrpSpPr>
        <p:grpSpPr>
          <a:xfrm>
            <a:off x="2393966" y="1363749"/>
            <a:ext cx="6932915" cy="4928527"/>
            <a:chOff x="2236895" y="1397000"/>
            <a:chExt cx="6932915" cy="4928527"/>
          </a:xfrm>
        </p:grpSpPr>
        <p:sp>
          <p:nvSpPr>
            <p:cNvPr id="6" name="Freeform: Shape 5">
              <a:extLst>
                <a:ext uri="{FF2B5EF4-FFF2-40B4-BE49-F238E27FC236}">
                  <a16:creationId xmlns:a16="http://schemas.microsoft.com/office/drawing/2014/main" id="{93A0A18D-4C5E-44B8-BD66-3264633FAAE3}"/>
                </a:ext>
              </a:extLst>
            </p:cNvPr>
            <p:cNvSpPr/>
            <p:nvPr/>
          </p:nvSpPr>
          <p:spPr>
            <a:xfrm>
              <a:off x="2236895" y="1397000"/>
              <a:ext cx="2625831" cy="2625831"/>
            </a:xfrm>
            <a:custGeom>
              <a:avLst/>
              <a:gdLst>
                <a:gd name="connsiteX0" fmla="*/ 0 w 2625831"/>
                <a:gd name="connsiteY0" fmla="*/ 1312916 h 2625831"/>
                <a:gd name="connsiteX1" fmla="*/ 1312916 w 2625831"/>
                <a:gd name="connsiteY1" fmla="*/ 0 h 2625831"/>
                <a:gd name="connsiteX2" fmla="*/ 2625832 w 2625831"/>
                <a:gd name="connsiteY2" fmla="*/ 1312916 h 2625831"/>
                <a:gd name="connsiteX3" fmla="*/ 1312916 w 2625831"/>
                <a:gd name="connsiteY3" fmla="*/ 2625832 h 2625831"/>
                <a:gd name="connsiteX4" fmla="*/ 0 w 2625831"/>
                <a:gd name="connsiteY4" fmla="*/ 1312916 h 2625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5831" h="2625831">
                  <a:moveTo>
                    <a:pt x="0" y="1312916"/>
                  </a:moveTo>
                  <a:cubicBezTo>
                    <a:pt x="0" y="587813"/>
                    <a:pt x="587813" y="0"/>
                    <a:pt x="1312916" y="0"/>
                  </a:cubicBezTo>
                  <a:cubicBezTo>
                    <a:pt x="2038019" y="0"/>
                    <a:pt x="2625832" y="587813"/>
                    <a:pt x="2625832" y="1312916"/>
                  </a:cubicBezTo>
                  <a:cubicBezTo>
                    <a:pt x="2625832" y="2038019"/>
                    <a:pt x="2038019" y="2625832"/>
                    <a:pt x="1312916" y="2625832"/>
                  </a:cubicBezTo>
                  <a:cubicBezTo>
                    <a:pt x="587813" y="2625832"/>
                    <a:pt x="0" y="2038019"/>
                    <a:pt x="0" y="1312916"/>
                  </a:cubicBezTo>
                  <a:close/>
                </a:path>
              </a:pathLst>
            </a:custGeom>
            <a:solidFill>
              <a:srgbClr val="96B3C0"/>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29052" tIns="415024" rIns="529052" bIns="41502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Arvo"/>
                </a:rPr>
                <a:t>Foster Parent/</a:t>
              </a:r>
              <a:br>
                <a:rPr lang="en-US" sz="2400" kern="1200" dirty="0">
                  <a:solidFill>
                    <a:schemeClr val="bg1"/>
                  </a:solidFill>
                  <a:latin typeface="Arvo"/>
                </a:rPr>
              </a:br>
              <a:r>
                <a:rPr lang="en-US" sz="2400" kern="1200" dirty="0">
                  <a:solidFill>
                    <a:schemeClr val="bg1"/>
                  </a:solidFill>
                  <a:latin typeface="Arvo"/>
                </a:rPr>
                <a:t>Child Relationship</a:t>
              </a:r>
            </a:p>
          </p:txBody>
        </p:sp>
        <p:sp>
          <p:nvSpPr>
            <p:cNvPr id="7" name="Freeform: Shape 6">
              <a:extLst>
                <a:ext uri="{FF2B5EF4-FFF2-40B4-BE49-F238E27FC236}">
                  <a16:creationId xmlns:a16="http://schemas.microsoft.com/office/drawing/2014/main" id="{D03642A3-14EB-4F75-A19B-2D05F81F13E0}"/>
                </a:ext>
              </a:extLst>
            </p:cNvPr>
            <p:cNvSpPr/>
            <p:nvPr/>
          </p:nvSpPr>
          <p:spPr>
            <a:xfrm>
              <a:off x="4390437" y="2548348"/>
              <a:ext cx="2625831" cy="2625831"/>
            </a:xfrm>
            <a:custGeom>
              <a:avLst/>
              <a:gdLst>
                <a:gd name="connsiteX0" fmla="*/ 0 w 2625831"/>
                <a:gd name="connsiteY0" fmla="*/ 1312916 h 2625831"/>
                <a:gd name="connsiteX1" fmla="*/ 1312916 w 2625831"/>
                <a:gd name="connsiteY1" fmla="*/ 0 h 2625831"/>
                <a:gd name="connsiteX2" fmla="*/ 2625832 w 2625831"/>
                <a:gd name="connsiteY2" fmla="*/ 1312916 h 2625831"/>
                <a:gd name="connsiteX3" fmla="*/ 1312916 w 2625831"/>
                <a:gd name="connsiteY3" fmla="*/ 2625832 h 2625831"/>
                <a:gd name="connsiteX4" fmla="*/ 0 w 2625831"/>
                <a:gd name="connsiteY4" fmla="*/ 1312916 h 2625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5831" h="2625831">
                  <a:moveTo>
                    <a:pt x="0" y="1312916"/>
                  </a:moveTo>
                  <a:cubicBezTo>
                    <a:pt x="0" y="587813"/>
                    <a:pt x="587813" y="0"/>
                    <a:pt x="1312916" y="0"/>
                  </a:cubicBezTo>
                  <a:cubicBezTo>
                    <a:pt x="2038019" y="0"/>
                    <a:pt x="2625832" y="587813"/>
                    <a:pt x="2625832" y="1312916"/>
                  </a:cubicBezTo>
                  <a:cubicBezTo>
                    <a:pt x="2625832" y="2038019"/>
                    <a:pt x="2038019" y="2625832"/>
                    <a:pt x="1312916" y="2625832"/>
                  </a:cubicBezTo>
                  <a:cubicBezTo>
                    <a:pt x="587813" y="2625832"/>
                    <a:pt x="0" y="2038019"/>
                    <a:pt x="0" y="1312916"/>
                  </a:cubicBezTo>
                  <a:close/>
                </a:path>
              </a:pathLst>
            </a:custGeom>
            <a:solidFill>
              <a:srgbClr val="F6AB8A"/>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29052" tIns="415024" rIns="529052" bIns="41502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Arvo"/>
                </a:rPr>
                <a:t>Foster Parent/</a:t>
              </a:r>
              <a:br>
                <a:rPr lang="en-US" sz="2400" kern="1200" dirty="0">
                  <a:solidFill>
                    <a:schemeClr val="bg1"/>
                  </a:solidFill>
                  <a:latin typeface="Arvo"/>
                </a:rPr>
              </a:br>
              <a:r>
                <a:rPr lang="en-US" sz="2400" kern="1200" dirty="0">
                  <a:solidFill>
                    <a:schemeClr val="bg1"/>
                  </a:solidFill>
                  <a:latin typeface="Arvo"/>
                </a:rPr>
                <a:t>Team Relationship</a:t>
              </a:r>
            </a:p>
          </p:txBody>
        </p:sp>
        <p:sp>
          <p:nvSpPr>
            <p:cNvPr id="8" name="Freeform: Shape 7">
              <a:extLst>
                <a:ext uri="{FF2B5EF4-FFF2-40B4-BE49-F238E27FC236}">
                  <a16:creationId xmlns:a16="http://schemas.microsoft.com/office/drawing/2014/main" id="{98A203BE-EDC9-4D20-B853-1BA3E1B10A16}"/>
                </a:ext>
              </a:extLst>
            </p:cNvPr>
            <p:cNvSpPr/>
            <p:nvPr/>
          </p:nvSpPr>
          <p:spPr>
            <a:xfrm>
              <a:off x="6543979" y="3699696"/>
              <a:ext cx="2625831" cy="2625831"/>
            </a:xfrm>
            <a:custGeom>
              <a:avLst/>
              <a:gdLst>
                <a:gd name="connsiteX0" fmla="*/ 0 w 2625831"/>
                <a:gd name="connsiteY0" fmla="*/ 1312916 h 2625831"/>
                <a:gd name="connsiteX1" fmla="*/ 1312916 w 2625831"/>
                <a:gd name="connsiteY1" fmla="*/ 0 h 2625831"/>
                <a:gd name="connsiteX2" fmla="*/ 2625832 w 2625831"/>
                <a:gd name="connsiteY2" fmla="*/ 1312916 h 2625831"/>
                <a:gd name="connsiteX3" fmla="*/ 1312916 w 2625831"/>
                <a:gd name="connsiteY3" fmla="*/ 2625832 h 2625831"/>
                <a:gd name="connsiteX4" fmla="*/ 0 w 2625831"/>
                <a:gd name="connsiteY4" fmla="*/ 1312916 h 2625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5831" h="2625831">
                  <a:moveTo>
                    <a:pt x="0" y="1312916"/>
                  </a:moveTo>
                  <a:cubicBezTo>
                    <a:pt x="0" y="587813"/>
                    <a:pt x="587813" y="0"/>
                    <a:pt x="1312916" y="0"/>
                  </a:cubicBezTo>
                  <a:cubicBezTo>
                    <a:pt x="2038019" y="0"/>
                    <a:pt x="2625832" y="587813"/>
                    <a:pt x="2625832" y="1312916"/>
                  </a:cubicBezTo>
                  <a:cubicBezTo>
                    <a:pt x="2625832" y="2038019"/>
                    <a:pt x="2038019" y="2625832"/>
                    <a:pt x="1312916" y="2625832"/>
                  </a:cubicBezTo>
                  <a:cubicBezTo>
                    <a:pt x="587813" y="2625832"/>
                    <a:pt x="0" y="2038019"/>
                    <a:pt x="0" y="1312916"/>
                  </a:cubicBezTo>
                  <a:close/>
                </a:path>
              </a:pathLst>
            </a:custGeom>
            <a:solidFill>
              <a:srgbClr val="7198A9"/>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29052" tIns="415024" rIns="529052" bIns="41502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Arvo"/>
                </a:rPr>
                <a:t>Foster Parent </a:t>
              </a:r>
              <a:br>
                <a:rPr lang="en-US" sz="2400" kern="1200" dirty="0">
                  <a:solidFill>
                    <a:schemeClr val="bg1"/>
                  </a:solidFill>
                  <a:latin typeface="Arvo"/>
                </a:rPr>
              </a:br>
              <a:r>
                <a:rPr lang="en-US" sz="2400" kern="1200" dirty="0">
                  <a:solidFill>
                    <a:schemeClr val="bg1"/>
                  </a:solidFill>
                  <a:latin typeface="Arvo"/>
                </a:rPr>
                <a:t>Self- Awareness</a:t>
              </a:r>
            </a:p>
          </p:txBody>
        </p:sp>
      </p:grpSp>
      <p:sp>
        <p:nvSpPr>
          <p:cNvPr id="9" name="Slide Number Placeholder 6">
            <a:extLst>
              <a:ext uri="{FF2B5EF4-FFF2-40B4-BE49-F238E27FC236}">
                <a16:creationId xmlns:a16="http://schemas.microsoft.com/office/drawing/2014/main" id="{80208291-30EA-4475-A141-9303153CBD28}"/>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4.2.17</a:t>
            </a:r>
          </a:p>
        </p:txBody>
      </p:sp>
    </p:spTree>
    <p:custDataLst>
      <p:tags r:id="rId1"/>
    </p:custDataLst>
    <p:extLst>
      <p:ext uri="{BB962C8B-B14F-4D97-AF65-F5344CB8AC3E}">
        <p14:creationId xmlns:p14="http://schemas.microsoft.com/office/powerpoint/2010/main" val="15292906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A7824-0125-4014-85F4-E7BC698CE911}"/>
              </a:ext>
            </a:extLst>
          </p:cNvPr>
          <p:cNvSpPr>
            <a:spLocks noGrp="1"/>
          </p:cNvSpPr>
          <p:nvPr>
            <p:ph type="title"/>
          </p:nvPr>
        </p:nvSpPr>
        <p:spPr/>
        <p:txBody>
          <a:bodyPr/>
          <a:lstStyle/>
          <a:p>
            <a:r>
              <a:rPr lang="en-US" dirty="0"/>
              <a:t>Predictors of Displacement</a:t>
            </a:r>
          </a:p>
        </p:txBody>
      </p:sp>
      <p:sp>
        <p:nvSpPr>
          <p:cNvPr id="5" name="Slide Number Placeholder 6">
            <a:extLst>
              <a:ext uri="{FF2B5EF4-FFF2-40B4-BE49-F238E27FC236}">
                <a16:creationId xmlns:a16="http://schemas.microsoft.com/office/drawing/2014/main" id="{3D0D9525-AD2E-4E5F-9F8C-19D8E282D623}"/>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4.2.18</a:t>
            </a:r>
          </a:p>
        </p:txBody>
      </p:sp>
      <p:graphicFrame>
        <p:nvGraphicFramePr>
          <p:cNvPr id="15" name="Diagram 14">
            <a:extLst>
              <a:ext uri="{FF2B5EF4-FFF2-40B4-BE49-F238E27FC236}">
                <a16:creationId xmlns:a16="http://schemas.microsoft.com/office/drawing/2014/main" id="{EE613BC9-39A2-410E-9AAC-D5F5D5C0F6BF}"/>
              </a:ext>
            </a:extLst>
          </p:cNvPr>
          <p:cNvGraphicFramePr/>
          <p:nvPr>
            <p:extLst>
              <p:ext uri="{D42A27DB-BD31-4B8C-83A1-F6EECF244321}">
                <p14:modId xmlns:p14="http://schemas.microsoft.com/office/powerpoint/2010/main" val="3507448245"/>
              </p:ext>
            </p:extLst>
          </p:nvPr>
        </p:nvGraphicFramePr>
        <p:xfrm>
          <a:off x="388376" y="-45720"/>
          <a:ext cx="10990824" cy="7272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907284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685F-4A6E-47A6-B0F6-4F7BC67E8AA9}"/>
              </a:ext>
            </a:extLst>
          </p:cNvPr>
          <p:cNvSpPr>
            <a:spLocks noGrp="1"/>
          </p:cNvSpPr>
          <p:nvPr>
            <p:ph type="title"/>
          </p:nvPr>
        </p:nvSpPr>
        <p:spPr/>
        <p:txBody>
          <a:bodyPr/>
          <a:lstStyle/>
          <a:p>
            <a:r>
              <a:rPr lang="en-US" dirty="0"/>
              <a:t>Stages of Disruption</a:t>
            </a:r>
          </a:p>
        </p:txBody>
      </p:sp>
      <p:sp>
        <p:nvSpPr>
          <p:cNvPr id="5" name="Rounded Rectangle 6">
            <a:extLst>
              <a:ext uri="{FF2B5EF4-FFF2-40B4-BE49-F238E27FC236}">
                <a16:creationId xmlns:a16="http://schemas.microsoft.com/office/drawing/2014/main" id="{6EC474DE-57AE-41E7-9C4E-25074D5EF1ED}"/>
              </a:ext>
            </a:extLst>
          </p:cNvPr>
          <p:cNvSpPr/>
          <p:nvPr/>
        </p:nvSpPr>
        <p:spPr>
          <a:xfrm rot="1643608">
            <a:off x="1278511" y="1000530"/>
            <a:ext cx="732645" cy="1746913"/>
          </a:xfrm>
          <a:prstGeom prst="round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Diminishing Pleasure</a:t>
            </a:r>
          </a:p>
        </p:txBody>
      </p:sp>
      <p:sp>
        <p:nvSpPr>
          <p:cNvPr id="6" name="Rounded Rectangle 7">
            <a:extLst>
              <a:ext uri="{FF2B5EF4-FFF2-40B4-BE49-F238E27FC236}">
                <a16:creationId xmlns:a16="http://schemas.microsoft.com/office/drawing/2014/main" id="{27937EEE-3455-4D63-9FE0-8B7A10C90849}"/>
              </a:ext>
            </a:extLst>
          </p:cNvPr>
          <p:cNvSpPr/>
          <p:nvPr/>
        </p:nvSpPr>
        <p:spPr>
          <a:xfrm rot="1643608">
            <a:off x="2761518" y="1000528"/>
            <a:ext cx="732645" cy="1746913"/>
          </a:xfrm>
          <a:prstGeom prst="round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Child is Problem</a:t>
            </a:r>
          </a:p>
        </p:txBody>
      </p:sp>
      <p:sp>
        <p:nvSpPr>
          <p:cNvPr id="7" name="Rounded Rectangle 8">
            <a:extLst>
              <a:ext uri="{FF2B5EF4-FFF2-40B4-BE49-F238E27FC236}">
                <a16:creationId xmlns:a16="http://schemas.microsoft.com/office/drawing/2014/main" id="{6CBD1922-D96D-425D-A217-5F7D7571592A}"/>
              </a:ext>
            </a:extLst>
          </p:cNvPr>
          <p:cNvSpPr/>
          <p:nvPr/>
        </p:nvSpPr>
        <p:spPr>
          <a:xfrm rot="1643608">
            <a:off x="4736829" y="2091557"/>
            <a:ext cx="732645" cy="1746913"/>
          </a:xfrm>
          <a:prstGeom prst="round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Going Public</a:t>
            </a:r>
          </a:p>
        </p:txBody>
      </p:sp>
      <p:sp>
        <p:nvSpPr>
          <p:cNvPr id="8" name="Rounded Rectangle 9">
            <a:extLst>
              <a:ext uri="{FF2B5EF4-FFF2-40B4-BE49-F238E27FC236}">
                <a16:creationId xmlns:a16="http://schemas.microsoft.com/office/drawing/2014/main" id="{D9455C8F-4116-4C87-A1B9-AA542A52D8B9}"/>
              </a:ext>
            </a:extLst>
          </p:cNvPr>
          <p:cNvSpPr/>
          <p:nvPr/>
        </p:nvSpPr>
        <p:spPr>
          <a:xfrm rot="1643608">
            <a:off x="6221569" y="2091558"/>
            <a:ext cx="732645" cy="1746913"/>
          </a:xfrm>
          <a:prstGeom prst="round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Turning Point</a:t>
            </a:r>
          </a:p>
        </p:txBody>
      </p:sp>
      <p:sp>
        <p:nvSpPr>
          <p:cNvPr id="9" name="Rounded Rectangle 10">
            <a:extLst>
              <a:ext uri="{FF2B5EF4-FFF2-40B4-BE49-F238E27FC236}">
                <a16:creationId xmlns:a16="http://schemas.microsoft.com/office/drawing/2014/main" id="{C38A414D-662B-47F2-A6BE-F65B83DAE2E2}"/>
              </a:ext>
            </a:extLst>
          </p:cNvPr>
          <p:cNvSpPr/>
          <p:nvPr/>
        </p:nvSpPr>
        <p:spPr>
          <a:xfrm rot="1643608">
            <a:off x="7746903" y="3748441"/>
            <a:ext cx="732645" cy="1746913"/>
          </a:xfrm>
          <a:prstGeom prst="round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Deadline</a:t>
            </a:r>
          </a:p>
        </p:txBody>
      </p:sp>
      <p:sp>
        <p:nvSpPr>
          <p:cNvPr id="10" name="Rounded Rectangle 11">
            <a:extLst>
              <a:ext uri="{FF2B5EF4-FFF2-40B4-BE49-F238E27FC236}">
                <a16:creationId xmlns:a16="http://schemas.microsoft.com/office/drawing/2014/main" id="{39B3F668-41C7-4BFA-A6D6-2CA9BDA0F681}"/>
              </a:ext>
            </a:extLst>
          </p:cNvPr>
          <p:cNvSpPr/>
          <p:nvPr/>
        </p:nvSpPr>
        <p:spPr>
          <a:xfrm rot="1643608">
            <a:off x="9474209" y="3748442"/>
            <a:ext cx="732645" cy="1746913"/>
          </a:xfrm>
          <a:prstGeom prst="roundRect">
            <a:avLst/>
          </a:prstGeom>
          <a:solidFill>
            <a:srgbClr val="4D778A"/>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Decision to Disrupt</a:t>
            </a:r>
          </a:p>
        </p:txBody>
      </p:sp>
      <p:sp>
        <p:nvSpPr>
          <p:cNvPr id="13" name="Circle: Hollow 12">
            <a:extLst>
              <a:ext uri="{FF2B5EF4-FFF2-40B4-BE49-F238E27FC236}">
                <a16:creationId xmlns:a16="http://schemas.microsoft.com/office/drawing/2014/main" id="{9927E5E6-0AB8-4070-AA22-1A448E66605D}"/>
              </a:ext>
            </a:extLst>
          </p:cNvPr>
          <p:cNvSpPr/>
          <p:nvPr/>
        </p:nvSpPr>
        <p:spPr>
          <a:xfrm>
            <a:off x="545722" y="2588418"/>
            <a:ext cx="1067197" cy="1067197"/>
          </a:xfrm>
          <a:prstGeom prst="donut">
            <a:avLst>
              <a:gd name="adj" fmla="val 20000"/>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Circle: Hollow 14">
            <a:extLst>
              <a:ext uri="{FF2B5EF4-FFF2-40B4-BE49-F238E27FC236}">
                <a16:creationId xmlns:a16="http://schemas.microsoft.com/office/drawing/2014/main" id="{FE919C8D-CF55-4085-AA75-68FCFECBC2E6}"/>
              </a:ext>
            </a:extLst>
          </p:cNvPr>
          <p:cNvSpPr/>
          <p:nvPr/>
        </p:nvSpPr>
        <p:spPr>
          <a:xfrm>
            <a:off x="2038393" y="2588418"/>
            <a:ext cx="1067197" cy="1067197"/>
          </a:xfrm>
          <a:prstGeom prst="donut">
            <a:avLst>
              <a:gd name="adj" fmla="val 20000"/>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Circle: Hollow 16">
            <a:extLst>
              <a:ext uri="{FF2B5EF4-FFF2-40B4-BE49-F238E27FC236}">
                <a16:creationId xmlns:a16="http://schemas.microsoft.com/office/drawing/2014/main" id="{4F266086-217D-44E8-9F91-1FED71B9A6FA}"/>
              </a:ext>
            </a:extLst>
          </p:cNvPr>
          <p:cNvSpPr/>
          <p:nvPr/>
        </p:nvSpPr>
        <p:spPr>
          <a:xfrm>
            <a:off x="4038348" y="3679447"/>
            <a:ext cx="1067197" cy="1067197"/>
          </a:xfrm>
          <a:prstGeom prst="donut">
            <a:avLst>
              <a:gd name="adj" fmla="val 20000"/>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Circle: Hollow 18">
            <a:extLst>
              <a:ext uri="{FF2B5EF4-FFF2-40B4-BE49-F238E27FC236}">
                <a16:creationId xmlns:a16="http://schemas.microsoft.com/office/drawing/2014/main" id="{3ECC91D4-3075-4149-BDD4-2FAC652B4C7E}"/>
              </a:ext>
            </a:extLst>
          </p:cNvPr>
          <p:cNvSpPr/>
          <p:nvPr/>
        </p:nvSpPr>
        <p:spPr>
          <a:xfrm>
            <a:off x="5513823" y="3679447"/>
            <a:ext cx="1067197" cy="1067197"/>
          </a:xfrm>
          <a:prstGeom prst="donut">
            <a:avLst>
              <a:gd name="adj" fmla="val 20000"/>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Circle: Hollow 20">
            <a:extLst>
              <a:ext uri="{FF2B5EF4-FFF2-40B4-BE49-F238E27FC236}">
                <a16:creationId xmlns:a16="http://schemas.microsoft.com/office/drawing/2014/main" id="{1E86715D-7BFD-4117-9333-64548B34B5F0}"/>
              </a:ext>
            </a:extLst>
          </p:cNvPr>
          <p:cNvSpPr/>
          <p:nvPr/>
        </p:nvSpPr>
        <p:spPr>
          <a:xfrm>
            <a:off x="7067753" y="5336329"/>
            <a:ext cx="1067197" cy="1067197"/>
          </a:xfrm>
          <a:prstGeom prst="donut">
            <a:avLst>
              <a:gd name="adj" fmla="val 20000"/>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Circle: Hollow 22">
            <a:extLst>
              <a:ext uri="{FF2B5EF4-FFF2-40B4-BE49-F238E27FC236}">
                <a16:creationId xmlns:a16="http://schemas.microsoft.com/office/drawing/2014/main" id="{A53E8FE9-681D-4FCF-A698-3F8C9168A3ED}"/>
              </a:ext>
            </a:extLst>
          </p:cNvPr>
          <p:cNvSpPr/>
          <p:nvPr/>
        </p:nvSpPr>
        <p:spPr>
          <a:xfrm>
            <a:off x="8793282" y="5336329"/>
            <a:ext cx="1067197" cy="1067197"/>
          </a:xfrm>
          <a:prstGeom prst="donut">
            <a:avLst>
              <a:gd name="adj" fmla="val 20000"/>
            </a:avLst>
          </a:pr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Slide Number Placeholder 6">
            <a:extLst>
              <a:ext uri="{FF2B5EF4-FFF2-40B4-BE49-F238E27FC236}">
                <a16:creationId xmlns:a16="http://schemas.microsoft.com/office/drawing/2014/main" id="{F16BF697-21FE-4980-9748-3689623A9C6C}"/>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4.2.19</a:t>
            </a:r>
          </a:p>
        </p:txBody>
      </p:sp>
    </p:spTree>
    <p:custDataLst>
      <p:tags r:id="rId1"/>
    </p:custDataLst>
    <p:extLst>
      <p:ext uri="{BB962C8B-B14F-4D97-AF65-F5344CB8AC3E}">
        <p14:creationId xmlns:p14="http://schemas.microsoft.com/office/powerpoint/2010/main" val="7970246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302E5-54F6-4835-A063-2BCDEE872F7A}"/>
              </a:ext>
            </a:extLst>
          </p:cNvPr>
          <p:cNvSpPr>
            <a:spLocks noGrp="1"/>
          </p:cNvSpPr>
          <p:nvPr>
            <p:ph type="title"/>
          </p:nvPr>
        </p:nvSpPr>
        <p:spPr/>
        <p:txBody>
          <a:bodyPr/>
          <a:lstStyle/>
          <a:p>
            <a:r>
              <a:rPr lang="en-US" dirty="0"/>
              <a:t>When Disruption Occurs</a:t>
            </a:r>
          </a:p>
        </p:txBody>
      </p:sp>
      <p:sp>
        <p:nvSpPr>
          <p:cNvPr id="4" name="Slide Number Placeholder 6">
            <a:extLst>
              <a:ext uri="{FF2B5EF4-FFF2-40B4-BE49-F238E27FC236}">
                <a16:creationId xmlns:a16="http://schemas.microsoft.com/office/drawing/2014/main" id="{E766D948-88E8-45EC-9326-755252138255}"/>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4.2.20</a:t>
            </a:r>
          </a:p>
        </p:txBody>
      </p:sp>
      <p:graphicFrame>
        <p:nvGraphicFramePr>
          <p:cNvPr id="5" name="Diagram 4">
            <a:extLst>
              <a:ext uri="{FF2B5EF4-FFF2-40B4-BE49-F238E27FC236}">
                <a16:creationId xmlns:a16="http://schemas.microsoft.com/office/drawing/2014/main" id="{D1A84159-5D2E-4F09-B0D6-20EAB76C3E80}"/>
              </a:ext>
            </a:extLst>
          </p:cNvPr>
          <p:cNvGraphicFramePr/>
          <p:nvPr>
            <p:extLst/>
          </p:nvPr>
        </p:nvGraphicFramePr>
        <p:xfrm>
          <a:off x="2366425" y="1723030"/>
          <a:ext cx="4159949" cy="3411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09032172-8CD8-4247-AD6F-AD97C872577F}"/>
              </a:ext>
            </a:extLst>
          </p:cNvPr>
          <p:cNvPicPr>
            <a:picLocks noChangeAspect="1"/>
          </p:cNvPicPr>
          <p:nvPr/>
        </p:nvPicPr>
        <p:blipFill>
          <a:blip r:embed="rId8"/>
          <a:stretch>
            <a:fillRect/>
          </a:stretch>
        </p:blipFill>
        <p:spPr>
          <a:xfrm>
            <a:off x="6855298" y="3429000"/>
            <a:ext cx="3729575" cy="3104597"/>
          </a:xfrm>
          <a:prstGeom prst="rect">
            <a:avLst/>
          </a:prstGeom>
        </p:spPr>
      </p:pic>
    </p:spTree>
    <p:custDataLst>
      <p:tags r:id="rId1"/>
    </p:custDataLst>
    <p:extLst>
      <p:ext uri="{BB962C8B-B14F-4D97-AF65-F5344CB8AC3E}">
        <p14:creationId xmlns:p14="http://schemas.microsoft.com/office/powerpoint/2010/main" val="1158278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21E70-3AD8-4D98-92BD-E28B44E81C59}"/>
              </a:ext>
            </a:extLst>
          </p:cNvPr>
          <p:cNvSpPr>
            <a:spLocks noGrp="1"/>
          </p:cNvSpPr>
          <p:nvPr>
            <p:ph type="title"/>
          </p:nvPr>
        </p:nvSpPr>
        <p:spPr/>
        <p:txBody>
          <a:bodyPr/>
          <a:lstStyle/>
          <a:p>
            <a:r>
              <a:rPr lang="en-US" dirty="0"/>
              <a:t>What Is Normalcy?</a:t>
            </a:r>
          </a:p>
        </p:txBody>
      </p:sp>
      <p:sp>
        <p:nvSpPr>
          <p:cNvPr id="3" name="Text Placeholder 2">
            <a:extLst>
              <a:ext uri="{FF2B5EF4-FFF2-40B4-BE49-F238E27FC236}">
                <a16:creationId xmlns:a16="http://schemas.microsoft.com/office/drawing/2014/main" id="{DBD8DE31-BA04-4B0D-B2E5-353251EE882C}"/>
              </a:ext>
            </a:extLst>
          </p:cNvPr>
          <p:cNvSpPr>
            <a:spLocks noGrp="1"/>
          </p:cNvSpPr>
          <p:nvPr>
            <p:ph type="body" idx="1"/>
          </p:nvPr>
        </p:nvSpPr>
        <p:spPr/>
        <p:txBody>
          <a:bodyPr/>
          <a:lstStyle/>
          <a:p>
            <a:pPr>
              <a:buClr>
                <a:srgbClr val="F78471"/>
              </a:buClr>
            </a:pPr>
            <a:r>
              <a:rPr lang="en-US" dirty="0"/>
              <a:t> Normalcy is the right for ALL YOUTH in licensed out-of-home care to have the opportunity for normal growth and development including age-appropriate activities, responsibilities, and life skills.</a:t>
            </a:r>
          </a:p>
          <a:p>
            <a:endParaRPr lang="en-US" dirty="0"/>
          </a:p>
        </p:txBody>
      </p:sp>
      <p:pic>
        <p:nvPicPr>
          <p:cNvPr id="4" name="Picture 3">
            <a:extLst>
              <a:ext uri="{FF2B5EF4-FFF2-40B4-BE49-F238E27FC236}">
                <a16:creationId xmlns:a16="http://schemas.microsoft.com/office/drawing/2014/main" id="{18766E02-6325-4814-9D4A-5DAE018F252B}"/>
              </a:ext>
            </a:extLst>
          </p:cNvPr>
          <p:cNvPicPr>
            <a:picLocks noChangeAspect="1"/>
          </p:cNvPicPr>
          <p:nvPr/>
        </p:nvPicPr>
        <p:blipFill>
          <a:blip r:embed="rId3"/>
          <a:stretch>
            <a:fillRect/>
          </a:stretch>
        </p:blipFill>
        <p:spPr>
          <a:xfrm>
            <a:off x="3205530" y="3311377"/>
            <a:ext cx="5780940" cy="3546623"/>
          </a:xfrm>
          <a:prstGeom prst="rect">
            <a:avLst/>
          </a:prstGeom>
        </p:spPr>
      </p:pic>
      <p:sp>
        <p:nvSpPr>
          <p:cNvPr id="5" name="Slide Number Placeholder 6">
            <a:extLst>
              <a:ext uri="{FF2B5EF4-FFF2-40B4-BE49-F238E27FC236}">
                <a16:creationId xmlns:a16="http://schemas.microsoft.com/office/drawing/2014/main" id="{28BC5580-722B-4B83-A0F9-61EB9DB910E6}"/>
              </a:ext>
            </a:extLst>
          </p:cNvPr>
          <p:cNvSpPr txBox="1">
            <a:spLocks noChangeArrowheads="1"/>
          </p:cNvSpPr>
          <p:nvPr/>
        </p:nvSpPr>
        <p:spPr>
          <a:xfrm>
            <a:off x="11006051" y="6553200"/>
            <a:ext cx="1185949"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Licensing 4.2.21</a:t>
            </a:r>
          </a:p>
        </p:txBody>
      </p:sp>
    </p:spTree>
    <p:custDataLst>
      <p:tags r:id="rId1"/>
    </p:custDataLst>
    <p:extLst>
      <p:ext uri="{BB962C8B-B14F-4D97-AF65-F5344CB8AC3E}">
        <p14:creationId xmlns:p14="http://schemas.microsoft.com/office/powerpoint/2010/main" val="32489852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27DA-4039-458C-90F8-2B2925F8D952}"/>
              </a:ext>
            </a:extLst>
          </p:cNvPr>
          <p:cNvSpPr>
            <a:spLocks noGrp="1"/>
          </p:cNvSpPr>
          <p:nvPr>
            <p:ph type="title"/>
          </p:nvPr>
        </p:nvSpPr>
        <p:spPr>
          <a:xfrm>
            <a:off x="787800" y="108929"/>
            <a:ext cx="9604470" cy="642186"/>
          </a:xfrm>
        </p:spPr>
        <p:txBody>
          <a:bodyPr/>
          <a:lstStyle/>
          <a:p>
            <a:r>
              <a:rPr lang="en-US" dirty="0"/>
              <a:t>Showtime:  Video Review</a:t>
            </a:r>
          </a:p>
        </p:txBody>
      </p:sp>
      <p:sp>
        <p:nvSpPr>
          <p:cNvPr id="6" name="Rectangle 5">
            <a:extLst>
              <a:ext uri="{FF2B5EF4-FFF2-40B4-BE49-F238E27FC236}">
                <a16:creationId xmlns:a16="http://schemas.microsoft.com/office/drawing/2014/main" id="{4DCA8327-D30E-4FA1-B835-3FC270DF51FE}"/>
              </a:ext>
            </a:extLst>
          </p:cNvPr>
          <p:cNvSpPr/>
          <p:nvPr/>
        </p:nvSpPr>
        <p:spPr>
          <a:xfrm>
            <a:off x="4166308" y="1372901"/>
            <a:ext cx="446045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B5763"/>
                </a:solidFill>
                <a:effectLst/>
                <a:uLnTx/>
                <a:uFillTx/>
                <a:latin typeface="Arvo"/>
                <a:ea typeface="+mn-ea"/>
                <a:cs typeface="+mn-cs"/>
                <a:sym typeface="Arvo"/>
              </a:rPr>
              <a:t>A Journey to Normalcy</a:t>
            </a:r>
          </a:p>
          <a:p>
            <a:pPr lvl="0" algn="ctr"/>
            <a:r>
              <a:rPr lang="en-US" i="1" u="sng" dirty="0">
                <a:hlinkClick r:id="rId3"/>
              </a:rPr>
              <a:t>https://www.youtube.com/watch?v=31b71YGXb80</a:t>
            </a:r>
            <a:endParaRPr lang="en-US" sz="2000" b="1" u="sng" dirty="0"/>
          </a:p>
        </p:txBody>
      </p:sp>
      <p:pic>
        <p:nvPicPr>
          <p:cNvPr id="8" name="Picture 7">
            <a:extLst>
              <a:ext uri="{FF2B5EF4-FFF2-40B4-BE49-F238E27FC236}">
                <a16:creationId xmlns:a16="http://schemas.microsoft.com/office/drawing/2014/main" id="{1B25E821-6FF3-4450-9CF7-8AE46DF23A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674" b="89840" l="3509" r="94737">
                        <a14:foregroundMark x1="10307" y1="63458" x2="7018" y2="50267"/>
                        <a14:foregroundMark x1="7018" y1="50267" x2="11623" y2="36898"/>
                        <a14:foregroundMark x1="11623" y1="36898" x2="8333" y2="11230"/>
                        <a14:foregroundMark x1="8333" y1="11230" x2="22588" y2="4278"/>
                        <a14:foregroundMark x1="22588" y1="4278" x2="36404" y2="4278"/>
                        <a14:foregroundMark x1="36404" y1="4278" x2="65132" y2="3922"/>
                        <a14:foregroundMark x1="65132" y1="3922" x2="85746" y2="4278"/>
                        <a14:foregroundMark x1="94737" y1="2852" x2="92105" y2="62923"/>
                        <a14:foregroundMark x1="5702" y1="2852" x2="3509" y2="63993"/>
                        <a14:foregroundMark x1="12719" y1="63815" x2="28289" y2="63993"/>
                        <a14:foregroundMark x1="28289" y1="63993" x2="43202" y2="63458"/>
                        <a14:foregroundMark x1="43202" y1="63458" x2="58991" y2="66132"/>
                        <a14:foregroundMark x1="58991" y1="66132" x2="88816" y2="64884"/>
                        <a14:foregroundMark x1="88816" y1="64884" x2="90351" y2="64884"/>
                        <a14:foregroundMark x1="47149" y1="71123" x2="47149" y2="71123"/>
                        <a14:foregroundMark x1="48026" y1="69340" x2="48026" y2="69340"/>
                      </a14:backgroundRemoval>
                    </a14:imgEffect>
                  </a14:imgLayer>
                </a14:imgProps>
              </a:ext>
              <a:ext uri="{28A0092B-C50C-407E-A947-70E740481C1C}">
                <a14:useLocalDpi xmlns:a14="http://schemas.microsoft.com/office/drawing/2010/main" val="0"/>
              </a:ext>
            </a:extLst>
          </a:blip>
          <a:stretch>
            <a:fillRect/>
          </a:stretch>
        </p:blipFill>
        <p:spPr>
          <a:xfrm>
            <a:off x="4125685" y="2481479"/>
            <a:ext cx="4708469" cy="5792655"/>
          </a:xfrm>
          <a:prstGeom prst="rect">
            <a:avLst/>
          </a:prstGeom>
        </p:spPr>
      </p:pic>
      <p:sp>
        <p:nvSpPr>
          <p:cNvPr id="14" name="Slide Number Placeholder 6">
            <a:extLst>
              <a:ext uri="{FF2B5EF4-FFF2-40B4-BE49-F238E27FC236}">
                <a16:creationId xmlns:a16="http://schemas.microsoft.com/office/drawing/2014/main" id="{13D0DB0F-1BFA-4187-8EEA-C4B443433BD7}"/>
              </a:ext>
            </a:extLst>
          </p:cNvPr>
          <p:cNvSpPr txBox="1">
            <a:spLocks noChangeArrowheads="1"/>
          </p:cNvSpPr>
          <p:nvPr/>
        </p:nvSpPr>
        <p:spPr>
          <a:xfrm>
            <a:off x="11028218" y="6576290"/>
            <a:ext cx="1163782" cy="281709"/>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4.2.22</a:t>
            </a:r>
          </a:p>
        </p:txBody>
      </p:sp>
      <p:pic>
        <p:nvPicPr>
          <p:cNvPr id="4" name="Picture 3">
            <a:extLst>
              <a:ext uri="{FF2B5EF4-FFF2-40B4-BE49-F238E27FC236}">
                <a16:creationId xmlns:a16="http://schemas.microsoft.com/office/drawing/2014/main" id="{F7C63B5A-AB2E-4DB8-AA9D-6A5E5007AD6B}"/>
              </a:ext>
            </a:extLst>
          </p:cNvPr>
          <p:cNvPicPr>
            <a:picLocks noChangeAspect="1"/>
          </p:cNvPicPr>
          <p:nvPr/>
        </p:nvPicPr>
        <p:blipFill>
          <a:blip r:embed="rId6"/>
          <a:stretch>
            <a:fillRect/>
          </a:stretch>
        </p:blipFill>
        <p:spPr>
          <a:xfrm>
            <a:off x="4327590" y="2623291"/>
            <a:ext cx="4137892" cy="3378699"/>
          </a:xfrm>
          <a:prstGeom prst="rect">
            <a:avLst/>
          </a:prstGeom>
        </p:spPr>
      </p:pic>
    </p:spTree>
    <p:custDataLst>
      <p:tags r:id="rId1"/>
    </p:custDataLst>
    <p:extLst>
      <p:ext uri="{BB962C8B-B14F-4D97-AF65-F5344CB8AC3E}">
        <p14:creationId xmlns:p14="http://schemas.microsoft.com/office/powerpoint/2010/main" val="2835008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355E4A-9610-4698-A4C2-55DA47DAFC57}"/>
              </a:ext>
            </a:extLst>
          </p:cNvPr>
          <p:cNvSpPr>
            <a:spLocks noGrp="1"/>
          </p:cNvSpPr>
          <p:nvPr>
            <p:ph type="title"/>
          </p:nvPr>
        </p:nvSpPr>
        <p:spPr/>
        <p:txBody>
          <a:bodyPr/>
          <a:lstStyle/>
          <a:p>
            <a:pPr algn="ctr"/>
            <a:r>
              <a:rPr lang="en-US"/>
              <a:t>Activity M:</a:t>
            </a:r>
            <a:r>
              <a:rPr lang="en-US" dirty="0"/>
              <a:t/>
            </a:r>
            <a:br>
              <a:rPr lang="en-US" dirty="0"/>
            </a:br>
            <a:r>
              <a:rPr lang="en-US" dirty="0"/>
              <a:t>Normalcy Planning</a:t>
            </a:r>
          </a:p>
        </p:txBody>
      </p:sp>
      <p:sp>
        <p:nvSpPr>
          <p:cNvPr id="7" name="Text Placeholder 6">
            <a:extLst>
              <a:ext uri="{FF2B5EF4-FFF2-40B4-BE49-F238E27FC236}">
                <a16:creationId xmlns:a16="http://schemas.microsoft.com/office/drawing/2014/main" id="{41F4653F-A30C-4C2B-9B6C-80765A7B5110}"/>
              </a:ext>
            </a:extLst>
          </p:cNvPr>
          <p:cNvSpPr>
            <a:spLocks noGrp="1"/>
          </p:cNvSpPr>
          <p:nvPr>
            <p:ph type="body" idx="1"/>
          </p:nvPr>
        </p:nvSpPr>
        <p:spPr/>
        <p:txBody>
          <a:bodyPr/>
          <a:lstStyle/>
          <a:p>
            <a:r>
              <a:rPr lang="en-US" dirty="0"/>
              <a:t>Review the statute for normalcy and then answer the questions.</a:t>
            </a:r>
          </a:p>
        </p:txBody>
      </p:sp>
    </p:spTree>
    <p:custDataLst>
      <p:tags r:id="rId1"/>
    </p:custDataLst>
    <p:extLst>
      <p:ext uri="{BB962C8B-B14F-4D97-AF65-F5344CB8AC3E}">
        <p14:creationId xmlns:p14="http://schemas.microsoft.com/office/powerpoint/2010/main" val="3322868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7794-9A40-4611-B36D-18E2AE0FE7F4}"/>
              </a:ext>
            </a:extLst>
          </p:cNvPr>
          <p:cNvSpPr>
            <a:spLocks noGrp="1"/>
          </p:cNvSpPr>
          <p:nvPr>
            <p:ph type="title"/>
          </p:nvPr>
        </p:nvSpPr>
        <p:spPr/>
        <p:txBody>
          <a:bodyPr/>
          <a:lstStyle/>
          <a:p>
            <a:r>
              <a:rPr lang="en-US" dirty="0"/>
              <a:t>Placement Matching</a:t>
            </a:r>
          </a:p>
        </p:txBody>
      </p:sp>
      <p:sp>
        <p:nvSpPr>
          <p:cNvPr id="3" name="Text Placeholder 2">
            <a:extLst>
              <a:ext uri="{FF2B5EF4-FFF2-40B4-BE49-F238E27FC236}">
                <a16:creationId xmlns:a16="http://schemas.microsoft.com/office/drawing/2014/main" id="{0BA04FB2-54F6-4B26-9F73-505D17B5FFB2}"/>
              </a:ext>
            </a:extLst>
          </p:cNvPr>
          <p:cNvSpPr>
            <a:spLocks noGrp="1"/>
          </p:cNvSpPr>
          <p:nvPr>
            <p:ph type="body" idx="1"/>
          </p:nvPr>
        </p:nvSpPr>
        <p:spPr>
          <a:xfrm>
            <a:off x="498765" y="1597749"/>
            <a:ext cx="4939938" cy="3014861"/>
          </a:xfrm>
        </p:spPr>
        <p:txBody>
          <a:bodyPr/>
          <a:lstStyle/>
          <a:p>
            <a:pPr marL="0" indent="0" algn="ctr">
              <a:buNone/>
            </a:pPr>
            <a:r>
              <a:rPr lang="en-US" dirty="0"/>
              <a:t>Analyze the child’s age, gender, sibling status, special physical, educational, emotional and developmental needs, alleged type of abuse, neglect or abandonment, community ties and school placement, and potential responsible caregivers that can meet the child’s needs. </a:t>
            </a:r>
          </a:p>
          <a:p>
            <a:pPr marL="0" indent="0" algn="ctr">
              <a:buNone/>
            </a:pPr>
            <a:endParaRPr lang="en-US" dirty="0"/>
          </a:p>
        </p:txBody>
      </p:sp>
      <p:sp>
        <p:nvSpPr>
          <p:cNvPr id="4" name="Text Placeholder 2">
            <a:extLst>
              <a:ext uri="{FF2B5EF4-FFF2-40B4-BE49-F238E27FC236}">
                <a16:creationId xmlns:a16="http://schemas.microsoft.com/office/drawing/2014/main" id="{223E5048-E02A-44EB-9BD0-AFCE3A997635}"/>
              </a:ext>
            </a:extLst>
          </p:cNvPr>
          <p:cNvSpPr txBox="1">
            <a:spLocks/>
          </p:cNvSpPr>
          <p:nvPr/>
        </p:nvSpPr>
        <p:spPr>
          <a:xfrm>
            <a:off x="6024660" y="1613689"/>
            <a:ext cx="5888183" cy="7384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889000">
              <a:spcBef>
                <a:spcPct val="0"/>
              </a:spcBef>
              <a:spcAft>
                <a:spcPct val="35000"/>
              </a:spcAft>
              <a:buClr>
                <a:srgbClr val="F78471"/>
              </a:buClr>
              <a:buFont typeface="Wingdings" panose="05000000000000000000" pitchFamily="2" charset="2"/>
              <a:buChar char="§"/>
            </a:pPr>
            <a:r>
              <a:rPr lang="en-US" dirty="0"/>
              <a:t>Relatives first, then persons with an established relationship with the child</a:t>
            </a:r>
          </a:p>
        </p:txBody>
      </p:sp>
      <p:sp>
        <p:nvSpPr>
          <p:cNvPr id="5" name="Text Placeholder 2">
            <a:extLst>
              <a:ext uri="{FF2B5EF4-FFF2-40B4-BE49-F238E27FC236}">
                <a16:creationId xmlns:a16="http://schemas.microsoft.com/office/drawing/2014/main" id="{D049F279-C6E0-4C08-88E6-02DF2310223F}"/>
              </a:ext>
            </a:extLst>
          </p:cNvPr>
          <p:cNvSpPr txBox="1">
            <a:spLocks/>
          </p:cNvSpPr>
          <p:nvPr/>
        </p:nvSpPr>
        <p:spPr>
          <a:xfrm>
            <a:off x="6024660" y="2493237"/>
            <a:ext cx="5888183" cy="4908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889000">
              <a:spcBef>
                <a:spcPct val="0"/>
              </a:spcBef>
              <a:spcAft>
                <a:spcPct val="35000"/>
              </a:spcAft>
              <a:buClr>
                <a:srgbClr val="F78471"/>
              </a:buClr>
              <a:buFont typeface="Wingdings" panose="05000000000000000000" pitchFamily="2" charset="2"/>
              <a:buChar char="§"/>
            </a:pPr>
            <a:r>
              <a:rPr lang="en-US" dirty="0"/>
              <a:t>Adoptive parents of siblings</a:t>
            </a:r>
          </a:p>
        </p:txBody>
      </p:sp>
      <p:sp>
        <p:nvSpPr>
          <p:cNvPr id="6" name="Text Placeholder 2">
            <a:extLst>
              <a:ext uri="{FF2B5EF4-FFF2-40B4-BE49-F238E27FC236}">
                <a16:creationId xmlns:a16="http://schemas.microsoft.com/office/drawing/2014/main" id="{CCEDD51F-3100-4999-8A80-48E296162780}"/>
              </a:ext>
            </a:extLst>
          </p:cNvPr>
          <p:cNvSpPr txBox="1">
            <a:spLocks/>
          </p:cNvSpPr>
          <p:nvPr/>
        </p:nvSpPr>
        <p:spPr>
          <a:xfrm>
            <a:off x="6024660" y="3125127"/>
            <a:ext cx="5888183" cy="10973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889000">
              <a:spcBef>
                <a:spcPct val="0"/>
              </a:spcBef>
              <a:spcAft>
                <a:spcPct val="35000"/>
              </a:spcAft>
              <a:buClr>
                <a:srgbClr val="F78471"/>
              </a:buClr>
              <a:buFont typeface="Wingdings" panose="05000000000000000000" pitchFamily="2" charset="2"/>
              <a:buChar char="§"/>
            </a:pPr>
            <a:r>
              <a:rPr lang="en-US" dirty="0"/>
              <a:t>Utilize the Multiethnic Placement Act of 1994, 42 U.S.C.A. §671(a)(18), and the Interethnic Adoption Provisions.</a:t>
            </a:r>
          </a:p>
        </p:txBody>
      </p:sp>
      <p:sp>
        <p:nvSpPr>
          <p:cNvPr id="8" name="Text Placeholder 2">
            <a:extLst>
              <a:ext uri="{FF2B5EF4-FFF2-40B4-BE49-F238E27FC236}">
                <a16:creationId xmlns:a16="http://schemas.microsoft.com/office/drawing/2014/main" id="{5B5A94D8-292D-41BE-B235-48E939EF3C0B}"/>
              </a:ext>
            </a:extLst>
          </p:cNvPr>
          <p:cNvSpPr txBox="1">
            <a:spLocks/>
          </p:cNvSpPr>
          <p:nvPr/>
        </p:nvSpPr>
        <p:spPr>
          <a:xfrm>
            <a:off x="6024660" y="4363591"/>
            <a:ext cx="5888183" cy="7785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889000">
              <a:spcBef>
                <a:spcPct val="0"/>
              </a:spcBef>
              <a:spcAft>
                <a:spcPct val="35000"/>
              </a:spcAft>
              <a:buClr>
                <a:srgbClr val="F78471"/>
              </a:buClr>
              <a:buFont typeface="Wingdings" panose="05000000000000000000" pitchFamily="2" charset="2"/>
              <a:buChar char="§"/>
            </a:pPr>
            <a:r>
              <a:rPr lang="en-US" dirty="0"/>
              <a:t>Comply with the provisions of the Federal Indian Child Welfare Act.</a:t>
            </a:r>
          </a:p>
        </p:txBody>
      </p:sp>
      <p:sp>
        <p:nvSpPr>
          <p:cNvPr id="9" name="Text Placeholder 2">
            <a:extLst>
              <a:ext uri="{FF2B5EF4-FFF2-40B4-BE49-F238E27FC236}">
                <a16:creationId xmlns:a16="http://schemas.microsoft.com/office/drawing/2014/main" id="{F686B8B0-81B2-4048-96A7-CFC94BB50519}"/>
              </a:ext>
            </a:extLst>
          </p:cNvPr>
          <p:cNvSpPr txBox="1">
            <a:spLocks/>
          </p:cNvSpPr>
          <p:nvPr/>
        </p:nvSpPr>
        <p:spPr>
          <a:xfrm>
            <a:off x="6024660" y="5267256"/>
            <a:ext cx="5888183" cy="7785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889000">
              <a:spcBef>
                <a:spcPct val="0"/>
              </a:spcBef>
              <a:spcAft>
                <a:spcPct val="35000"/>
              </a:spcAft>
              <a:buClr>
                <a:srgbClr val="F78471"/>
              </a:buClr>
              <a:buFont typeface="Wingdings" panose="05000000000000000000" pitchFamily="2" charset="2"/>
              <a:buChar char="§"/>
            </a:pPr>
            <a:r>
              <a:rPr lang="en-US" dirty="0"/>
              <a:t>When goal is reunification, place in as close proximity as possible to the caregiver.</a:t>
            </a:r>
          </a:p>
        </p:txBody>
      </p:sp>
      <p:sp>
        <p:nvSpPr>
          <p:cNvPr id="10" name="Text Placeholder 2">
            <a:extLst>
              <a:ext uri="{FF2B5EF4-FFF2-40B4-BE49-F238E27FC236}">
                <a16:creationId xmlns:a16="http://schemas.microsoft.com/office/drawing/2014/main" id="{B36BE8F4-06F2-4F8C-ADDB-8E44572D3B98}"/>
              </a:ext>
            </a:extLst>
          </p:cNvPr>
          <p:cNvSpPr txBox="1">
            <a:spLocks/>
          </p:cNvSpPr>
          <p:nvPr/>
        </p:nvSpPr>
        <p:spPr>
          <a:xfrm>
            <a:off x="1418817" y="4825684"/>
            <a:ext cx="3839777" cy="1865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i="0" u="none" strike="noStrike" kern="1200" cap="none" dirty="0">
                <a:solidFill>
                  <a:srgbClr val="3B5763"/>
                </a:solidFill>
                <a:latin typeface="Arvo"/>
                <a:ea typeface="Arvo"/>
                <a:cs typeface="Arvo"/>
                <a:sym typeface="Arv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889000">
              <a:spcBef>
                <a:spcPct val="0"/>
              </a:spcBef>
              <a:spcAft>
                <a:spcPct val="35000"/>
              </a:spcAft>
              <a:buNone/>
            </a:pPr>
            <a:r>
              <a:rPr lang="en-US" dirty="0"/>
              <a:t>Use the Unified Home Study to determine if a relative or non-relative is responsible and capable of meeting the child’s needs. </a:t>
            </a:r>
          </a:p>
          <a:p>
            <a:pPr marL="0" indent="0" algn="ctr">
              <a:buFont typeface="Arial" panose="020B0604020202020204" pitchFamily="34" charset="0"/>
              <a:buNone/>
            </a:pPr>
            <a:endParaRPr lang="en-US" dirty="0"/>
          </a:p>
        </p:txBody>
      </p:sp>
      <p:sp>
        <p:nvSpPr>
          <p:cNvPr id="11" name="Slide Number Placeholder 6">
            <a:extLst>
              <a:ext uri="{FF2B5EF4-FFF2-40B4-BE49-F238E27FC236}">
                <a16:creationId xmlns:a16="http://schemas.microsoft.com/office/drawing/2014/main" id="{590E9015-90B3-4B59-A6ED-F4018516D35C}"/>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4.1.5</a:t>
            </a:r>
          </a:p>
        </p:txBody>
      </p:sp>
    </p:spTree>
    <p:custDataLst>
      <p:tags r:id="rId1"/>
    </p:custDataLst>
    <p:extLst>
      <p:ext uri="{BB962C8B-B14F-4D97-AF65-F5344CB8AC3E}">
        <p14:creationId xmlns:p14="http://schemas.microsoft.com/office/powerpoint/2010/main" val="3868114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BD1B-F7F3-42B6-95BE-FB364B800E05}"/>
              </a:ext>
            </a:extLst>
          </p:cNvPr>
          <p:cNvSpPr>
            <a:spLocks noGrp="1"/>
          </p:cNvSpPr>
          <p:nvPr>
            <p:ph type="title"/>
          </p:nvPr>
        </p:nvSpPr>
        <p:spPr>
          <a:xfrm>
            <a:off x="1547446" y="43301"/>
            <a:ext cx="8164244" cy="1457254"/>
          </a:xfrm>
        </p:spPr>
        <p:txBody>
          <a:bodyPr/>
          <a:lstStyle/>
          <a:p>
            <a:pPr algn="ctr"/>
            <a:r>
              <a:rPr lang="en-US" dirty="0"/>
              <a:t>Activity A:  </a:t>
            </a:r>
            <a:br>
              <a:rPr lang="en-US" dirty="0"/>
            </a:br>
            <a:r>
              <a:rPr lang="en-US" dirty="0"/>
              <a:t>Meeting Foster Care Providers</a:t>
            </a:r>
          </a:p>
        </p:txBody>
      </p:sp>
      <p:sp>
        <p:nvSpPr>
          <p:cNvPr id="3" name="Text Placeholder 2">
            <a:extLst>
              <a:ext uri="{FF2B5EF4-FFF2-40B4-BE49-F238E27FC236}">
                <a16:creationId xmlns:a16="http://schemas.microsoft.com/office/drawing/2014/main" id="{8B296B68-F1F3-48B7-B85B-A4BCBB4AC212}"/>
              </a:ext>
            </a:extLst>
          </p:cNvPr>
          <p:cNvSpPr>
            <a:spLocks noGrp="1"/>
          </p:cNvSpPr>
          <p:nvPr>
            <p:ph type="body" idx="1"/>
          </p:nvPr>
        </p:nvSpPr>
        <p:spPr>
          <a:xfrm>
            <a:off x="2332434" y="2112247"/>
            <a:ext cx="6594268" cy="3967744"/>
          </a:xfrm>
        </p:spPr>
        <p:txBody>
          <a:bodyPr/>
          <a:lstStyle/>
          <a:p>
            <a:pPr>
              <a:buClr>
                <a:srgbClr val="F78471"/>
              </a:buClr>
              <a:buFont typeface="Wingdings" panose="05000000000000000000" pitchFamily="2" charset="2"/>
              <a:buChar char="§"/>
            </a:pPr>
            <a:r>
              <a:rPr lang="en-US" dirty="0"/>
              <a:t>Using the worksheet in the Participant Guide, answer the questions based on the guest speakers’ presentations.</a:t>
            </a:r>
          </a:p>
        </p:txBody>
      </p:sp>
      <p:sp>
        <p:nvSpPr>
          <p:cNvPr id="4" name="Slide Number Placeholder 6">
            <a:extLst>
              <a:ext uri="{FF2B5EF4-FFF2-40B4-BE49-F238E27FC236}">
                <a16:creationId xmlns:a16="http://schemas.microsoft.com/office/drawing/2014/main" id="{87E0B6E9-E434-4346-A079-5FD9C7D48BE3}"/>
              </a:ext>
            </a:extLst>
          </p:cNvPr>
          <p:cNvSpPr txBox="1">
            <a:spLocks noChangeArrowheads="1"/>
          </p:cNvSpPr>
          <p:nvPr/>
        </p:nvSpPr>
        <p:spPr>
          <a:xfrm>
            <a:off x="11139055" y="6553200"/>
            <a:ext cx="1052945"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4.1.6</a:t>
            </a:r>
          </a:p>
        </p:txBody>
      </p:sp>
    </p:spTree>
    <p:custDataLst>
      <p:tags r:id="rId1"/>
    </p:custDataLst>
    <p:extLst>
      <p:ext uri="{BB962C8B-B14F-4D97-AF65-F5344CB8AC3E}">
        <p14:creationId xmlns:p14="http://schemas.microsoft.com/office/powerpoint/2010/main" val="303680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FFC1D-5096-4485-8BBF-8D6622438AB7}"/>
              </a:ext>
            </a:extLst>
          </p:cNvPr>
          <p:cNvSpPr>
            <a:spLocks noGrp="1"/>
          </p:cNvSpPr>
          <p:nvPr>
            <p:ph type="title"/>
          </p:nvPr>
        </p:nvSpPr>
        <p:spPr/>
        <p:txBody>
          <a:bodyPr/>
          <a:lstStyle/>
          <a:p>
            <a:r>
              <a:rPr lang="en-US" dirty="0"/>
              <a:t>Stage III:  Placement</a:t>
            </a:r>
          </a:p>
        </p:txBody>
      </p:sp>
      <p:sp>
        <p:nvSpPr>
          <p:cNvPr id="4" name="Slide Number Placeholder 6">
            <a:extLst>
              <a:ext uri="{FF2B5EF4-FFF2-40B4-BE49-F238E27FC236}">
                <a16:creationId xmlns:a16="http://schemas.microsoft.com/office/drawing/2014/main" id="{F9AF276B-3C65-4B2C-99A1-2E56CBA39C41}"/>
              </a:ext>
            </a:extLst>
          </p:cNvPr>
          <p:cNvSpPr txBox="1">
            <a:spLocks noChangeArrowheads="1"/>
          </p:cNvSpPr>
          <p:nvPr/>
        </p:nvSpPr>
        <p:spPr>
          <a:xfrm>
            <a:off x="11166764" y="6553200"/>
            <a:ext cx="1025236" cy="304800"/>
          </a:xfrm>
          <a:prstGeom prst="rect">
            <a:avLst/>
          </a:prstGeom>
        </p:spPr>
        <p:txBody>
          <a:bodyPr/>
          <a:lstStyle>
            <a:defPPr>
              <a:defRPr lang="en-US"/>
            </a:defPPr>
            <a:lvl1pPr algn="l" defTabSz="457200" rtl="0" fontAlgn="auto">
              <a:spcBef>
                <a:spcPts val="0"/>
              </a:spcBef>
              <a:spcAft>
                <a:spcPts val="0"/>
              </a:spcAft>
              <a:defRPr sz="1050" kern="1200">
                <a:solidFill>
                  <a:schemeClr val="tx1"/>
                </a:solidFill>
                <a:latin typeface="+mn-lt"/>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dirty="0"/>
              <a:t>Licensing 4.1.7</a:t>
            </a:r>
          </a:p>
        </p:txBody>
      </p:sp>
      <p:grpSp>
        <p:nvGrpSpPr>
          <p:cNvPr id="5" name="Group 4">
            <a:extLst>
              <a:ext uri="{FF2B5EF4-FFF2-40B4-BE49-F238E27FC236}">
                <a16:creationId xmlns:a16="http://schemas.microsoft.com/office/drawing/2014/main" id="{C30C0C08-9E0B-44E9-B562-B48E9F4823B6}"/>
              </a:ext>
            </a:extLst>
          </p:cNvPr>
          <p:cNvGrpSpPr/>
          <p:nvPr/>
        </p:nvGrpSpPr>
        <p:grpSpPr>
          <a:xfrm>
            <a:off x="1755447" y="904100"/>
            <a:ext cx="3498880" cy="1959261"/>
            <a:chOff x="3688988" y="976616"/>
            <a:chExt cx="3109632" cy="1859548"/>
          </a:xfrm>
        </p:grpSpPr>
        <p:sp>
          <p:nvSpPr>
            <p:cNvPr id="17" name="Right Arrow 4">
              <a:extLst>
                <a:ext uri="{FF2B5EF4-FFF2-40B4-BE49-F238E27FC236}">
                  <a16:creationId xmlns:a16="http://schemas.microsoft.com/office/drawing/2014/main" id="{47B5F9DC-1022-472D-A0F4-1DADD8502879}"/>
                </a:ext>
              </a:extLst>
            </p:cNvPr>
            <p:cNvSpPr/>
            <p:nvPr/>
          </p:nvSpPr>
          <p:spPr>
            <a:xfrm>
              <a:off x="4881272" y="1053631"/>
              <a:ext cx="1917348" cy="1705517"/>
            </a:xfrm>
            <a:prstGeom prst="rightArrow">
              <a:avLst>
                <a:gd name="adj1" fmla="val 70000"/>
                <a:gd name="adj2" fmla="val 50000"/>
              </a:avLst>
            </a:prstGeom>
            <a:solidFill>
              <a:srgbClr val="CEDBE0">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 name="Freeform 5">
              <a:extLst>
                <a:ext uri="{FF2B5EF4-FFF2-40B4-BE49-F238E27FC236}">
                  <a16:creationId xmlns:a16="http://schemas.microsoft.com/office/drawing/2014/main" id="{952D6CCA-C988-4A7D-828C-D050935CFE8B}"/>
                </a:ext>
              </a:extLst>
            </p:cNvPr>
            <p:cNvSpPr/>
            <p:nvPr/>
          </p:nvSpPr>
          <p:spPr>
            <a:xfrm>
              <a:off x="3688988" y="976616"/>
              <a:ext cx="1917348" cy="1859548"/>
            </a:xfrm>
            <a:custGeom>
              <a:avLst/>
              <a:gdLst>
                <a:gd name="connsiteX0" fmla="*/ 0 w 1917348"/>
                <a:gd name="connsiteY0" fmla="*/ 929774 h 1859548"/>
                <a:gd name="connsiteX1" fmla="*/ 958674 w 1917348"/>
                <a:gd name="connsiteY1" fmla="*/ 0 h 1859548"/>
                <a:gd name="connsiteX2" fmla="*/ 1917348 w 1917348"/>
                <a:gd name="connsiteY2" fmla="*/ 929774 h 1859548"/>
                <a:gd name="connsiteX3" fmla="*/ 958674 w 1917348"/>
                <a:gd name="connsiteY3" fmla="*/ 1859548 h 1859548"/>
                <a:gd name="connsiteX4" fmla="*/ 0 w 1917348"/>
                <a:gd name="connsiteY4" fmla="*/ 929774 h 185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7348" h="1859548">
                  <a:moveTo>
                    <a:pt x="0" y="929774"/>
                  </a:moveTo>
                  <a:cubicBezTo>
                    <a:pt x="0" y="416274"/>
                    <a:pt x="429213" y="0"/>
                    <a:pt x="958674" y="0"/>
                  </a:cubicBezTo>
                  <a:cubicBezTo>
                    <a:pt x="1488135" y="0"/>
                    <a:pt x="1917348" y="416274"/>
                    <a:pt x="1917348" y="929774"/>
                  </a:cubicBezTo>
                  <a:cubicBezTo>
                    <a:pt x="1917348" y="1443274"/>
                    <a:pt x="1488135" y="1859548"/>
                    <a:pt x="958674" y="1859548"/>
                  </a:cubicBezTo>
                  <a:cubicBezTo>
                    <a:pt x="429213" y="1859548"/>
                    <a:pt x="0" y="1443274"/>
                    <a:pt x="0" y="929774"/>
                  </a:cubicBezTo>
                  <a:close/>
                </a:path>
              </a:pathLst>
            </a:custGeom>
            <a:solidFill>
              <a:srgbClr val="F7847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3489" tIns="285024" rIns="293489" bIns="285024" numCol="1" spcCol="1270" anchor="ctr" anchorCtr="0">
              <a:noAutofit/>
            </a:bodyPr>
            <a:lstStyle/>
            <a:p>
              <a:pPr lvl="0" algn="ctr" defTabSz="889000">
                <a:lnSpc>
                  <a:spcPct val="90000"/>
                </a:lnSpc>
                <a:spcBef>
                  <a:spcPct val="0"/>
                </a:spcBef>
                <a:spcAft>
                  <a:spcPct val="35000"/>
                </a:spcAft>
              </a:pPr>
              <a:r>
                <a:rPr lang="en-US" sz="2400" kern="1200" dirty="0">
                  <a:latin typeface="Arvo"/>
                </a:rPr>
                <a:t>Recruitment and Inquiry</a:t>
              </a:r>
            </a:p>
          </p:txBody>
        </p:sp>
      </p:grpSp>
      <p:grpSp>
        <p:nvGrpSpPr>
          <p:cNvPr id="23" name="Group 22">
            <a:extLst>
              <a:ext uri="{FF2B5EF4-FFF2-40B4-BE49-F238E27FC236}">
                <a16:creationId xmlns:a16="http://schemas.microsoft.com/office/drawing/2014/main" id="{3217C75F-E6ED-4BEB-8463-6E95F947761A}"/>
              </a:ext>
            </a:extLst>
          </p:cNvPr>
          <p:cNvGrpSpPr/>
          <p:nvPr/>
        </p:nvGrpSpPr>
        <p:grpSpPr>
          <a:xfrm>
            <a:off x="4533602" y="2416119"/>
            <a:ext cx="3498880" cy="1959261"/>
            <a:chOff x="3688988" y="976616"/>
            <a:chExt cx="3109632" cy="1859548"/>
          </a:xfrm>
        </p:grpSpPr>
        <p:sp>
          <p:nvSpPr>
            <p:cNvPr id="24" name="Right Arrow 4">
              <a:extLst>
                <a:ext uri="{FF2B5EF4-FFF2-40B4-BE49-F238E27FC236}">
                  <a16:creationId xmlns:a16="http://schemas.microsoft.com/office/drawing/2014/main" id="{DF755648-EC13-48FA-B7EE-CC74D8BC5757}"/>
                </a:ext>
              </a:extLst>
            </p:cNvPr>
            <p:cNvSpPr/>
            <p:nvPr/>
          </p:nvSpPr>
          <p:spPr>
            <a:xfrm>
              <a:off x="4881272" y="1053631"/>
              <a:ext cx="1917348" cy="1705517"/>
            </a:xfrm>
            <a:prstGeom prst="rightArrow">
              <a:avLst>
                <a:gd name="adj1" fmla="val 70000"/>
                <a:gd name="adj2" fmla="val 50000"/>
              </a:avLst>
            </a:prstGeom>
            <a:solidFill>
              <a:srgbClr val="CEDBE0">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Freeform 5">
              <a:extLst>
                <a:ext uri="{FF2B5EF4-FFF2-40B4-BE49-F238E27FC236}">
                  <a16:creationId xmlns:a16="http://schemas.microsoft.com/office/drawing/2014/main" id="{EC931840-DD55-48AF-A2AC-B63A843FFC89}"/>
                </a:ext>
              </a:extLst>
            </p:cNvPr>
            <p:cNvSpPr/>
            <p:nvPr/>
          </p:nvSpPr>
          <p:spPr>
            <a:xfrm>
              <a:off x="3688988" y="976616"/>
              <a:ext cx="1917348" cy="1859548"/>
            </a:xfrm>
            <a:custGeom>
              <a:avLst/>
              <a:gdLst>
                <a:gd name="connsiteX0" fmla="*/ 0 w 1917348"/>
                <a:gd name="connsiteY0" fmla="*/ 929774 h 1859548"/>
                <a:gd name="connsiteX1" fmla="*/ 958674 w 1917348"/>
                <a:gd name="connsiteY1" fmla="*/ 0 h 1859548"/>
                <a:gd name="connsiteX2" fmla="*/ 1917348 w 1917348"/>
                <a:gd name="connsiteY2" fmla="*/ 929774 h 1859548"/>
                <a:gd name="connsiteX3" fmla="*/ 958674 w 1917348"/>
                <a:gd name="connsiteY3" fmla="*/ 1859548 h 1859548"/>
                <a:gd name="connsiteX4" fmla="*/ 0 w 1917348"/>
                <a:gd name="connsiteY4" fmla="*/ 929774 h 185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7348" h="1859548">
                  <a:moveTo>
                    <a:pt x="0" y="929774"/>
                  </a:moveTo>
                  <a:cubicBezTo>
                    <a:pt x="0" y="416274"/>
                    <a:pt x="429213" y="0"/>
                    <a:pt x="958674" y="0"/>
                  </a:cubicBezTo>
                  <a:cubicBezTo>
                    <a:pt x="1488135" y="0"/>
                    <a:pt x="1917348" y="416274"/>
                    <a:pt x="1917348" y="929774"/>
                  </a:cubicBezTo>
                  <a:cubicBezTo>
                    <a:pt x="1917348" y="1443274"/>
                    <a:pt x="1488135" y="1859548"/>
                    <a:pt x="958674" y="1859548"/>
                  </a:cubicBezTo>
                  <a:cubicBezTo>
                    <a:pt x="429213" y="1859548"/>
                    <a:pt x="0" y="1443274"/>
                    <a:pt x="0" y="929774"/>
                  </a:cubicBezTo>
                  <a:close/>
                </a:path>
              </a:pathLst>
            </a:custGeom>
            <a:solidFill>
              <a:srgbClr val="4D77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3489" tIns="285024" rIns="293489" bIns="285024" numCol="1" spcCol="1270" anchor="ctr" anchorCtr="0">
              <a:noAutofit/>
            </a:bodyPr>
            <a:lstStyle/>
            <a:p>
              <a:pPr lvl="0" algn="ctr" defTabSz="889000">
                <a:lnSpc>
                  <a:spcPct val="90000"/>
                </a:lnSpc>
                <a:spcBef>
                  <a:spcPct val="0"/>
                </a:spcBef>
                <a:spcAft>
                  <a:spcPct val="35000"/>
                </a:spcAft>
              </a:pPr>
              <a:r>
                <a:rPr lang="en-US" sz="2400" kern="1200" dirty="0">
                  <a:latin typeface="Arvo"/>
                </a:rPr>
                <a:t>Initial Licensing</a:t>
              </a:r>
            </a:p>
          </p:txBody>
        </p:sp>
      </p:grpSp>
      <p:grpSp>
        <p:nvGrpSpPr>
          <p:cNvPr id="26" name="Group 25">
            <a:extLst>
              <a:ext uri="{FF2B5EF4-FFF2-40B4-BE49-F238E27FC236}">
                <a16:creationId xmlns:a16="http://schemas.microsoft.com/office/drawing/2014/main" id="{285F6F31-4E0C-4320-9ACA-1CE9F29A8257}"/>
              </a:ext>
            </a:extLst>
          </p:cNvPr>
          <p:cNvGrpSpPr/>
          <p:nvPr/>
        </p:nvGrpSpPr>
        <p:grpSpPr>
          <a:xfrm>
            <a:off x="7145507" y="4177860"/>
            <a:ext cx="3498880" cy="1959261"/>
            <a:chOff x="3688988" y="976616"/>
            <a:chExt cx="3109632" cy="1859548"/>
          </a:xfrm>
        </p:grpSpPr>
        <p:sp>
          <p:nvSpPr>
            <p:cNvPr id="27" name="Right Arrow 4">
              <a:extLst>
                <a:ext uri="{FF2B5EF4-FFF2-40B4-BE49-F238E27FC236}">
                  <a16:creationId xmlns:a16="http://schemas.microsoft.com/office/drawing/2014/main" id="{F4C8695F-B7D6-4B6E-B686-8E765F0E4EF6}"/>
                </a:ext>
              </a:extLst>
            </p:cNvPr>
            <p:cNvSpPr/>
            <p:nvPr/>
          </p:nvSpPr>
          <p:spPr>
            <a:xfrm>
              <a:off x="4881272" y="1053631"/>
              <a:ext cx="1917348" cy="1705517"/>
            </a:xfrm>
            <a:prstGeom prst="rightArrow">
              <a:avLst>
                <a:gd name="adj1" fmla="val 70000"/>
                <a:gd name="adj2" fmla="val 50000"/>
              </a:avLst>
            </a:prstGeom>
            <a:solidFill>
              <a:srgbClr val="CEDBE0">
                <a:alpha val="90000"/>
              </a:srgb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8" name="Freeform 5">
              <a:extLst>
                <a:ext uri="{FF2B5EF4-FFF2-40B4-BE49-F238E27FC236}">
                  <a16:creationId xmlns:a16="http://schemas.microsoft.com/office/drawing/2014/main" id="{9162E15E-0017-4A19-A9F8-A0F975DE2A5A}"/>
                </a:ext>
              </a:extLst>
            </p:cNvPr>
            <p:cNvSpPr/>
            <p:nvPr/>
          </p:nvSpPr>
          <p:spPr>
            <a:xfrm>
              <a:off x="3688988" y="976616"/>
              <a:ext cx="1917348" cy="1859548"/>
            </a:xfrm>
            <a:custGeom>
              <a:avLst/>
              <a:gdLst>
                <a:gd name="connsiteX0" fmla="*/ 0 w 1917348"/>
                <a:gd name="connsiteY0" fmla="*/ 929774 h 1859548"/>
                <a:gd name="connsiteX1" fmla="*/ 958674 w 1917348"/>
                <a:gd name="connsiteY1" fmla="*/ 0 h 1859548"/>
                <a:gd name="connsiteX2" fmla="*/ 1917348 w 1917348"/>
                <a:gd name="connsiteY2" fmla="*/ 929774 h 1859548"/>
                <a:gd name="connsiteX3" fmla="*/ 958674 w 1917348"/>
                <a:gd name="connsiteY3" fmla="*/ 1859548 h 1859548"/>
                <a:gd name="connsiteX4" fmla="*/ 0 w 1917348"/>
                <a:gd name="connsiteY4" fmla="*/ 929774 h 1859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7348" h="1859548">
                  <a:moveTo>
                    <a:pt x="0" y="929774"/>
                  </a:moveTo>
                  <a:cubicBezTo>
                    <a:pt x="0" y="416274"/>
                    <a:pt x="429213" y="0"/>
                    <a:pt x="958674" y="0"/>
                  </a:cubicBezTo>
                  <a:cubicBezTo>
                    <a:pt x="1488135" y="0"/>
                    <a:pt x="1917348" y="416274"/>
                    <a:pt x="1917348" y="929774"/>
                  </a:cubicBezTo>
                  <a:cubicBezTo>
                    <a:pt x="1917348" y="1443274"/>
                    <a:pt x="1488135" y="1859548"/>
                    <a:pt x="958674" y="1859548"/>
                  </a:cubicBezTo>
                  <a:cubicBezTo>
                    <a:pt x="429213" y="1859548"/>
                    <a:pt x="0" y="1443274"/>
                    <a:pt x="0" y="929774"/>
                  </a:cubicBezTo>
                  <a:close/>
                </a:path>
              </a:pathLst>
            </a:custGeom>
            <a:solidFill>
              <a:srgbClr val="F6AB8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3489" tIns="285024" rIns="293489" bIns="285024" numCol="1" spcCol="1270" anchor="ctr" anchorCtr="0">
              <a:noAutofit/>
            </a:bodyPr>
            <a:lstStyle/>
            <a:p>
              <a:pPr lvl="0" algn="ctr" defTabSz="889000">
                <a:lnSpc>
                  <a:spcPct val="90000"/>
                </a:lnSpc>
                <a:spcBef>
                  <a:spcPct val="0"/>
                </a:spcBef>
                <a:spcAft>
                  <a:spcPct val="35000"/>
                </a:spcAft>
              </a:pPr>
              <a:r>
                <a:rPr lang="en-US" sz="2400" kern="1200" dirty="0">
                  <a:latin typeface="Arvo"/>
                </a:rPr>
                <a:t>Placement</a:t>
              </a:r>
            </a:p>
          </p:txBody>
        </p:sp>
      </p:grpSp>
    </p:spTree>
    <p:custDataLst>
      <p:tags r:id="rId1"/>
    </p:custDataLst>
    <p:extLst>
      <p:ext uri="{BB962C8B-B14F-4D97-AF65-F5344CB8AC3E}">
        <p14:creationId xmlns:p14="http://schemas.microsoft.com/office/powerpoint/2010/main" val="42038232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WqsJ3XAS"/>
  <p:tag name="TAG_BACKING_FORM_KEY" val="6884596-u:\core training\preservice curriculum\licensing\licensing 2019\fcl m2\fcl_m2_ppt_062019_ab.pptx"/>
  <p:tag name="ARTICULATE_PRESENTER_VERSION" val="8"/>
  <p:tag name="ARTICULATE_SLIDE_COUNT" val="6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5080</TotalTime>
  <Words>2397</Words>
  <Application>Microsoft Office PowerPoint</Application>
  <PresentationFormat>Widescreen</PresentationFormat>
  <Paragraphs>349</Paragraphs>
  <Slides>66</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Arial</vt:lpstr>
      <vt:lpstr>Arvo</vt:lpstr>
      <vt:lpstr>Calibri</vt:lpstr>
      <vt:lpstr>Calibri Light</vt:lpstr>
      <vt:lpstr>Candara</vt:lpstr>
      <vt:lpstr>Times New Roman</vt:lpstr>
      <vt:lpstr>Wingdings</vt:lpstr>
      <vt:lpstr>Office Theme</vt:lpstr>
      <vt:lpstr>Placement</vt:lpstr>
      <vt:lpstr>Agenda</vt:lpstr>
      <vt:lpstr>Unit 4.1</vt:lpstr>
      <vt:lpstr>Learning Objectives</vt:lpstr>
      <vt:lpstr>The Last Resort - Most Intrusive</vt:lpstr>
      <vt:lpstr>Least Intrusive</vt:lpstr>
      <vt:lpstr>Placement Matching</vt:lpstr>
      <vt:lpstr>Activity A:   Meeting Foster Care Providers</vt:lpstr>
      <vt:lpstr>Stage III:  Placement</vt:lpstr>
      <vt:lpstr>Partnership Commitments Regarding Placement</vt:lpstr>
      <vt:lpstr>Placement Considerations</vt:lpstr>
      <vt:lpstr>Types of Placements</vt:lpstr>
      <vt:lpstr>Activity B: Bringing Families Together</vt:lpstr>
      <vt:lpstr>Helping Children Adjust to Placement</vt:lpstr>
      <vt:lpstr>Activity C: First Night</vt:lpstr>
      <vt:lpstr>Funding Sources</vt:lpstr>
      <vt:lpstr>What is Permanency?</vt:lpstr>
      <vt:lpstr>Florida Statute Chapter 39 ~ Permanency</vt:lpstr>
      <vt:lpstr>Activity D:   Permanency Options</vt:lpstr>
      <vt:lpstr>Determining the Best Permanency Goals</vt:lpstr>
      <vt:lpstr>PowerPoint Presentation</vt:lpstr>
      <vt:lpstr>Activity E:   Which Permanency Options Would You Choose?</vt:lpstr>
      <vt:lpstr> Timely Permanency</vt:lpstr>
      <vt:lpstr>Concurrent Case Planning, s. 39.01(19), F.S.</vt:lpstr>
      <vt:lpstr>Concurrent Case Planning </vt:lpstr>
      <vt:lpstr>Types of Transitions</vt:lpstr>
      <vt:lpstr>Transition Back to Biological Parent(s)</vt:lpstr>
      <vt:lpstr>Transition to Relative Placement/Guardianship</vt:lpstr>
      <vt:lpstr>Transition to Another Foster Home or Group Home</vt:lpstr>
      <vt:lpstr>Transition to Independent Living</vt:lpstr>
      <vt:lpstr>Transition to Independent Living</vt:lpstr>
      <vt:lpstr>Showtime:  Video Review</vt:lpstr>
      <vt:lpstr>Partnership Commitment – Smooth Transitions</vt:lpstr>
      <vt:lpstr>Activity F: Trauma Sensitive Transitions</vt:lpstr>
      <vt:lpstr>Foster Parent as Transition-Maker</vt:lpstr>
      <vt:lpstr>Partnership Commitment – Avoiding Disruption for Child</vt:lpstr>
      <vt:lpstr>Disruption in Foster Care</vt:lpstr>
      <vt:lpstr>Preventing Disruptions</vt:lpstr>
      <vt:lpstr>When Disruption Does Occur</vt:lpstr>
      <vt:lpstr>Disruption Due to New Placement</vt:lpstr>
      <vt:lpstr>Disruption Due to Unplanned Runaway</vt:lpstr>
      <vt:lpstr>Helping Children Understand Their History</vt:lpstr>
      <vt:lpstr>Activity G: Creating a Life Map</vt:lpstr>
      <vt:lpstr>Unit 4.2</vt:lpstr>
      <vt:lpstr>Learning Objectives</vt:lpstr>
      <vt:lpstr>Trauma-Sensitive Care</vt:lpstr>
      <vt:lpstr>Childhood Trauma and Trauma-Sensitive Care</vt:lpstr>
      <vt:lpstr>Trauma-Sensitive Parenting</vt:lpstr>
      <vt:lpstr>Helping the Child Heal </vt:lpstr>
      <vt:lpstr>Foster Parent Strategies for Responding to a Child’s Trauma</vt:lpstr>
      <vt:lpstr>Activity H:   Partnering to Address Trauma</vt:lpstr>
      <vt:lpstr>Building Resilience</vt:lpstr>
      <vt:lpstr>Activity I:   Building Resilience and Healing</vt:lpstr>
      <vt:lpstr>Placement through a Child’s Eyes</vt:lpstr>
      <vt:lpstr>Transition to Initial Placement</vt:lpstr>
      <vt:lpstr>Activity J:   The Invisible Suitcase</vt:lpstr>
      <vt:lpstr>Activity K:  Minimizing Trauma at Initial Placement</vt:lpstr>
      <vt:lpstr>Foster Parents and Secondary Traumatic Stress</vt:lpstr>
      <vt:lpstr>Activity L:   Self-Reflection</vt:lpstr>
      <vt:lpstr>Making the Placement Work</vt:lpstr>
      <vt:lpstr>Predictors of Displacement</vt:lpstr>
      <vt:lpstr>Stages of Disruption</vt:lpstr>
      <vt:lpstr>When Disruption Occurs</vt:lpstr>
      <vt:lpstr>What Is Normalcy?</vt:lpstr>
      <vt:lpstr>Showtime:  Video Review</vt:lpstr>
      <vt:lpstr>Activity M: Normalcy Planning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Brock, Amber</dc:creator>
  <cp:lastModifiedBy>Thomas, Cassandra</cp:lastModifiedBy>
  <cp:revision>256</cp:revision>
  <dcterms:created xsi:type="dcterms:W3CDTF">2019-06-11T18:23:45Z</dcterms:created>
  <dcterms:modified xsi:type="dcterms:W3CDTF">2021-04-30T15:59:11Z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FCL_M1_PPT_061719_AB</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464857B8-AE7F-4E9F-AAF4-6F4BBBCFAD24</vt:lpwstr>
  </property>
  <property fmtid="{D5CDD505-2E9C-101B-9397-08002B2CF9AE}" pid="6" name="ArticulateProjectFull">
    <vt:lpwstr>V:\CORE Training\Preservice Curriculum\Licensing\FCL 2019 Revised\FCL M4 Placement\FCL_M4_PPT_111319.ppta</vt:lpwstr>
  </property>
</Properties>
</file>