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25" r:id="rId18"/>
    <p:sldId id="272" r:id="rId19"/>
    <p:sldId id="273" r:id="rId20"/>
    <p:sldId id="274" r:id="rId21"/>
    <p:sldId id="275" r:id="rId22"/>
    <p:sldId id="276" r:id="rId23"/>
    <p:sldId id="277" r:id="rId24"/>
    <p:sldId id="278" r:id="rId25"/>
    <p:sldId id="279" r:id="rId26"/>
    <p:sldId id="321" r:id="rId27"/>
    <p:sldId id="280" r:id="rId28"/>
    <p:sldId id="281" r:id="rId29"/>
    <p:sldId id="282" r:id="rId30"/>
    <p:sldId id="283" r:id="rId31"/>
    <p:sldId id="284" r:id="rId32"/>
    <p:sldId id="285" r:id="rId33"/>
    <p:sldId id="286" r:id="rId34"/>
    <p:sldId id="287" r:id="rId35"/>
    <p:sldId id="288" r:id="rId36"/>
    <p:sldId id="289" r:id="rId37"/>
    <p:sldId id="322" r:id="rId38"/>
    <p:sldId id="290" r:id="rId39"/>
    <p:sldId id="291" r:id="rId40"/>
    <p:sldId id="292" r:id="rId41"/>
    <p:sldId id="323" r:id="rId42"/>
    <p:sldId id="324" r:id="rId43"/>
    <p:sldId id="293" r:id="rId44"/>
    <p:sldId id="294" r:id="rId45"/>
    <p:sldId id="295" r:id="rId46"/>
    <p:sldId id="296" r:id="rId47"/>
    <p:sldId id="297" r:id="rId48"/>
    <p:sldId id="298" r:id="rId49"/>
    <p:sldId id="299" r:id="rId50"/>
    <p:sldId id="326" r:id="rId51"/>
    <p:sldId id="301" r:id="rId52"/>
    <p:sldId id="302"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763"/>
    <a:srgbClr val="4D778A"/>
    <a:srgbClr val="F78471"/>
    <a:srgbClr val="96B3C0"/>
    <a:srgbClr val="F6AB8A"/>
    <a:srgbClr val="CEDBE0"/>
    <a:srgbClr val="FAA99C"/>
    <a:srgbClr val="7198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9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B08AE-16BA-46F5-A022-24ACFB3CE853}" type="doc">
      <dgm:prSet loTypeId="urn:microsoft.com/office/officeart/2005/8/layout/matrix3" loCatId="matrix" qsTypeId="urn:microsoft.com/office/officeart/2005/8/quickstyle/simple1" qsCatId="simple" csTypeId="urn:microsoft.com/office/officeart/2005/8/colors/accent5_3" csCatId="accent5" phldr="1"/>
      <dgm:spPr/>
      <dgm:t>
        <a:bodyPr/>
        <a:lstStyle/>
        <a:p>
          <a:endParaRPr lang="en-US"/>
        </a:p>
      </dgm:t>
    </dgm:pt>
    <dgm:pt modelId="{38182E48-36F3-422B-B23D-81C114C668D9}">
      <dgm:prSet phldrT="[Text]" custT="1"/>
      <dgm:spPr>
        <a:solidFill>
          <a:srgbClr val="7198A9"/>
        </a:solidFill>
      </dgm:spPr>
      <dgm:t>
        <a:bodyPr/>
        <a:lstStyle/>
        <a:p>
          <a:r>
            <a:rPr lang="en-US" sz="2400" dirty="0">
              <a:latin typeface="Arvo"/>
            </a:rPr>
            <a:t>Culturally Sensitive Recruitment</a:t>
          </a:r>
        </a:p>
      </dgm:t>
    </dgm:pt>
    <dgm:pt modelId="{20AD0406-660D-4864-A8D0-9B0A56D93321}" type="parTrans" cxnId="{1E5F9AC5-5A5C-4271-91AC-2A62C7602E0D}">
      <dgm:prSet/>
      <dgm:spPr/>
      <dgm:t>
        <a:bodyPr/>
        <a:lstStyle/>
        <a:p>
          <a:endParaRPr lang="en-US" sz="2400">
            <a:latin typeface="Arvo"/>
          </a:endParaRPr>
        </a:p>
      </dgm:t>
    </dgm:pt>
    <dgm:pt modelId="{516C2F58-776C-4267-8A08-3290A5B8C0C0}" type="sibTrans" cxnId="{1E5F9AC5-5A5C-4271-91AC-2A62C7602E0D}">
      <dgm:prSet/>
      <dgm:spPr/>
      <dgm:t>
        <a:bodyPr/>
        <a:lstStyle/>
        <a:p>
          <a:endParaRPr lang="en-US" sz="2400">
            <a:latin typeface="Arvo"/>
          </a:endParaRPr>
        </a:p>
      </dgm:t>
    </dgm:pt>
    <dgm:pt modelId="{917F92F9-CD33-4C3A-837A-F3F3143BF2B4}">
      <dgm:prSet phldrT="[Text]" custT="1"/>
      <dgm:spPr>
        <a:solidFill>
          <a:srgbClr val="F78471"/>
        </a:solidFill>
      </dgm:spPr>
      <dgm:t>
        <a:bodyPr/>
        <a:lstStyle/>
        <a:p>
          <a:r>
            <a:rPr lang="en-US" sz="2400" dirty="0">
              <a:latin typeface="Arvo"/>
            </a:rPr>
            <a:t>Partnerships with </a:t>
          </a:r>
          <a:br>
            <a:rPr lang="en-US" sz="2400" dirty="0">
              <a:latin typeface="Arvo"/>
            </a:rPr>
          </a:br>
          <a:r>
            <a:rPr lang="en-US" sz="2400" dirty="0">
              <a:latin typeface="Arvo"/>
            </a:rPr>
            <a:t>Faith-Based Organizations</a:t>
          </a:r>
        </a:p>
      </dgm:t>
    </dgm:pt>
    <dgm:pt modelId="{BA02AE46-D287-48F7-98CE-343889AB3F5D}" type="parTrans" cxnId="{B3CA544C-C6AE-4E11-A37C-6F0954108011}">
      <dgm:prSet/>
      <dgm:spPr/>
      <dgm:t>
        <a:bodyPr/>
        <a:lstStyle/>
        <a:p>
          <a:endParaRPr lang="en-US" sz="2400">
            <a:latin typeface="Arvo"/>
          </a:endParaRPr>
        </a:p>
      </dgm:t>
    </dgm:pt>
    <dgm:pt modelId="{D9629D59-C637-4EA6-8DA3-08DF071AADBA}" type="sibTrans" cxnId="{B3CA544C-C6AE-4E11-A37C-6F0954108011}">
      <dgm:prSet/>
      <dgm:spPr/>
      <dgm:t>
        <a:bodyPr/>
        <a:lstStyle/>
        <a:p>
          <a:endParaRPr lang="en-US" sz="2400">
            <a:latin typeface="Arvo"/>
          </a:endParaRPr>
        </a:p>
      </dgm:t>
    </dgm:pt>
    <dgm:pt modelId="{EA778033-57DB-41BB-98DD-0BDA7646C28B}">
      <dgm:prSet phldrT="[Text]" custT="1"/>
      <dgm:spPr>
        <a:solidFill>
          <a:srgbClr val="FAA99C"/>
        </a:solidFill>
      </dgm:spPr>
      <dgm:t>
        <a:bodyPr/>
        <a:lstStyle/>
        <a:p>
          <a:r>
            <a:rPr lang="en-US" sz="2400" dirty="0">
              <a:latin typeface="Arvo"/>
            </a:rPr>
            <a:t>Educating and Engaging the Community</a:t>
          </a:r>
        </a:p>
      </dgm:t>
    </dgm:pt>
    <dgm:pt modelId="{A68188A0-B520-4E47-A2D0-8ABCE75EBA95}" type="parTrans" cxnId="{ABE6C766-5C3F-4EDE-B8E0-66D96371B505}">
      <dgm:prSet/>
      <dgm:spPr/>
      <dgm:t>
        <a:bodyPr/>
        <a:lstStyle/>
        <a:p>
          <a:endParaRPr lang="en-US" sz="2400">
            <a:latin typeface="Arvo"/>
          </a:endParaRPr>
        </a:p>
      </dgm:t>
    </dgm:pt>
    <dgm:pt modelId="{BC857A12-4E9C-4D18-BD89-96DBFF15511C}" type="sibTrans" cxnId="{ABE6C766-5C3F-4EDE-B8E0-66D96371B505}">
      <dgm:prSet/>
      <dgm:spPr/>
      <dgm:t>
        <a:bodyPr/>
        <a:lstStyle/>
        <a:p>
          <a:endParaRPr lang="en-US" sz="2400">
            <a:latin typeface="Arvo"/>
          </a:endParaRPr>
        </a:p>
      </dgm:t>
    </dgm:pt>
    <dgm:pt modelId="{AF1111A3-8066-4B11-93C3-C0944CE8C0B3}">
      <dgm:prSet phldrT="[Text]" custT="1"/>
      <dgm:spPr>
        <a:solidFill>
          <a:srgbClr val="4D778A"/>
        </a:solidFill>
      </dgm:spPr>
      <dgm:t>
        <a:bodyPr/>
        <a:lstStyle/>
        <a:p>
          <a:r>
            <a:rPr lang="en-US" sz="2400" dirty="0">
              <a:latin typeface="Arvo"/>
            </a:rPr>
            <a:t>Recruitment</a:t>
          </a:r>
          <a:br>
            <a:rPr lang="en-US" sz="2400" dirty="0">
              <a:latin typeface="Arvo"/>
            </a:rPr>
          </a:br>
          <a:r>
            <a:rPr lang="en-US" sz="2400" dirty="0">
              <a:latin typeface="Arvo"/>
            </a:rPr>
            <a:t>of Homes for Youth and Siblings</a:t>
          </a:r>
        </a:p>
      </dgm:t>
    </dgm:pt>
    <dgm:pt modelId="{2C50964D-3D21-4C4A-A0CE-8CB2FAD1E976}" type="parTrans" cxnId="{3DC3392B-4598-4EDB-836A-706F8A26FF6F}">
      <dgm:prSet/>
      <dgm:spPr/>
      <dgm:t>
        <a:bodyPr/>
        <a:lstStyle/>
        <a:p>
          <a:endParaRPr lang="en-US" sz="2400">
            <a:latin typeface="Arvo"/>
          </a:endParaRPr>
        </a:p>
      </dgm:t>
    </dgm:pt>
    <dgm:pt modelId="{A31557CC-A0F8-4FE9-BF79-C17A830B3B12}" type="sibTrans" cxnId="{3DC3392B-4598-4EDB-836A-706F8A26FF6F}">
      <dgm:prSet/>
      <dgm:spPr/>
      <dgm:t>
        <a:bodyPr/>
        <a:lstStyle/>
        <a:p>
          <a:endParaRPr lang="en-US" sz="2400">
            <a:latin typeface="Arvo"/>
          </a:endParaRPr>
        </a:p>
      </dgm:t>
    </dgm:pt>
    <dgm:pt modelId="{5D209EF9-2859-4917-8411-361FAC958D29}" type="pres">
      <dgm:prSet presAssocID="{E56B08AE-16BA-46F5-A022-24ACFB3CE853}" presName="matrix" presStyleCnt="0">
        <dgm:presLayoutVars>
          <dgm:chMax val="1"/>
          <dgm:dir/>
          <dgm:resizeHandles val="exact"/>
        </dgm:presLayoutVars>
      </dgm:prSet>
      <dgm:spPr/>
      <dgm:t>
        <a:bodyPr/>
        <a:lstStyle/>
        <a:p>
          <a:endParaRPr lang="en-US"/>
        </a:p>
      </dgm:t>
    </dgm:pt>
    <dgm:pt modelId="{CBF22358-5C57-464D-A750-0E18934063E9}" type="pres">
      <dgm:prSet presAssocID="{E56B08AE-16BA-46F5-A022-24ACFB3CE853}" presName="diamond" presStyleLbl="bgShp" presStyleIdx="0" presStyleCnt="1"/>
      <dgm:spPr>
        <a:solidFill>
          <a:srgbClr val="CEDBE0"/>
        </a:solidFill>
      </dgm:spPr>
    </dgm:pt>
    <dgm:pt modelId="{592852BF-2D26-450D-929C-D1360283D756}" type="pres">
      <dgm:prSet presAssocID="{E56B08AE-16BA-46F5-A022-24ACFB3CE853}" presName="quad1" presStyleLbl="node1" presStyleIdx="0" presStyleCnt="4">
        <dgm:presLayoutVars>
          <dgm:chMax val="0"/>
          <dgm:chPref val="0"/>
          <dgm:bulletEnabled val="1"/>
        </dgm:presLayoutVars>
      </dgm:prSet>
      <dgm:spPr>
        <a:prstGeom prst="rect">
          <a:avLst/>
        </a:prstGeom>
      </dgm:spPr>
      <dgm:t>
        <a:bodyPr/>
        <a:lstStyle/>
        <a:p>
          <a:endParaRPr lang="en-US"/>
        </a:p>
      </dgm:t>
    </dgm:pt>
    <dgm:pt modelId="{BD802179-8A69-443C-8BD7-0F83EB4088C6}" type="pres">
      <dgm:prSet presAssocID="{E56B08AE-16BA-46F5-A022-24ACFB3CE853}" presName="quad2" presStyleLbl="node1" presStyleIdx="1" presStyleCnt="4">
        <dgm:presLayoutVars>
          <dgm:chMax val="0"/>
          <dgm:chPref val="0"/>
          <dgm:bulletEnabled val="1"/>
        </dgm:presLayoutVars>
      </dgm:prSet>
      <dgm:spPr>
        <a:prstGeom prst="rect">
          <a:avLst/>
        </a:prstGeom>
      </dgm:spPr>
      <dgm:t>
        <a:bodyPr/>
        <a:lstStyle/>
        <a:p>
          <a:endParaRPr lang="en-US"/>
        </a:p>
      </dgm:t>
    </dgm:pt>
    <dgm:pt modelId="{8B327A0E-47C2-4C0D-8C38-29A32E07184B}" type="pres">
      <dgm:prSet presAssocID="{E56B08AE-16BA-46F5-A022-24ACFB3CE853}" presName="quad3" presStyleLbl="node1" presStyleIdx="2" presStyleCnt="4">
        <dgm:presLayoutVars>
          <dgm:chMax val="0"/>
          <dgm:chPref val="0"/>
          <dgm:bulletEnabled val="1"/>
        </dgm:presLayoutVars>
      </dgm:prSet>
      <dgm:spPr>
        <a:prstGeom prst="rect">
          <a:avLst/>
        </a:prstGeom>
      </dgm:spPr>
      <dgm:t>
        <a:bodyPr/>
        <a:lstStyle/>
        <a:p>
          <a:endParaRPr lang="en-US"/>
        </a:p>
      </dgm:t>
    </dgm:pt>
    <dgm:pt modelId="{8AE9C686-CE16-48BF-94D6-3188391704C4}" type="pres">
      <dgm:prSet presAssocID="{E56B08AE-16BA-46F5-A022-24ACFB3CE853}" presName="quad4" presStyleLbl="node1" presStyleIdx="3" presStyleCnt="4">
        <dgm:presLayoutVars>
          <dgm:chMax val="0"/>
          <dgm:chPref val="0"/>
          <dgm:bulletEnabled val="1"/>
        </dgm:presLayoutVars>
      </dgm:prSet>
      <dgm:spPr>
        <a:prstGeom prst="rect">
          <a:avLst/>
        </a:prstGeom>
      </dgm:spPr>
      <dgm:t>
        <a:bodyPr/>
        <a:lstStyle/>
        <a:p>
          <a:endParaRPr lang="en-US"/>
        </a:p>
      </dgm:t>
    </dgm:pt>
  </dgm:ptLst>
  <dgm:cxnLst>
    <dgm:cxn modelId="{822B8139-F317-40B3-85F0-6E8C189A6357}" type="presOf" srcId="{E56B08AE-16BA-46F5-A022-24ACFB3CE853}" destId="{5D209EF9-2859-4917-8411-361FAC958D29}" srcOrd="0" destOrd="0" presId="urn:microsoft.com/office/officeart/2005/8/layout/matrix3"/>
    <dgm:cxn modelId="{3DC3392B-4598-4EDB-836A-706F8A26FF6F}" srcId="{E56B08AE-16BA-46F5-A022-24ACFB3CE853}" destId="{AF1111A3-8066-4B11-93C3-C0944CE8C0B3}" srcOrd="3" destOrd="0" parTransId="{2C50964D-3D21-4C4A-A0CE-8CB2FAD1E976}" sibTransId="{A31557CC-A0F8-4FE9-BF79-C17A830B3B12}"/>
    <dgm:cxn modelId="{04ACF25C-5304-452F-8266-C41891E95C4A}" type="presOf" srcId="{917F92F9-CD33-4C3A-837A-F3F3143BF2B4}" destId="{BD802179-8A69-443C-8BD7-0F83EB4088C6}" srcOrd="0" destOrd="0" presId="urn:microsoft.com/office/officeart/2005/8/layout/matrix3"/>
    <dgm:cxn modelId="{B3CA544C-C6AE-4E11-A37C-6F0954108011}" srcId="{E56B08AE-16BA-46F5-A022-24ACFB3CE853}" destId="{917F92F9-CD33-4C3A-837A-F3F3143BF2B4}" srcOrd="1" destOrd="0" parTransId="{BA02AE46-D287-48F7-98CE-343889AB3F5D}" sibTransId="{D9629D59-C637-4EA6-8DA3-08DF071AADBA}"/>
    <dgm:cxn modelId="{739BD05B-5B9A-430D-ACBA-7F628A8AAFB3}" type="presOf" srcId="{EA778033-57DB-41BB-98DD-0BDA7646C28B}" destId="{8B327A0E-47C2-4C0D-8C38-29A32E07184B}" srcOrd="0" destOrd="0" presId="urn:microsoft.com/office/officeart/2005/8/layout/matrix3"/>
    <dgm:cxn modelId="{318ED186-A4A6-439C-84FC-732FC9DDD78D}" type="presOf" srcId="{AF1111A3-8066-4B11-93C3-C0944CE8C0B3}" destId="{8AE9C686-CE16-48BF-94D6-3188391704C4}" srcOrd="0" destOrd="0" presId="urn:microsoft.com/office/officeart/2005/8/layout/matrix3"/>
    <dgm:cxn modelId="{1E5F9AC5-5A5C-4271-91AC-2A62C7602E0D}" srcId="{E56B08AE-16BA-46F5-A022-24ACFB3CE853}" destId="{38182E48-36F3-422B-B23D-81C114C668D9}" srcOrd="0" destOrd="0" parTransId="{20AD0406-660D-4864-A8D0-9B0A56D93321}" sibTransId="{516C2F58-776C-4267-8A08-3290A5B8C0C0}"/>
    <dgm:cxn modelId="{ABE6C766-5C3F-4EDE-B8E0-66D96371B505}" srcId="{E56B08AE-16BA-46F5-A022-24ACFB3CE853}" destId="{EA778033-57DB-41BB-98DD-0BDA7646C28B}" srcOrd="2" destOrd="0" parTransId="{A68188A0-B520-4E47-A2D0-8ABCE75EBA95}" sibTransId="{BC857A12-4E9C-4D18-BD89-96DBFF15511C}"/>
    <dgm:cxn modelId="{2E4E858F-88AE-4486-ABAC-3F383B369945}" type="presOf" srcId="{38182E48-36F3-422B-B23D-81C114C668D9}" destId="{592852BF-2D26-450D-929C-D1360283D756}" srcOrd="0" destOrd="0" presId="urn:microsoft.com/office/officeart/2005/8/layout/matrix3"/>
    <dgm:cxn modelId="{61B0C3DB-4C32-4BF8-B3DA-50DA91E285D2}" type="presParOf" srcId="{5D209EF9-2859-4917-8411-361FAC958D29}" destId="{CBF22358-5C57-464D-A750-0E18934063E9}" srcOrd="0" destOrd="0" presId="urn:microsoft.com/office/officeart/2005/8/layout/matrix3"/>
    <dgm:cxn modelId="{E7F3B55E-F740-4B4C-9D7F-09C1E55CE696}" type="presParOf" srcId="{5D209EF9-2859-4917-8411-361FAC958D29}" destId="{592852BF-2D26-450D-929C-D1360283D756}" srcOrd="1" destOrd="0" presId="urn:microsoft.com/office/officeart/2005/8/layout/matrix3"/>
    <dgm:cxn modelId="{306BAD5F-34E0-4958-ADDE-C38C2DF2A1FA}" type="presParOf" srcId="{5D209EF9-2859-4917-8411-361FAC958D29}" destId="{BD802179-8A69-443C-8BD7-0F83EB4088C6}" srcOrd="2" destOrd="0" presId="urn:microsoft.com/office/officeart/2005/8/layout/matrix3"/>
    <dgm:cxn modelId="{15C0E641-F692-4A24-93D7-7D4684557D00}" type="presParOf" srcId="{5D209EF9-2859-4917-8411-361FAC958D29}" destId="{8B327A0E-47C2-4C0D-8C38-29A32E07184B}" srcOrd="3" destOrd="0" presId="urn:microsoft.com/office/officeart/2005/8/layout/matrix3"/>
    <dgm:cxn modelId="{260FA328-A13B-4E57-9C6B-41E7862D0C46}" type="presParOf" srcId="{5D209EF9-2859-4917-8411-361FAC958D29}" destId="{8AE9C686-CE16-48BF-94D6-3188391704C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71E95-48C6-48A7-B3B8-962C4FD3F2F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D9E2BEC-FE29-476A-938D-3ED2AADB91A3}">
      <dgm:prSet phldrT="[Text]" custT="1"/>
      <dgm:spPr>
        <a:solidFill>
          <a:srgbClr val="4D778A"/>
        </a:solidFill>
      </dgm:spPr>
      <dgm:t>
        <a:bodyPr/>
        <a:lstStyle/>
        <a:p>
          <a:r>
            <a:rPr lang="en-US" sz="2400" dirty="0">
              <a:latin typeface="Arvo"/>
            </a:rPr>
            <a:t>Engaging youth in identifying possible caregivers</a:t>
          </a:r>
        </a:p>
      </dgm:t>
    </dgm:pt>
    <dgm:pt modelId="{CFC90E1A-958F-4131-9A4D-5F71FF8533CA}" type="parTrans" cxnId="{B8E6E25E-C5D8-473E-9B8F-F6B2FF5BB698}">
      <dgm:prSet/>
      <dgm:spPr/>
      <dgm:t>
        <a:bodyPr/>
        <a:lstStyle/>
        <a:p>
          <a:endParaRPr lang="en-US" sz="2400">
            <a:latin typeface="Arvo"/>
          </a:endParaRPr>
        </a:p>
      </dgm:t>
    </dgm:pt>
    <dgm:pt modelId="{27D1065C-E11D-4230-B806-D3E269D65737}" type="sibTrans" cxnId="{B8E6E25E-C5D8-473E-9B8F-F6B2FF5BB698}">
      <dgm:prSet/>
      <dgm:spPr/>
      <dgm:t>
        <a:bodyPr/>
        <a:lstStyle/>
        <a:p>
          <a:endParaRPr lang="en-US" sz="2400">
            <a:latin typeface="Arvo"/>
          </a:endParaRPr>
        </a:p>
      </dgm:t>
    </dgm:pt>
    <dgm:pt modelId="{AB29A65E-9D61-4A30-97FD-6545DFF28540}">
      <dgm:prSet custT="1"/>
      <dgm:spPr>
        <a:solidFill>
          <a:srgbClr val="FAA99C"/>
        </a:solidFill>
      </dgm:spPr>
      <dgm:t>
        <a:bodyPr/>
        <a:lstStyle/>
        <a:p>
          <a:r>
            <a:rPr lang="en-US" sz="2400" dirty="0">
              <a:latin typeface="Arvo"/>
            </a:rPr>
            <a:t>Drawing upon the pool of existing resource families</a:t>
          </a:r>
        </a:p>
      </dgm:t>
    </dgm:pt>
    <dgm:pt modelId="{0FF17BD8-9218-4674-BED7-B4E1F883E43C}" type="parTrans" cxnId="{6B1F8A10-579D-4AC2-9C8B-EC4C72A50821}">
      <dgm:prSet/>
      <dgm:spPr/>
      <dgm:t>
        <a:bodyPr/>
        <a:lstStyle/>
        <a:p>
          <a:endParaRPr lang="en-US" sz="2400">
            <a:latin typeface="Arvo"/>
          </a:endParaRPr>
        </a:p>
      </dgm:t>
    </dgm:pt>
    <dgm:pt modelId="{6FC3FFC3-7434-4D49-8859-9CFB4D8C2B8C}" type="sibTrans" cxnId="{6B1F8A10-579D-4AC2-9C8B-EC4C72A50821}">
      <dgm:prSet/>
      <dgm:spPr/>
      <dgm:t>
        <a:bodyPr/>
        <a:lstStyle/>
        <a:p>
          <a:endParaRPr lang="en-US" sz="2400">
            <a:latin typeface="Arvo"/>
          </a:endParaRPr>
        </a:p>
      </dgm:t>
    </dgm:pt>
    <dgm:pt modelId="{53FB26FC-D7CB-4023-8D9A-AE4452461D11}">
      <dgm:prSet custT="1"/>
      <dgm:spPr>
        <a:solidFill>
          <a:srgbClr val="96B3C0"/>
        </a:solidFill>
      </dgm:spPr>
      <dgm:t>
        <a:bodyPr/>
        <a:lstStyle/>
        <a:p>
          <a:r>
            <a:rPr lang="en-US" sz="2400">
              <a:latin typeface="Arvo"/>
            </a:rPr>
            <a:t>Helping youth build connections with caring adults</a:t>
          </a:r>
          <a:endParaRPr lang="en-US" sz="2400" dirty="0">
            <a:latin typeface="Arvo"/>
          </a:endParaRPr>
        </a:p>
      </dgm:t>
    </dgm:pt>
    <dgm:pt modelId="{A1C7C26B-4759-401E-B652-018B5F3AF6C0}" type="parTrans" cxnId="{78FC5170-3670-46E7-BF3A-DCB9BB3B3EC7}">
      <dgm:prSet/>
      <dgm:spPr/>
      <dgm:t>
        <a:bodyPr/>
        <a:lstStyle/>
        <a:p>
          <a:endParaRPr lang="en-US" sz="2400">
            <a:latin typeface="Arvo"/>
          </a:endParaRPr>
        </a:p>
      </dgm:t>
    </dgm:pt>
    <dgm:pt modelId="{025EACF4-F620-42D8-827C-44F05AE36894}" type="sibTrans" cxnId="{78FC5170-3670-46E7-BF3A-DCB9BB3B3EC7}">
      <dgm:prSet/>
      <dgm:spPr/>
      <dgm:t>
        <a:bodyPr/>
        <a:lstStyle/>
        <a:p>
          <a:endParaRPr lang="en-US" sz="2400">
            <a:latin typeface="Arvo"/>
          </a:endParaRPr>
        </a:p>
      </dgm:t>
    </dgm:pt>
    <dgm:pt modelId="{76CBCFBF-8633-4948-A6B2-71AB97E944A5}" type="pres">
      <dgm:prSet presAssocID="{94971E95-48C6-48A7-B3B8-962C4FD3F2FF}" presName="Name0" presStyleCnt="0">
        <dgm:presLayoutVars>
          <dgm:dir/>
          <dgm:resizeHandles val="exact"/>
        </dgm:presLayoutVars>
      </dgm:prSet>
      <dgm:spPr/>
      <dgm:t>
        <a:bodyPr/>
        <a:lstStyle/>
        <a:p>
          <a:endParaRPr lang="en-US"/>
        </a:p>
      </dgm:t>
    </dgm:pt>
    <dgm:pt modelId="{EF04AF87-9279-4211-90C6-30CE2E9D9E19}" type="pres">
      <dgm:prSet presAssocID="{8D9E2BEC-FE29-476A-938D-3ED2AADB91A3}" presName="node" presStyleLbl="node1" presStyleIdx="0" presStyleCnt="3">
        <dgm:presLayoutVars>
          <dgm:bulletEnabled val="1"/>
        </dgm:presLayoutVars>
      </dgm:prSet>
      <dgm:spPr/>
      <dgm:t>
        <a:bodyPr/>
        <a:lstStyle/>
        <a:p>
          <a:endParaRPr lang="en-US"/>
        </a:p>
      </dgm:t>
    </dgm:pt>
    <dgm:pt modelId="{E422E978-74E8-4F87-B6A0-C78E7FA93D1F}" type="pres">
      <dgm:prSet presAssocID="{27D1065C-E11D-4230-B806-D3E269D65737}" presName="sibTrans" presStyleCnt="0"/>
      <dgm:spPr/>
    </dgm:pt>
    <dgm:pt modelId="{2CC42E55-58FD-4F0C-9746-E2A611AA3A6C}" type="pres">
      <dgm:prSet presAssocID="{AB29A65E-9D61-4A30-97FD-6545DFF28540}" presName="node" presStyleLbl="node1" presStyleIdx="1" presStyleCnt="3">
        <dgm:presLayoutVars>
          <dgm:bulletEnabled val="1"/>
        </dgm:presLayoutVars>
      </dgm:prSet>
      <dgm:spPr/>
      <dgm:t>
        <a:bodyPr/>
        <a:lstStyle/>
        <a:p>
          <a:endParaRPr lang="en-US"/>
        </a:p>
      </dgm:t>
    </dgm:pt>
    <dgm:pt modelId="{239D7C32-0149-46DE-A7DC-4B13B74E44F5}" type="pres">
      <dgm:prSet presAssocID="{6FC3FFC3-7434-4D49-8859-9CFB4D8C2B8C}" presName="sibTrans" presStyleCnt="0"/>
      <dgm:spPr/>
    </dgm:pt>
    <dgm:pt modelId="{28169A97-706A-4874-859E-7BCF8C631F49}" type="pres">
      <dgm:prSet presAssocID="{53FB26FC-D7CB-4023-8D9A-AE4452461D11}" presName="node" presStyleLbl="node1" presStyleIdx="2" presStyleCnt="3">
        <dgm:presLayoutVars>
          <dgm:bulletEnabled val="1"/>
        </dgm:presLayoutVars>
      </dgm:prSet>
      <dgm:spPr/>
      <dgm:t>
        <a:bodyPr/>
        <a:lstStyle/>
        <a:p>
          <a:endParaRPr lang="en-US"/>
        </a:p>
      </dgm:t>
    </dgm:pt>
  </dgm:ptLst>
  <dgm:cxnLst>
    <dgm:cxn modelId="{51895E9A-3521-4E2C-BA04-341EC76527E3}" type="presOf" srcId="{8D9E2BEC-FE29-476A-938D-3ED2AADB91A3}" destId="{EF04AF87-9279-4211-90C6-30CE2E9D9E19}" srcOrd="0" destOrd="0" presId="urn:microsoft.com/office/officeart/2005/8/layout/hList6"/>
    <dgm:cxn modelId="{6B1F8A10-579D-4AC2-9C8B-EC4C72A50821}" srcId="{94971E95-48C6-48A7-B3B8-962C4FD3F2FF}" destId="{AB29A65E-9D61-4A30-97FD-6545DFF28540}" srcOrd="1" destOrd="0" parTransId="{0FF17BD8-9218-4674-BED7-B4E1F883E43C}" sibTransId="{6FC3FFC3-7434-4D49-8859-9CFB4D8C2B8C}"/>
    <dgm:cxn modelId="{47B89DE5-577A-43B1-B2F2-120F6BE9E69B}" type="presOf" srcId="{53FB26FC-D7CB-4023-8D9A-AE4452461D11}" destId="{28169A97-706A-4874-859E-7BCF8C631F49}" srcOrd="0" destOrd="0" presId="urn:microsoft.com/office/officeart/2005/8/layout/hList6"/>
    <dgm:cxn modelId="{B8E6E25E-C5D8-473E-9B8F-F6B2FF5BB698}" srcId="{94971E95-48C6-48A7-B3B8-962C4FD3F2FF}" destId="{8D9E2BEC-FE29-476A-938D-3ED2AADB91A3}" srcOrd="0" destOrd="0" parTransId="{CFC90E1A-958F-4131-9A4D-5F71FF8533CA}" sibTransId="{27D1065C-E11D-4230-B806-D3E269D65737}"/>
    <dgm:cxn modelId="{2699C202-78DC-4FC4-8CD4-0365DFA1913D}" type="presOf" srcId="{94971E95-48C6-48A7-B3B8-962C4FD3F2FF}" destId="{76CBCFBF-8633-4948-A6B2-71AB97E944A5}" srcOrd="0" destOrd="0" presId="urn:microsoft.com/office/officeart/2005/8/layout/hList6"/>
    <dgm:cxn modelId="{78FC5170-3670-46E7-BF3A-DCB9BB3B3EC7}" srcId="{94971E95-48C6-48A7-B3B8-962C4FD3F2FF}" destId="{53FB26FC-D7CB-4023-8D9A-AE4452461D11}" srcOrd="2" destOrd="0" parTransId="{A1C7C26B-4759-401E-B652-018B5F3AF6C0}" sibTransId="{025EACF4-F620-42D8-827C-44F05AE36894}"/>
    <dgm:cxn modelId="{CDBAE9BA-D0F8-4F4C-8EA5-F66D27ACC98C}" type="presOf" srcId="{AB29A65E-9D61-4A30-97FD-6545DFF28540}" destId="{2CC42E55-58FD-4F0C-9746-E2A611AA3A6C}" srcOrd="0" destOrd="0" presId="urn:microsoft.com/office/officeart/2005/8/layout/hList6"/>
    <dgm:cxn modelId="{01639EBC-55A6-4450-BF84-DE7ACB2F2DD1}" type="presParOf" srcId="{76CBCFBF-8633-4948-A6B2-71AB97E944A5}" destId="{EF04AF87-9279-4211-90C6-30CE2E9D9E19}" srcOrd="0" destOrd="0" presId="urn:microsoft.com/office/officeart/2005/8/layout/hList6"/>
    <dgm:cxn modelId="{593B487E-14B4-4C90-9211-4EFD6F559C30}" type="presParOf" srcId="{76CBCFBF-8633-4948-A6B2-71AB97E944A5}" destId="{E422E978-74E8-4F87-B6A0-C78E7FA93D1F}" srcOrd="1" destOrd="0" presId="urn:microsoft.com/office/officeart/2005/8/layout/hList6"/>
    <dgm:cxn modelId="{DE39DA5B-39AF-4673-B502-229CFCA10B98}" type="presParOf" srcId="{76CBCFBF-8633-4948-A6B2-71AB97E944A5}" destId="{2CC42E55-58FD-4F0C-9746-E2A611AA3A6C}" srcOrd="2" destOrd="0" presId="urn:microsoft.com/office/officeart/2005/8/layout/hList6"/>
    <dgm:cxn modelId="{57025FD9-06EE-4755-B6E6-87C32C8E0744}" type="presParOf" srcId="{76CBCFBF-8633-4948-A6B2-71AB97E944A5}" destId="{239D7C32-0149-46DE-A7DC-4B13B74E44F5}" srcOrd="3" destOrd="0" presId="urn:microsoft.com/office/officeart/2005/8/layout/hList6"/>
    <dgm:cxn modelId="{42169DBA-9415-4FC4-9922-58B99992D53A}" type="presParOf" srcId="{76CBCFBF-8633-4948-A6B2-71AB97E944A5}" destId="{28169A97-706A-4874-859E-7BCF8C631F49}"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22358-5C57-464D-A750-0E18934063E9}">
      <dsp:nvSpPr>
        <dsp:cNvPr id="0" name=""/>
        <dsp:cNvSpPr/>
      </dsp:nvSpPr>
      <dsp:spPr>
        <a:xfrm>
          <a:off x="1511927" y="0"/>
          <a:ext cx="5492348" cy="5492348"/>
        </a:xfrm>
        <a:prstGeom prst="diamond">
          <a:avLst/>
        </a:prstGeom>
        <a:solidFill>
          <a:srgbClr val="CEDBE0"/>
        </a:solidFill>
        <a:ln>
          <a:noFill/>
        </a:ln>
        <a:effectLst/>
      </dsp:spPr>
      <dsp:style>
        <a:lnRef idx="0">
          <a:scrgbClr r="0" g="0" b="0"/>
        </a:lnRef>
        <a:fillRef idx="1">
          <a:scrgbClr r="0" g="0" b="0"/>
        </a:fillRef>
        <a:effectRef idx="0">
          <a:scrgbClr r="0" g="0" b="0"/>
        </a:effectRef>
        <a:fontRef idx="minor"/>
      </dsp:style>
    </dsp:sp>
    <dsp:sp modelId="{592852BF-2D26-450D-929C-D1360283D756}">
      <dsp:nvSpPr>
        <dsp:cNvPr id="0" name=""/>
        <dsp:cNvSpPr/>
      </dsp:nvSpPr>
      <dsp:spPr>
        <a:xfrm>
          <a:off x="2033700" y="521773"/>
          <a:ext cx="2142015" cy="2142015"/>
        </a:xfrm>
        <a:prstGeom prst="rect">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Culturally Sensitive Recruitment</a:t>
          </a:r>
        </a:p>
      </dsp:txBody>
      <dsp:txXfrm>
        <a:off x="2033700" y="521773"/>
        <a:ext cx="2142015" cy="2142015"/>
      </dsp:txXfrm>
    </dsp:sp>
    <dsp:sp modelId="{BD802179-8A69-443C-8BD7-0F83EB4088C6}">
      <dsp:nvSpPr>
        <dsp:cNvPr id="0" name=""/>
        <dsp:cNvSpPr/>
      </dsp:nvSpPr>
      <dsp:spPr>
        <a:xfrm>
          <a:off x="4340486" y="521773"/>
          <a:ext cx="2142015" cy="2142015"/>
        </a:xfrm>
        <a:prstGeom prst="rect">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Partnerships with </a:t>
          </a:r>
          <a:br>
            <a:rPr lang="en-US" sz="2400" kern="1200" dirty="0">
              <a:latin typeface="Arvo"/>
            </a:rPr>
          </a:br>
          <a:r>
            <a:rPr lang="en-US" sz="2400" kern="1200" dirty="0">
              <a:latin typeface="Arvo"/>
            </a:rPr>
            <a:t>Faith-Based Organizations</a:t>
          </a:r>
        </a:p>
      </dsp:txBody>
      <dsp:txXfrm>
        <a:off x="4340486" y="521773"/>
        <a:ext cx="2142015" cy="2142015"/>
      </dsp:txXfrm>
    </dsp:sp>
    <dsp:sp modelId="{8B327A0E-47C2-4C0D-8C38-29A32E07184B}">
      <dsp:nvSpPr>
        <dsp:cNvPr id="0" name=""/>
        <dsp:cNvSpPr/>
      </dsp:nvSpPr>
      <dsp:spPr>
        <a:xfrm>
          <a:off x="2033700" y="2828559"/>
          <a:ext cx="2142015" cy="2142015"/>
        </a:xfrm>
        <a:prstGeom prst="rect">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Educating and Engaging the Community</a:t>
          </a:r>
        </a:p>
      </dsp:txBody>
      <dsp:txXfrm>
        <a:off x="2033700" y="2828559"/>
        <a:ext cx="2142015" cy="2142015"/>
      </dsp:txXfrm>
    </dsp:sp>
    <dsp:sp modelId="{8AE9C686-CE16-48BF-94D6-3188391704C4}">
      <dsp:nvSpPr>
        <dsp:cNvPr id="0" name=""/>
        <dsp:cNvSpPr/>
      </dsp:nvSpPr>
      <dsp:spPr>
        <a:xfrm>
          <a:off x="4340486" y="2828559"/>
          <a:ext cx="2142015" cy="2142015"/>
        </a:xfrm>
        <a:prstGeom prst="rect">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Recruitment</a:t>
          </a:r>
          <a:br>
            <a:rPr lang="en-US" sz="2400" kern="1200" dirty="0">
              <a:latin typeface="Arvo"/>
            </a:rPr>
          </a:br>
          <a:r>
            <a:rPr lang="en-US" sz="2400" kern="1200" dirty="0">
              <a:latin typeface="Arvo"/>
            </a:rPr>
            <a:t>of Homes for Youth and Siblings</a:t>
          </a:r>
        </a:p>
      </dsp:txBody>
      <dsp:txXfrm>
        <a:off x="4340486" y="2828559"/>
        <a:ext cx="2142015" cy="2142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4AF87-9279-4211-90C6-30CE2E9D9E19}">
      <dsp:nvSpPr>
        <dsp:cNvPr id="0" name=""/>
        <dsp:cNvSpPr/>
      </dsp:nvSpPr>
      <dsp:spPr>
        <a:xfrm rot="16200000">
          <a:off x="-716021" y="717005"/>
          <a:ext cx="3992159" cy="2558148"/>
        </a:xfrm>
        <a:prstGeom prst="flowChartManualOperation">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dirty="0">
              <a:latin typeface="Arvo"/>
            </a:rPr>
            <a:t>Engaging youth in identifying possible caregivers</a:t>
          </a:r>
        </a:p>
      </dsp:txBody>
      <dsp:txXfrm rot="5400000">
        <a:off x="985" y="798431"/>
        <a:ext cx="2558148" cy="2395295"/>
      </dsp:txXfrm>
    </dsp:sp>
    <dsp:sp modelId="{2CC42E55-58FD-4F0C-9746-E2A611AA3A6C}">
      <dsp:nvSpPr>
        <dsp:cNvPr id="0" name=""/>
        <dsp:cNvSpPr/>
      </dsp:nvSpPr>
      <dsp:spPr>
        <a:xfrm rot="16200000">
          <a:off x="2033988" y="717005"/>
          <a:ext cx="3992159" cy="2558148"/>
        </a:xfrm>
        <a:prstGeom prst="flowChartManualOperation">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dirty="0">
              <a:latin typeface="Arvo"/>
            </a:rPr>
            <a:t>Drawing upon the pool of existing resource families</a:t>
          </a:r>
        </a:p>
      </dsp:txBody>
      <dsp:txXfrm rot="5400000">
        <a:off x="2750994" y="798431"/>
        <a:ext cx="2558148" cy="2395295"/>
      </dsp:txXfrm>
    </dsp:sp>
    <dsp:sp modelId="{28169A97-706A-4874-859E-7BCF8C631F49}">
      <dsp:nvSpPr>
        <dsp:cNvPr id="0" name=""/>
        <dsp:cNvSpPr/>
      </dsp:nvSpPr>
      <dsp:spPr>
        <a:xfrm rot="16200000">
          <a:off x="4783998" y="717005"/>
          <a:ext cx="3992159" cy="2558148"/>
        </a:xfrm>
        <a:prstGeom prst="flowChartManualOperation">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kern="1200">
              <a:latin typeface="Arvo"/>
            </a:rPr>
            <a:t>Helping youth build connections with caring adults</a:t>
          </a:r>
          <a:endParaRPr lang="en-US" sz="2400" kern="1200" dirty="0">
            <a:latin typeface="Arvo"/>
          </a:endParaRPr>
        </a:p>
      </dsp:txBody>
      <dsp:txXfrm rot="5400000">
        <a:off x="5501004" y="798431"/>
        <a:ext cx="2558148" cy="239529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9.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9.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9.xml"/><Relationship Id="rId1" Type="http://schemas.openxmlformats.org/officeDocument/2006/relationships/tags" Target="../tags/tag5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9.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9.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9.xml"/><Relationship Id="rId1" Type="http://schemas.openxmlformats.org/officeDocument/2006/relationships/tags" Target="../tags/tag7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5.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9.xml"/><Relationship Id="rId1" Type="http://schemas.openxmlformats.org/officeDocument/2006/relationships/tags" Target="../tags/tag76.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9.xml"/><Relationship Id="rId1" Type="http://schemas.openxmlformats.org/officeDocument/2006/relationships/tags" Target="../tags/tag77.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9.xml"/><Relationship Id="rId1" Type="http://schemas.openxmlformats.org/officeDocument/2006/relationships/tags" Target="../tags/tag78.xml"/><Relationship Id="rId4" Type="http://schemas.openxmlformats.org/officeDocument/2006/relationships/hyperlink" Target="http://www.centerforchildwelfare.org/ICPC/ICPCFormsandResources.s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tags" Target="../tags/tag79.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8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1803" y="2106091"/>
            <a:ext cx="6912535" cy="1392665"/>
          </a:xfrm>
        </p:spPr>
        <p:txBody>
          <a:bodyPr>
            <a:normAutofit/>
          </a:bodyPr>
          <a:lstStyle/>
          <a:p>
            <a:r>
              <a:rPr lang="en-US" sz="4000" dirty="0">
                <a:solidFill>
                  <a:srgbClr val="3B5763"/>
                </a:solidFill>
                <a:sym typeface="Arvo"/>
              </a:rPr>
              <a:t>Recruitment and Initial-Licensing in the Level II Home</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2</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Eight Framework Components of BSC</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379913"/>
            <a:ext cx="7414952" cy="5478087"/>
          </a:xfrm>
        </p:spPr>
        <p:txBody>
          <a:bodyPr>
            <a:normAutofit/>
          </a:bodyPr>
          <a:lstStyle/>
          <a:p>
            <a:pPr marL="457200" lvl="0" indent="-457200">
              <a:buClr>
                <a:srgbClr val="F78471"/>
              </a:buClr>
              <a:buFont typeface="+mj-lt"/>
              <a:buAutoNum type="arabicPeriod"/>
            </a:pPr>
            <a:r>
              <a:rPr lang="en-US" b="1" dirty="0"/>
              <a:t>Messaging:  </a:t>
            </a:r>
            <a:r>
              <a:rPr lang="en-US" dirty="0"/>
              <a:t>Public awareness must be raised about the needs of children in the public child welfare system, both in general and in specific ways.</a:t>
            </a:r>
            <a:br>
              <a:rPr lang="en-US" dirty="0"/>
            </a:br>
            <a:endParaRPr lang="en-US" dirty="0"/>
          </a:p>
          <a:p>
            <a:pPr marL="457200" lvl="0" indent="-457200">
              <a:buClr>
                <a:srgbClr val="F78471"/>
              </a:buClr>
              <a:buFont typeface="+mj-lt"/>
              <a:buAutoNum type="arabicPeriod"/>
            </a:pPr>
            <a:r>
              <a:rPr lang="en-US" b="1" dirty="0"/>
              <a:t>Engaging Resource Families During the Recruitment Process: </a:t>
            </a:r>
            <a:r>
              <a:rPr lang="en-US" dirty="0"/>
              <a:t> The likelihood must be increased that families who express interest in becoming resource families will follow through with the process.</a:t>
            </a:r>
            <a:br>
              <a:rPr lang="en-US" dirty="0"/>
            </a:br>
            <a:endParaRPr lang="en-US" dirty="0"/>
          </a:p>
          <a:p>
            <a:pPr marL="457200" indent="-457200">
              <a:buClr>
                <a:srgbClr val="F78471"/>
              </a:buClr>
              <a:buFont typeface="+mj-lt"/>
              <a:buAutoNum type="arabicPeriod"/>
            </a:pPr>
            <a:r>
              <a:rPr lang="en-US" b="1" dirty="0"/>
              <a:t>Supporting Families and Children through the Process and Preparing Them for Placement</a:t>
            </a:r>
            <a:r>
              <a:rPr lang="en-US" dirty="0"/>
              <a:t/>
            </a:r>
            <a:br>
              <a:rPr lang="en-US" dirty="0"/>
            </a:br>
            <a:endParaRPr lang="en-US" dirty="0"/>
          </a:p>
          <a:p>
            <a:pPr marL="457200" indent="-457200">
              <a:buClr>
                <a:srgbClr val="F78471"/>
              </a:buClr>
              <a:buFont typeface="+mj-lt"/>
              <a:buAutoNum type="arabicPeriod"/>
            </a:pPr>
            <a:r>
              <a:rPr lang="en-US" b="1" dirty="0"/>
              <a:t>Licensing:  </a:t>
            </a:r>
            <a:r>
              <a:rPr lang="en-US" dirty="0"/>
              <a:t>Qualified resource families must be licensed in a timely and supportive way.</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2.1.7</a:t>
            </a:r>
          </a:p>
        </p:txBody>
      </p:sp>
    </p:spTree>
    <p:custDataLst>
      <p:tags r:id="rId1"/>
    </p:custDataLst>
    <p:extLst>
      <p:ext uri="{BB962C8B-B14F-4D97-AF65-F5344CB8AC3E}">
        <p14:creationId xmlns:p14="http://schemas.microsoft.com/office/powerpoint/2010/main" val="2188559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Eight Framework Components of BSC, </a:t>
            </a:r>
            <a:r>
              <a:rPr lang="en-US" sz="3200" dirty="0"/>
              <a:t>cont.</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130531"/>
            <a:ext cx="7414952" cy="5727469"/>
          </a:xfrm>
        </p:spPr>
        <p:txBody>
          <a:bodyPr>
            <a:normAutofit fontScale="92500" lnSpcReduction="10000"/>
          </a:bodyPr>
          <a:lstStyle/>
          <a:p>
            <a:pPr marL="457200" indent="-457200">
              <a:buClr>
                <a:srgbClr val="F78471"/>
              </a:buClr>
              <a:buFont typeface="+mj-lt"/>
              <a:buAutoNum type="arabicPeriod" startAt="5"/>
            </a:pPr>
            <a:r>
              <a:rPr lang="en-US" b="1" dirty="0"/>
              <a:t>Providing Services and Supports for Resource Families:  </a:t>
            </a:r>
            <a:r>
              <a:rPr lang="en-US" dirty="0"/>
              <a:t>Resource families must have the services and supports they need to provide appropriate care for children and their families.</a:t>
            </a:r>
          </a:p>
          <a:p>
            <a:pPr marL="457200" lvl="0" indent="-457200">
              <a:buClr>
                <a:srgbClr val="F78471"/>
              </a:buClr>
              <a:buFont typeface="+mj-lt"/>
              <a:buAutoNum type="arabicPeriod" startAt="5"/>
            </a:pPr>
            <a:endParaRPr lang="en-US" dirty="0"/>
          </a:p>
          <a:p>
            <a:pPr marL="457200" indent="-457200">
              <a:buClr>
                <a:srgbClr val="F78471"/>
              </a:buClr>
              <a:buFont typeface="+mj-lt"/>
              <a:buAutoNum type="arabicPeriod" startAt="5"/>
            </a:pPr>
            <a:r>
              <a:rPr lang="en-US" b="1" dirty="0"/>
              <a:t>Developing Relationships and Supporting Involvement with the Agency Resources:  </a:t>
            </a:r>
            <a:r>
              <a:rPr lang="en-US" dirty="0"/>
              <a:t>Families, youth, and birth families must be true partners with the agency.</a:t>
            </a:r>
          </a:p>
          <a:p>
            <a:pPr marL="457200" lvl="0" indent="-457200">
              <a:buClr>
                <a:srgbClr val="F78471"/>
              </a:buClr>
              <a:buFont typeface="+mj-lt"/>
              <a:buAutoNum type="arabicPeriod" startAt="5"/>
            </a:pPr>
            <a:endParaRPr lang="en-US" dirty="0"/>
          </a:p>
          <a:p>
            <a:pPr marL="457200" indent="-457200">
              <a:buClr>
                <a:srgbClr val="F78471"/>
              </a:buClr>
              <a:buFont typeface="+mj-lt"/>
              <a:buAutoNum type="arabicPeriod" startAt="5"/>
            </a:pPr>
            <a:r>
              <a:rPr lang="en-US" b="1" dirty="0"/>
              <a:t>Involving the Community:  </a:t>
            </a:r>
            <a:r>
              <a:rPr lang="en-US" dirty="0"/>
              <a:t>The community must be an active partner in recruiting and supporting resource families, youth in care, and their families.</a:t>
            </a:r>
            <a:br>
              <a:rPr lang="en-US" dirty="0"/>
            </a:br>
            <a:endParaRPr lang="en-US" dirty="0"/>
          </a:p>
          <a:p>
            <a:pPr marL="457200" indent="-457200">
              <a:buClr>
                <a:srgbClr val="F78471"/>
              </a:buClr>
              <a:buFont typeface="+mj-lt"/>
              <a:buAutoNum type="arabicPeriod" startAt="5"/>
            </a:pPr>
            <a:r>
              <a:rPr lang="en-US" b="1" dirty="0"/>
              <a:t>Staffing:  </a:t>
            </a:r>
            <a:r>
              <a:rPr lang="en-US" dirty="0"/>
              <a:t>Appropriate and well-trained staff throughout the agency who can recruit, support, and engage resource families, children in care, and the children’s families must be recruited and retained.</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055927" y="6467302"/>
            <a:ext cx="1136073" cy="390698"/>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2.1.7a</a:t>
            </a:r>
          </a:p>
        </p:txBody>
      </p:sp>
    </p:spTree>
    <p:custDataLst>
      <p:tags r:id="rId1"/>
    </p:custDataLst>
    <p:extLst>
      <p:ext uri="{BB962C8B-B14F-4D97-AF65-F5344CB8AC3E}">
        <p14:creationId xmlns:p14="http://schemas.microsoft.com/office/powerpoint/2010/main" val="398336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743093"/>
          </a:xfrm>
        </p:spPr>
        <p:txBody>
          <a:bodyPr/>
          <a:lstStyle/>
          <a:p>
            <a:r>
              <a:rPr lang="en-US" dirty="0"/>
              <a:t>BSC Recruitment Strategies</a:t>
            </a:r>
            <a:endParaRPr lang="en-US" sz="3200"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2.1.8</a:t>
            </a:r>
          </a:p>
        </p:txBody>
      </p:sp>
      <p:graphicFrame>
        <p:nvGraphicFramePr>
          <p:cNvPr id="7" name="Diagram 6">
            <a:extLst>
              <a:ext uri="{FF2B5EF4-FFF2-40B4-BE49-F238E27FC236}">
                <a16:creationId xmlns:a16="http://schemas.microsoft.com/office/drawing/2014/main" id="{E6182670-B512-4302-AC75-3B2D30DF25B4}"/>
              </a:ext>
            </a:extLst>
          </p:cNvPr>
          <p:cNvGraphicFramePr/>
          <p:nvPr>
            <p:extLst>
              <p:ext uri="{D42A27DB-BD31-4B8C-83A1-F6EECF244321}">
                <p14:modId xmlns:p14="http://schemas.microsoft.com/office/powerpoint/2010/main" val="508142407"/>
              </p:ext>
            </p:extLst>
          </p:nvPr>
        </p:nvGraphicFramePr>
        <p:xfrm>
          <a:off x="1937982" y="1214651"/>
          <a:ext cx="8516203" cy="5492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9005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2399483" y="174569"/>
            <a:ext cx="7393028" cy="621900"/>
          </a:xfrm>
        </p:spPr>
        <p:txBody>
          <a:bodyPr/>
          <a:lstStyle/>
          <a:p>
            <a:r>
              <a:rPr lang="en-US" dirty="0"/>
              <a:t>Culturally Sensitive Recruitment</a:t>
            </a:r>
          </a:p>
        </p:txBody>
      </p:sp>
      <p:grpSp>
        <p:nvGrpSpPr>
          <p:cNvPr id="4" name="Group 3">
            <a:extLst>
              <a:ext uri="{FF2B5EF4-FFF2-40B4-BE49-F238E27FC236}">
                <a16:creationId xmlns:a16="http://schemas.microsoft.com/office/drawing/2014/main" id="{6A3CB9AB-599B-49F7-A4F8-60E30F2C55A3}"/>
              </a:ext>
            </a:extLst>
          </p:cNvPr>
          <p:cNvGrpSpPr/>
          <p:nvPr/>
        </p:nvGrpSpPr>
        <p:grpSpPr>
          <a:xfrm>
            <a:off x="2962551" y="1882183"/>
            <a:ext cx="6266898" cy="4634995"/>
            <a:chOff x="3565857" y="1917869"/>
            <a:chExt cx="4770000" cy="4023079"/>
          </a:xfrm>
        </p:grpSpPr>
        <p:sp>
          <p:nvSpPr>
            <p:cNvPr id="5" name="Freeform 7">
              <a:extLst>
                <a:ext uri="{FF2B5EF4-FFF2-40B4-BE49-F238E27FC236}">
                  <a16:creationId xmlns:a16="http://schemas.microsoft.com/office/drawing/2014/main" id="{5A65FF82-5A5A-469C-BCD1-C8B3D08FF9D3}"/>
                </a:ext>
              </a:extLst>
            </p:cNvPr>
            <p:cNvSpPr/>
            <p:nvPr/>
          </p:nvSpPr>
          <p:spPr>
            <a:xfrm>
              <a:off x="3565857" y="1917869"/>
              <a:ext cx="4770000" cy="1309687"/>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Partnering with existing resource families of color to improve engagement of families of color</a:t>
              </a:r>
            </a:p>
          </p:txBody>
        </p:sp>
        <p:sp>
          <p:nvSpPr>
            <p:cNvPr id="6" name="Freeform 8">
              <a:extLst>
                <a:ext uri="{FF2B5EF4-FFF2-40B4-BE49-F238E27FC236}">
                  <a16:creationId xmlns:a16="http://schemas.microsoft.com/office/drawing/2014/main" id="{9C49824C-D0FA-4184-9631-A2FAE093955D}"/>
                </a:ext>
              </a:extLst>
            </p:cNvPr>
            <p:cNvSpPr/>
            <p:nvPr/>
          </p:nvSpPr>
          <p:spPr>
            <a:xfrm>
              <a:off x="4114630" y="3381381"/>
              <a:ext cx="3672450" cy="1242188"/>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Developing and using culturally sensitive recruitment materials</a:t>
              </a:r>
            </a:p>
          </p:txBody>
        </p:sp>
        <p:sp>
          <p:nvSpPr>
            <p:cNvPr id="7" name="Freeform 9">
              <a:extLst>
                <a:ext uri="{FF2B5EF4-FFF2-40B4-BE49-F238E27FC236}">
                  <a16:creationId xmlns:a16="http://schemas.microsoft.com/office/drawing/2014/main" id="{C610026D-3EA8-4D65-BCFD-E803AF84840F}"/>
                </a:ext>
              </a:extLst>
            </p:cNvPr>
            <p:cNvSpPr/>
            <p:nvPr/>
          </p:nvSpPr>
          <p:spPr>
            <a:xfrm>
              <a:off x="4420856" y="4777395"/>
              <a:ext cx="3060000" cy="1163553"/>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800" b="0" kern="1200" dirty="0">
                  <a:latin typeface="Arvo"/>
                </a:rPr>
                <a:t>Responding to inquiries in culturally sensitive ways</a:t>
              </a:r>
            </a:p>
          </p:txBody>
        </p:sp>
      </p:gr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2.1.9</a:t>
            </a:r>
          </a:p>
        </p:txBody>
      </p:sp>
    </p:spTree>
    <p:custDataLst>
      <p:tags r:id="rId1"/>
    </p:custDataLst>
    <p:extLst>
      <p:ext uri="{BB962C8B-B14F-4D97-AF65-F5344CB8AC3E}">
        <p14:creationId xmlns:p14="http://schemas.microsoft.com/office/powerpoint/2010/main" val="2240171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Partnerships with Faith-Based Organizations</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2.1.10</a:t>
            </a:r>
          </a:p>
        </p:txBody>
      </p:sp>
      <p:grpSp>
        <p:nvGrpSpPr>
          <p:cNvPr id="9" name="Group 8">
            <a:extLst>
              <a:ext uri="{FF2B5EF4-FFF2-40B4-BE49-F238E27FC236}">
                <a16:creationId xmlns:a16="http://schemas.microsoft.com/office/drawing/2014/main" id="{182262B4-381D-46D3-B000-3CDD7C5D8DA0}"/>
              </a:ext>
            </a:extLst>
          </p:cNvPr>
          <p:cNvGrpSpPr/>
          <p:nvPr/>
        </p:nvGrpSpPr>
        <p:grpSpPr>
          <a:xfrm>
            <a:off x="2369274" y="1965234"/>
            <a:ext cx="7453451" cy="3739690"/>
            <a:chOff x="3733395" y="2231241"/>
            <a:chExt cx="7453451" cy="3739690"/>
          </a:xfrm>
        </p:grpSpPr>
        <p:sp>
          <p:nvSpPr>
            <p:cNvPr id="10" name="Rounded Rectangle 6">
              <a:extLst>
                <a:ext uri="{FF2B5EF4-FFF2-40B4-BE49-F238E27FC236}">
                  <a16:creationId xmlns:a16="http://schemas.microsoft.com/office/drawing/2014/main" id="{0BAF2AF7-A50E-4234-8E4B-2636222F28CB}"/>
                </a:ext>
              </a:extLst>
            </p:cNvPr>
            <p:cNvSpPr/>
            <p:nvPr/>
          </p:nvSpPr>
          <p:spPr>
            <a:xfrm>
              <a:off x="3733395" y="2231241"/>
              <a:ext cx="3506490" cy="1690817"/>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Building relationships with faith community leaders</a:t>
              </a:r>
            </a:p>
          </p:txBody>
        </p:sp>
        <p:sp>
          <p:nvSpPr>
            <p:cNvPr id="11" name="Rounded Rectangle 7">
              <a:extLst>
                <a:ext uri="{FF2B5EF4-FFF2-40B4-BE49-F238E27FC236}">
                  <a16:creationId xmlns:a16="http://schemas.microsoft.com/office/drawing/2014/main" id="{7BCD5EF0-315A-4896-AC0F-EBA5071C6794}"/>
                </a:ext>
              </a:extLst>
            </p:cNvPr>
            <p:cNvSpPr/>
            <p:nvPr/>
          </p:nvSpPr>
          <p:spPr>
            <a:xfrm>
              <a:off x="7680356" y="2231241"/>
              <a:ext cx="3506490" cy="1690817"/>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Learning about the specific faith community ahead of time</a:t>
              </a:r>
            </a:p>
          </p:txBody>
        </p:sp>
        <p:sp>
          <p:nvSpPr>
            <p:cNvPr id="12" name="Rounded Rectangle 8">
              <a:extLst>
                <a:ext uri="{FF2B5EF4-FFF2-40B4-BE49-F238E27FC236}">
                  <a16:creationId xmlns:a16="http://schemas.microsoft.com/office/drawing/2014/main" id="{B9DA4CD9-6387-43EA-BF28-2E301022E425}"/>
                </a:ext>
              </a:extLst>
            </p:cNvPr>
            <p:cNvSpPr/>
            <p:nvPr/>
          </p:nvSpPr>
          <p:spPr>
            <a:xfrm>
              <a:off x="3733395" y="4280114"/>
              <a:ext cx="3506490" cy="1690817"/>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Communicating with the faith community using multiple methods</a:t>
              </a:r>
            </a:p>
          </p:txBody>
        </p:sp>
        <p:sp>
          <p:nvSpPr>
            <p:cNvPr id="13" name="Rounded Rectangle 9">
              <a:extLst>
                <a:ext uri="{FF2B5EF4-FFF2-40B4-BE49-F238E27FC236}">
                  <a16:creationId xmlns:a16="http://schemas.microsoft.com/office/drawing/2014/main" id="{50496DB6-6679-412E-9199-B8DE491CDFBF}"/>
                </a:ext>
              </a:extLst>
            </p:cNvPr>
            <p:cNvSpPr/>
            <p:nvPr/>
          </p:nvSpPr>
          <p:spPr>
            <a:xfrm>
              <a:off x="7680356" y="4280113"/>
              <a:ext cx="3506490" cy="1690817"/>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Focusing recruitment efforts in the faith community on specific children</a:t>
              </a:r>
            </a:p>
          </p:txBody>
        </p:sp>
      </p:grpSp>
    </p:spTree>
    <p:custDataLst>
      <p:tags r:id="rId1"/>
    </p:custDataLst>
    <p:extLst>
      <p:ext uri="{BB962C8B-B14F-4D97-AF65-F5344CB8AC3E}">
        <p14:creationId xmlns:p14="http://schemas.microsoft.com/office/powerpoint/2010/main" val="33051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Educating and Engaging the Community</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2.1.11</a:t>
            </a:r>
          </a:p>
        </p:txBody>
      </p:sp>
      <p:grpSp>
        <p:nvGrpSpPr>
          <p:cNvPr id="14" name="Group 13">
            <a:extLst>
              <a:ext uri="{FF2B5EF4-FFF2-40B4-BE49-F238E27FC236}">
                <a16:creationId xmlns:a16="http://schemas.microsoft.com/office/drawing/2014/main" id="{9A1B0B26-DE6D-4D1B-9A18-AE48FAB72A14}"/>
              </a:ext>
            </a:extLst>
          </p:cNvPr>
          <p:cNvGrpSpPr/>
          <p:nvPr/>
        </p:nvGrpSpPr>
        <p:grpSpPr>
          <a:xfrm>
            <a:off x="2363366" y="1047404"/>
            <a:ext cx="7465268" cy="5519650"/>
            <a:chOff x="3002507" y="1493664"/>
            <a:chExt cx="8051958" cy="5613221"/>
          </a:xfrm>
        </p:grpSpPr>
        <p:sp>
          <p:nvSpPr>
            <p:cNvPr id="15" name="Freeform 3">
              <a:extLst>
                <a:ext uri="{FF2B5EF4-FFF2-40B4-BE49-F238E27FC236}">
                  <a16:creationId xmlns:a16="http://schemas.microsoft.com/office/drawing/2014/main" id="{814FF82E-D71B-44B3-884B-A505717167AB}"/>
                </a:ext>
              </a:extLst>
            </p:cNvPr>
            <p:cNvSpPr/>
            <p:nvPr/>
          </p:nvSpPr>
          <p:spPr>
            <a:xfrm>
              <a:off x="3002507" y="1493664"/>
              <a:ext cx="8051958" cy="1084716"/>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391" tIns="144391" rIns="144391" bIns="144391" numCol="1" spcCol="1270" anchor="ctr" anchorCtr="0">
              <a:noAutofit/>
            </a:bodyPr>
            <a:lstStyle/>
            <a:p>
              <a:pPr lvl="0" algn="ctr" defTabSz="1066800">
                <a:lnSpc>
                  <a:spcPct val="90000"/>
                </a:lnSpc>
                <a:spcBef>
                  <a:spcPct val="0"/>
                </a:spcBef>
                <a:spcAft>
                  <a:spcPct val="35000"/>
                </a:spcAft>
              </a:pPr>
              <a:r>
                <a:rPr lang="en-US" sz="2400" kern="1200" dirty="0">
                  <a:latin typeface="Arvo"/>
                </a:rPr>
                <a:t>Targeting recruitment efforts to a local community or neighborhood using data as the foundation for </a:t>
              </a:r>
              <a:br>
                <a:rPr lang="en-US" sz="2400" kern="1200" dirty="0">
                  <a:latin typeface="Arvo"/>
                </a:rPr>
              </a:br>
              <a:r>
                <a:rPr lang="en-US" sz="2400" kern="1200" dirty="0">
                  <a:latin typeface="Arvo"/>
                </a:rPr>
                <a:t>decision-making</a:t>
              </a:r>
            </a:p>
          </p:txBody>
        </p:sp>
        <p:sp>
          <p:nvSpPr>
            <p:cNvPr id="16" name="Freeform 6">
              <a:extLst>
                <a:ext uri="{FF2B5EF4-FFF2-40B4-BE49-F238E27FC236}">
                  <a16:creationId xmlns:a16="http://schemas.microsoft.com/office/drawing/2014/main" id="{FC652FE9-BE0D-40A5-97A4-58F19C68E883}"/>
                </a:ext>
              </a:extLst>
            </p:cNvPr>
            <p:cNvSpPr/>
            <p:nvPr/>
          </p:nvSpPr>
          <p:spPr>
            <a:xfrm>
              <a:off x="3002507" y="2607182"/>
              <a:ext cx="8051958" cy="1133056"/>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6751" tIns="146751" rIns="146751" bIns="146751" numCol="1" spcCol="1270" anchor="ctr" anchorCtr="0">
              <a:noAutofit/>
            </a:bodyPr>
            <a:lstStyle/>
            <a:p>
              <a:pPr lvl="0" algn="ctr" defTabSz="1066800">
                <a:lnSpc>
                  <a:spcPct val="90000"/>
                </a:lnSpc>
                <a:spcBef>
                  <a:spcPct val="0"/>
                </a:spcBef>
                <a:spcAft>
                  <a:spcPct val="35000"/>
                </a:spcAft>
              </a:pPr>
              <a:r>
                <a:rPr lang="en-US" sz="2400" kern="1200" dirty="0">
                  <a:latin typeface="Arvo"/>
                </a:rPr>
                <a:t>Learning about targeted communities’ needs and beliefs</a:t>
              </a:r>
            </a:p>
          </p:txBody>
        </p:sp>
        <p:sp>
          <p:nvSpPr>
            <p:cNvPr id="17" name="Freeform 7">
              <a:extLst>
                <a:ext uri="{FF2B5EF4-FFF2-40B4-BE49-F238E27FC236}">
                  <a16:creationId xmlns:a16="http://schemas.microsoft.com/office/drawing/2014/main" id="{B7ED6CDC-0FEA-472C-9DFA-F754BF8B4B43}"/>
                </a:ext>
              </a:extLst>
            </p:cNvPr>
            <p:cNvSpPr/>
            <p:nvPr/>
          </p:nvSpPr>
          <p:spPr>
            <a:xfrm>
              <a:off x="3002507" y="3770547"/>
              <a:ext cx="8051958" cy="1092409"/>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Customizing information for targeted communities</a:t>
              </a:r>
            </a:p>
          </p:txBody>
        </p:sp>
        <p:sp>
          <p:nvSpPr>
            <p:cNvPr id="18" name="Freeform 8">
              <a:extLst>
                <a:ext uri="{FF2B5EF4-FFF2-40B4-BE49-F238E27FC236}">
                  <a16:creationId xmlns:a16="http://schemas.microsoft.com/office/drawing/2014/main" id="{D472AD43-63CF-493E-AA17-8776CD5E72DD}"/>
                </a:ext>
              </a:extLst>
            </p:cNvPr>
            <p:cNvSpPr/>
            <p:nvPr/>
          </p:nvSpPr>
          <p:spPr>
            <a:xfrm>
              <a:off x="3002507" y="4893265"/>
              <a:ext cx="8051958" cy="1092409"/>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Engaging the business community and other community partners</a:t>
              </a:r>
            </a:p>
          </p:txBody>
        </p:sp>
        <p:sp>
          <p:nvSpPr>
            <p:cNvPr id="19" name="Freeform 9">
              <a:extLst>
                <a:ext uri="{FF2B5EF4-FFF2-40B4-BE49-F238E27FC236}">
                  <a16:creationId xmlns:a16="http://schemas.microsoft.com/office/drawing/2014/main" id="{A78923BB-4AA2-45CE-832E-5C66FAEBED6D}"/>
                </a:ext>
              </a:extLst>
            </p:cNvPr>
            <p:cNvSpPr/>
            <p:nvPr/>
          </p:nvSpPr>
          <p:spPr>
            <a:xfrm>
              <a:off x="3002507" y="6015983"/>
              <a:ext cx="8051958" cy="1090902"/>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5989" tIns="135989" rIns="135989" bIns="135989" numCol="1" spcCol="1270" anchor="ctr" anchorCtr="0">
              <a:noAutofit/>
            </a:bodyPr>
            <a:lstStyle/>
            <a:p>
              <a:pPr lvl="0" algn="ctr" defTabSz="1066800">
                <a:lnSpc>
                  <a:spcPct val="90000"/>
                </a:lnSpc>
                <a:spcBef>
                  <a:spcPct val="0"/>
                </a:spcBef>
                <a:spcAft>
                  <a:spcPct val="35000"/>
                </a:spcAft>
              </a:pPr>
              <a:r>
                <a:rPr lang="en-US" sz="2400" kern="1200" dirty="0">
                  <a:latin typeface="Arvo"/>
                </a:rPr>
                <a:t>Combining strategies in conducting a campaign in the targeted community</a:t>
              </a:r>
            </a:p>
          </p:txBody>
        </p:sp>
      </p:grpSp>
    </p:spTree>
    <p:custDataLst>
      <p:tags r:id="rId1"/>
    </p:custDataLst>
    <p:extLst>
      <p:ext uri="{BB962C8B-B14F-4D97-AF65-F5344CB8AC3E}">
        <p14:creationId xmlns:p14="http://schemas.microsoft.com/office/powerpoint/2010/main" val="427931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Recruitment of Homes for Youth and Siblings</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2.1.12</a:t>
            </a:r>
          </a:p>
        </p:txBody>
      </p:sp>
      <p:graphicFrame>
        <p:nvGraphicFramePr>
          <p:cNvPr id="10" name="Diagram 9">
            <a:extLst>
              <a:ext uri="{FF2B5EF4-FFF2-40B4-BE49-F238E27FC236}">
                <a16:creationId xmlns:a16="http://schemas.microsoft.com/office/drawing/2014/main" id="{B472050B-E1BF-4CF0-A031-BCE30CD4751A}"/>
              </a:ext>
            </a:extLst>
          </p:cNvPr>
          <p:cNvGraphicFramePr/>
          <p:nvPr>
            <p:extLst>
              <p:ext uri="{D42A27DB-BD31-4B8C-83A1-F6EECF244321}">
                <p14:modId xmlns:p14="http://schemas.microsoft.com/office/powerpoint/2010/main" val="930151263"/>
              </p:ext>
            </p:extLst>
          </p:nvPr>
        </p:nvGraphicFramePr>
        <p:xfrm>
          <a:off x="2065932" y="1889843"/>
          <a:ext cx="8060136" cy="3992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2057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C9B5D-63DF-437D-8FD3-6EA6C6A293A1}"/>
              </a:ext>
            </a:extLst>
          </p:cNvPr>
          <p:cNvSpPr>
            <a:spLocks noGrp="1"/>
          </p:cNvSpPr>
          <p:nvPr>
            <p:ph type="title"/>
          </p:nvPr>
        </p:nvSpPr>
        <p:spPr>
          <a:xfrm>
            <a:off x="1197033" y="138056"/>
            <a:ext cx="9158546" cy="621900"/>
          </a:xfrm>
        </p:spPr>
        <p:txBody>
          <a:bodyPr/>
          <a:lstStyle/>
          <a:p>
            <a:r>
              <a:rPr lang="en-US" dirty="0"/>
              <a:t>Multi-Ethnic Placement Act (MEPA)</a:t>
            </a:r>
          </a:p>
        </p:txBody>
      </p:sp>
      <p:sp>
        <p:nvSpPr>
          <p:cNvPr id="8" name="Slide Number Placeholder 6">
            <a:extLst>
              <a:ext uri="{FF2B5EF4-FFF2-40B4-BE49-F238E27FC236}">
                <a16:creationId xmlns:a16="http://schemas.microsoft.com/office/drawing/2014/main" id="{2806FECE-EBE3-4BB5-9FEB-7769F90F7643}"/>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2.1.13</a:t>
            </a:r>
          </a:p>
        </p:txBody>
      </p:sp>
      <p:sp>
        <p:nvSpPr>
          <p:cNvPr id="3" name="Rectangle 2">
            <a:extLst>
              <a:ext uri="{FF2B5EF4-FFF2-40B4-BE49-F238E27FC236}">
                <a16:creationId xmlns:a16="http://schemas.microsoft.com/office/drawing/2014/main" id="{CD1345D8-F462-4650-A476-EA4C34690688}"/>
              </a:ext>
            </a:extLst>
          </p:cNvPr>
          <p:cNvSpPr/>
          <p:nvPr/>
        </p:nvSpPr>
        <p:spPr>
          <a:xfrm>
            <a:off x="1574800" y="1720840"/>
            <a:ext cx="9334500" cy="3785652"/>
          </a:xfrm>
          <a:prstGeom prst="rect">
            <a:avLst/>
          </a:prstGeom>
        </p:spPr>
        <p:txBody>
          <a:bodyPr wrap="square">
            <a:spAutoFit/>
          </a:bodyPr>
          <a:lstStyle/>
          <a:p>
            <a:r>
              <a:rPr lang="en-US" sz="2400" dirty="0">
                <a:solidFill>
                  <a:srgbClr val="000000"/>
                </a:solidFill>
                <a:ea typeface="Candara" panose="020E0502030303020204" pitchFamily="34" charset="0"/>
                <a:cs typeface="Calibri" panose="020F0502020204030204" pitchFamily="34" charset="0"/>
              </a:rPr>
              <a:t>There are three basic mandates that come from MEPA: </a:t>
            </a:r>
          </a:p>
          <a:p>
            <a:r>
              <a:rPr lang="en-US" sz="2400" dirty="0">
                <a:solidFill>
                  <a:srgbClr val="000000"/>
                </a:solidFill>
                <a:ea typeface="Candara" panose="020E0502030303020204" pitchFamily="34" charset="0"/>
                <a:cs typeface="Calibri" panose="020F0502020204030204" pitchFamily="34" charset="0"/>
              </a:rPr>
              <a:t> </a:t>
            </a:r>
          </a:p>
          <a:p>
            <a:pPr marL="342900" marR="0" lvl="0" indent="-342900">
              <a:spcBef>
                <a:spcPts val="0"/>
              </a:spcBef>
              <a:spcAft>
                <a:spcPts val="0"/>
              </a:spcAft>
              <a:buFont typeface="+mj-lt"/>
              <a:buAutoNum type="arabicPeriod"/>
            </a:pPr>
            <a:r>
              <a:rPr lang="en-US" sz="2400" dirty="0">
                <a:solidFill>
                  <a:srgbClr val="000000"/>
                </a:solidFill>
                <a:ea typeface="Candara" panose="020E0502030303020204" pitchFamily="34" charset="0"/>
                <a:cs typeface="Calibri" panose="020F0502020204030204" pitchFamily="34" charset="0"/>
              </a:rPr>
              <a:t>Prohibits the denial or delay in placement of a child due to race, color, or national origin. </a:t>
            </a:r>
          </a:p>
          <a:p>
            <a:endParaRPr lang="en-US" sz="2400" dirty="0">
              <a:solidFill>
                <a:srgbClr val="000000"/>
              </a:solidFill>
              <a:ea typeface="Candara" panose="020E0502030303020204" pitchFamily="34" charset="0"/>
              <a:cs typeface="Calibri" panose="020F0502020204030204" pitchFamily="34" charset="0"/>
            </a:endParaRPr>
          </a:p>
          <a:p>
            <a:pPr marL="457200" marR="0" lvl="0" indent="-457200">
              <a:spcBef>
                <a:spcPts val="0"/>
              </a:spcBef>
              <a:spcAft>
                <a:spcPts val="0"/>
              </a:spcAft>
              <a:buFont typeface="+mj-lt"/>
              <a:buAutoNum type="arabicPeriod" startAt="2"/>
            </a:pPr>
            <a:r>
              <a:rPr lang="en-US" sz="2400" dirty="0">
                <a:solidFill>
                  <a:srgbClr val="000000"/>
                </a:solidFill>
                <a:ea typeface="Candara" panose="020E0502030303020204" pitchFamily="34" charset="0"/>
                <a:cs typeface="Calibri" panose="020F0502020204030204" pitchFamily="34" charset="0"/>
              </a:rPr>
              <a:t>Prohibits the denial of anyone the opportunity to become a foster parent on the basis of race, color or national origin</a:t>
            </a:r>
          </a:p>
          <a:p>
            <a:pPr marL="457200" marR="0" lvl="0" indent="-457200">
              <a:spcBef>
                <a:spcPts val="0"/>
              </a:spcBef>
              <a:spcAft>
                <a:spcPts val="0"/>
              </a:spcAft>
              <a:buFont typeface="+mj-lt"/>
              <a:buAutoNum type="arabicPeriod" startAt="2"/>
            </a:pPr>
            <a:endParaRPr lang="en-US" sz="2400" dirty="0">
              <a:solidFill>
                <a:srgbClr val="000000"/>
              </a:solidFill>
              <a:ea typeface="Candara" panose="020E0502030303020204" pitchFamily="34" charset="0"/>
              <a:cs typeface="Calibri" panose="020F0502020204030204" pitchFamily="34" charset="0"/>
            </a:endParaRPr>
          </a:p>
          <a:p>
            <a:pPr marL="457200" marR="0" lvl="0" indent="-457200">
              <a:spcBef>
                <a:spcPts val="0"/>
              </a:spcBef>
              <a:spcAft>
                <a:spcPts val="0"/>
              </a:spcAft>
              <a:buFont typeface="+mj-lt"/>
              <a:buAutoNum type="arabicPeriod" startAt="2"/>
            </a:pPr>
            <a:r>
              <a:rPr lang="en-US" sz="2400" dirty="0">
                <a:solidFill>
                  <a:srgbClr val="000000"/>
                </a:solidFill>
                <a:ea typeface="Candara" panose="020E0502030303020204" pitchFamily="34" charset="0"/>
                <a:cs typeface="Calibri" panose="020F0502020204030204" pitchFamily="34" charset="0"/>
              </a:rPr>
              <a:t>Requires states to diligently recruit foster/adoptive parents who reflect the racial and ethnic diversity of the state. </a:t>
            </a:r>
          </a:p>
        </p:txBody>
      </p:sp>
    </p:spTree>
    <p:custDataLst>
      <p:tags r:id="rId1"/>
    </p:custDataLst>
    <p:extLst>
      <p:ext uri="{BB962C8B-B14F-4D97-AF65-F5344CB8AC3E}">
        <p14:creationId xmlns:p14="http://schemas.microsoft.com/office/powerpoint/2010/main" val="1328873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A:</a:t>
            </a:r>
            <a:br>
              <a:rPr lang="en-US" dirty="0"/>
            </a:br>
            <a:r>
              <a:rPr lang="en-US" dirty="0"/>
              <a:t>Finding Foster Parents – A Recruitment Campaign</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Using the assigned topic, answer the questions on the worksheet.</a:t>
            </a:r>
            <a:br>
              <a:rPr lang="en-US" dirty="0"/>
            </a:br>
            <a:endParaRPr lang="en-US" dirty="0"/>
          </a:p>
          <a:p>
            <a:pPr>
              <a:buClr>
                <a:srgbClr val="F78471"/>
              </a:buClr>
            </a:pPr>
            <a:r>
              <a:rPr lang="en-US" dirty="0"/>
              <a:t>Be prepared to share with the whole class.</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2.1.14</a:t>
            </a:r>
          </a:p>
        </p:txBody>
      </p:sp>
    </p:spTree>
    <p:custDataLst>
      <p:tags r:id="rId1"/>
    </p:custDataLst>
    <p:extLst>
      <p:ext uri="{BB962C8B-B14F-4D97-AF65-F5344CB8AC3E}">
        <p14:creationId xmlns:p14="http://schemas.microsoft.com/office/powerpoint/2010/main" val="3983690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7729-23D9-4955-9B04-8D60F4FA135F}"/>
              </a:ext>
            </a:extLst>
          </p:cNvPr>
          <p:cNvSpPr>
            <a:spLocks noGrp="1"/>
          </p:cNvSpPr>
          <p:nvPr>
            <p:ph type="title"/>
          </p:nvPr>
        </p:nvSpPr>
        <p:spPr/>
        <p:txBody>
          <a:bodyPr/>
          <a:lstStyle/>
          <a:p>
            <a:r>
              <a:rPr lang="en-US" dirty="0"/>
              <a:t>Information-Focused Practices</a:t>
            </a:r>
          </a:p>
        </p:txBody>
      </p:sp>
      <p:pic>
        <p:nvPicPr>
          <p:cNvPr id="4" name="Picture 3">
            <a:extLst>
              <a:ext uri="{FF2B5EF4-FFF2-40B4-BE49-F238E27FC236}">
                <a16:creationId xmlns:a16="http://schemas.microsoft.com/office/drawing/2014/main" id="{56356E87-1820-4E6D-9D23-0F041731F10B}"/>
              </a:ext>
            </a:extLst>
          </p:cNvPr>
          <p:cNvPicPr>
            <a:picLocks noChangeAspect="1"/>
          </p:cNvPicPr>
          <p:nvPr/>
        </p:nvPicPr>
        <p:blipFill>
          <a:blip r:embed="rId3"/>
          <a:stretch>
            <a:fillRect/>
          </a:stretch>
        </p:blipFill>
        <p:spPr>
          <a:xfrm>
            <a:off x="2647429" y="1830290"/>
            <a:ext cx="7530896" cy="4204750"/>
          </a:xfrm>
          <a:prstGeom prst="rect">
            <a:avLst/>
          </a:prstGeom>
          <a:effectLst>
            <a:softEdge rad="127000"/>
          </a:effectLst>
        </p:spPr>
      </p:pic>
      <p:sp>
        <p:nvSpPr>
          <p:cNvPr id="5" name="Slide Number Placeholder 6">
            <a:extLst>
              <a:ext uri="{FF2B5EF4-FFF2-40B4-BE49-F238E27FC236}">
                <a16:creationId xmlns:a16="http://schemas.microsoft.com/office/drawing/2014/main" id="{C8E23EFE-E472-4226-BA2A-C9B14A4FDF58}"/>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2.1.15</a:t>
            </a:r>
          </a:p>
        </p:txBody>
      </p:sp>
    </p:spTree>
    <p:custDataLst>
      <p:tags r:id="rId1"/>
    </p:custDataLst>
    <p:extLst>
      <p:ext uri="{BB962C8B-B14F-4D97-AF65-F5344CB8AC3E}">
        <p14:creationId xmlns:p14="http://schemas.microsoft.com/office/powerpoint/2010/main" val="1563041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2.1:  Recruitment, Inquiry, and Licensing Preparation</a:t>
            </a:r>
          </a:p>
          <a:p>
            <a:pPr>
              <a:lnSpc>
                <a:spcPct val="100000"/>
              </a:lnSpc>
              <a:spcBef>
                <a:spcPts val="0"/>
              </a:spcBef>
              <a:buClr>
                <a:srgbClr val="F78471"/>
              </a:buClr>
              <a:buSzPts val="1400"/>
              <a:buFont typeface="Wingdings" panose="05000000000000000000" pitchFamily="2" charset="2"/>
              <a:buChar char="§"/>
            </a:pPr>
            <a:endParaRPr lang="en-US" b="1" dirty="0"/>
          </a:p>
          <a:p>
            <a:pPr>
              <a:lnSpc>
                <a:spcPct val="100000"/>
              </a:lnSpc>
              <a:spcBef>
                <a:spcPts val="0"/>
              </a:spcBef>
              <a:buClr>
                <a:srgbClr val="F78471"/>
              </a:buClr>
              <a:buSzPts val="1400"/>
              <a:buFont typeface="Wingdings" panose="05000000000000000000" pitchFamily="2" charset="2"/>
              <a:buChar char="§"/>
            </a:pPr>
            <a:r>
              <a:rPr lang="en-US" b="1" dirty="0"/>
              <a:t>Unit 2.2:  Initial Licensing</a:t>
            </a:r>
          </a:p>
          <a:p>
            <a:pPr>
              <a:lnSpc>
                <a:spcPct val="100000"/>
              </a:lnSpc>
              <a:spcBef>
                <a:spcPts val="0"/>
              </a:spcBef>
              <a:buClr>
                <a:srgbClr val="F78471"/>
              </a:buClr>
              <a:buSzPts val="1400"/>
              <a:buFont typeface="Wingdings" panose="05000000000000000000" pitchFamily="2" charset="2"/>
              <a:buChar char="§"/>
            </a:pPr>
            <a:endParaRPr lang="en-US" b="1" dirty="0"/>
          </a:p>
          <a:p>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Initial Contact</a:t>
            </a:r>
          </a:p>
        </p:txBody>
      </p:sp>
      <p:grpSp>
        <p:nvGrpSpPr>
          <p:cNvPr id="4" name="Group 3">
            <a:extLst>
              <a:ext uri="{FF2B5EF4-FFF2-40B4-BE49-F238E27FC236}">
                <a16:creationId xmlns:a16="http://schemas.microsoft.com/office/drawing/2014/main" id="{A349EA26-EF8F-4D79-94A3-30CFFE8927E9}"/>
              </a:ext>
            </a:extLst>
          </p:cNvPr>
          <p:cNvGrpSpPr/>
          <p:nvPr/>
        </p:nvGrpSpPr>
        <p:grpSpPr>
          <a:xfrm>
            <a:off x="2398184" y="1668347"/>
            <a:ext cx="6762443" cy="4150561"/>
            <a:chOff x="5051554" y="1780012"/>
            <a:chExt cx="5933297" cy="3091540"/>
          </a:xfrm>
        </p:grpSpPr>
        <p:sp>
          <p:nvSpPr>
            <p:cNvPr id="5" name="Rounded Rectangle 2">
              <a:extLst>
                <a:ext uri="{FF2B5EF4-FFF2-40B4-BE49-F238E27FC236}">
                  <a16:creationId xmlns:a16="http://schemas.microsoft.com/office/drawing/2014/main" id="{D16E6443-01C9-4058-9D88-DC9DA55966D5}"/>
                </a:ext>
              </a:extLst>
            </p:cNvPr>
            <p:cNvSpPr/>
            <p:nvPr/>
          </p:nvSpPr>
          <p:spPr>
            <a:xfrm>
              <a:off x="5051554" y="1780013"/>
              <a:ext cx="2737108" cy="137382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Basic information </a:t>
              </a:r>
              <a:br>
                <a:rPr lang="en-US" sz="2400" dirty="0">
                  <a:latin typeface="Arvo"/>
                </a:rPr>
              </a:br>
              <a:r>
                <a:rPr lang="en-US" sz="2400" dirty="0">
                  <a:latin typeface="Arvo"/>
                </a:rPr>
                <a:t>about the children</a:t>
              </a:r>
            </a:p>
          </p:txBody>
        </p:sp>
        <p:sp>
          <p:nvSpPr>
            <p:cNvPr id="6" name="Rounded Rectangle 13">
              <a:extLst>
                <a:ext uri="{FF2B5EF4-FFF2-40B4-BE49-F238E27FC236}">
                  <a16:creationId xmlns:a16="http://schemas.microsoft.com/office/drawing/2014/main" id="{F1DBA68D-BD03-4D45-BFC7-96CAFBCC245E}"/>
                </a:ext>
              </a:extLst>
            </p:cNvPr>
            <p:cNvSpPr/>
            <p:nvPr/>
          </p:nvSpPr>
          <p:spPr>
            <a:xfrm>
              <a:off x="8247743" y="1780012"/>
              <a:ext cx="2737108" cy="1373829"/>
            </a:xfrm>
            <a:prstGeom prst="rect">
              <a:avLst/>
            </a:prstGeom>
            <a:solidFill>
              <a:srgbClr val="3B5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Minimum foster </a:t>
              </a:r>
              <a:br>
                <a:rPr lang="en-US" sz="2400" dirty="0">
                  <a:latin typeface="Arvo"/>
                </a:rPr>
              </a:br>
              <a:r>
                <a:rPr lang="en-US" sz="2400" dirty="0">
                  <a:latin typeface="Arvo"/>
                </a:rPr>
                <a:t>parent requirements</a:t>
              </a:r>
            </a:p>
          </p:txBody>
        </p:sp>
        <p:sp>
          <p:nvSpPr>
            <p:cNvPr id="7" name="Rounded Rectangle 14">
              <a:extLst>
                <a:ext uri="{FF2B5EF4-FFF2-40B4-BE49-F238E27FC236}">
                  <a16:creationId xmlns:a16="http://schemas.microsoft.com/office/drawing/2014/main" id="{EE0D44A6-683A-40A0-8F16-E802B0BC5E15}"/>
                </a:ext>
              </a:extLst>
            </p:cNvPr>
            <p:cNvSpPr/>
            <p:nvPr/>
          </p:nvSpPr>
          <p:spPr>
            <a:xfrm>
              <a:off x="5051554" y="3497723"/>
              <a:ext cx="2737108" cy="1373829"/>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Orientation</a:t>
              </a:r>
            </a:p>
          </p:txBody>
        </p:sp>
        <p:sp>
          <p:nvSpPr>
            <p:cNvPr id="8" name="Rounded Rectangle 15">
              <a:extLst>
                <a:ext uri="{FF2B5EF4-FFF2-40B4-BE49-F238E27FC236}">
                  <a16:creationId xmlns:a16="http://schemas.microsoft.com/office/drawing/2014/main" id="{5A011C85-09B6-4216-AD9E-21E177F287DC}"/>
                </a:ext>
              </a:extLst>
            </p:cNvPr>
            <p:cNvSpPr/>
            <p:nvPr/>
          </p:nvSpPr>
          <p:spPr>
            <a:xfrm>
              <a:off x="8247743" y="3497722"/>
              <a:ext cx="2737108" cy="1373829"/>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Requirements for process</a:t>
              </a:r>
            </a:p>
          </p:txBody>
        </p:sp>
      </p:gr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2.1.16</a:t>
            </a:r>
          </a:p>
        </p:txBody>
      </p:sp>
    </p:spTree>
    <p:custDataLst>
      <p:tags r:id="rId1"/>
    </p:custDataLst>
    <p:extLst>
      <p:ext uri="{BB962C8B-B14F-4D97-AF65-F5344CB8AC3E}">
        <p14:creationId xmlns:p14="http://schemas.microsoft.com/office/powerpoint/2010/main" val="106181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Minimum Requirements</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2.1.17</a:t>
            </a:r>
          </a:p>
        </p:txBody>
      </p:sp>
      <p:pic>
        <p:nvPicPr>
          <p:cNvPr id="10" name="Picture 9">
            <a:extLst>
              <a:ext uri="{FF2B5EF4-FFF2-40B4-BE49-F238E27FC236}">
                <a16:creationId xmlns:a16="http://schemas.microsoft.com/office/drawing/2014/main" id="{FA8E3FE8-B6D5-4268-949F-293BEEBBE0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6407" y="1216530"/>
            <a:ext cx="6059605" cy="5042953"/>
          </a:xfrm>
          <a:prstGeom prst="rect">
            <a:avLst/>
          </a:prstGeom>
          <a:solidFill>
            <a:srgbClr val="FFFFFF">
              <a:shade val="85000"/>
            </a:srgbClr>
          </a:solidFill>
          <a:ln w="88900" cap="sq">
            <a:solidFill>
              <a:srgbClr val="CEDBE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07952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Orientation</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2.1.18</a:t>
            </a:r>
          </a:p>
        </p:txBody>
      </p:sp>
      <p:sp>
        <p:nvSpPr>
          <p:cNvPr id="5" name="Rounded Rectangle 3">
            <a:extLst>
              <a:ext uri="{FF2B5EF4-FFF2-40B4-BE49-F238E27FC236}">
                <a16:creationId xmlns:a16="http://schemas.microsoft.com/office/drawing/2014/main" id="{F51E0FAE-B99E-4AFA-8555-B91BCD517661}"/>
              </a:ext>
            </a:extLst>
          </p:cNvPr>
          <p:cNvSpPr/>
          <p:nvPr/>
        </p:nvSpPr>
        <p:spPr>
          <a:xfrm>
            <a:off x="969702" y="1536440"/>
            <a:ext cx="2645715" cy="2171036"/>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2400" dirty="0">
                <a:solidFill>
                  <a:schemeClr val="bg1"/>
                </a:solidFill>
                <a:latin typeface="Arvo"/>
              </a:rPr>
              <a:t>Orientation is conducted differently around the state, however, it should address:</a:t>
            </a:r>
          </a:p>
        </p:txBody>
      </p:sp>
      <p:sp>
        <p:nvSpPr>
          <p:cNvPr id="6" name="Freeform 8">
            <a:extLst>
              <a:ext uri="{FF2B5EF4-FFF2-40B4-BE49-F238E27FC236}">
                <a16:creationId xmlns:a16="http://schemas.microsoft.com/office/drawing/2014/main" id="{09E3890A-F306-40B7-A494-2DD846F1A4F0}"/>
              </a:ext>
            </a:extLst>
          </p:cNvPr>
          <p:cNvSpPr/>
          <p:nvPr/>
        </p:nvSpPr>
        <p:spPr>
          <a:xfrm>
            <a:off x="3905512" y="3243452"/>
            <a:ext cx="5887710" cy="3273727"/>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Who the children who need care are</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roles and responsibilities of foster parents</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process they will need to go through</a:t>
            </a:r>
            <a:br>
              <a:rPr lang="en-US" sz="2400" kern="1200" dirty="0">
                <a:latin typeface="Arvo"/>
              </a:rPr>
            </a:br>
            <a:endParaRPr lang="en-US" sz="2400" kern="1200" dirty="0">
              <a:latin typeface="Arvo"/>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The next steps they will take on the journey</a:t>
            </a:r>
          </a:p>
        </p:txBody>
      </p:sp>
    </p:spTree>
    <p:custDataLst>
      <p:tags r:id="rId1"/>
    </p:custDataLst>
    <p:extLst>
      <p:ext uri="{BB962C8B-B14F-4D97-AF65-F5344CB8AC3E}">
        <p14:creationId xmlns:p14="http://schemas.microsoft.com/office/powerpoint/2010/main" val="557561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2D39-2D0F-4E2E-A976-9740C394A94A}"/>
              </a:ext>
            </a:extLst>
          </p:cNvPr>
          <p:cNvSpPr>
            <a:spLocks noGrp="1"/>
          </p:cNvSpPr>
          <p:nvPr>
            <p:ph type="title"/>
          </p:nvPr>
        </p:nvSpPr>
        <p:spPr/>
        <p:txBody>
          <a:bodyPr/>
          <a:lstStyle/>
          <a:p>
            <a:r>
              <a:rPr lang="en-US" dirty="0"/>
              <a:t>Information, Forms, and Pre-Screening</a:t>
            </a:r>
          </a:p>
        </p:txBody>
      </p:sp>
      <p:sp>
        <p:nvSpPr>
          <p:cNvPr id="9" name="Slide Number Placeholder 6">
            <a:extLst>
              <a:ext uri="{FF2B5EF4-FFF2-40B4-BE49-F238E27FC236}">
                <a16:creationId xmlns:a16="http://schemas.microsoft.com/office/drawing/2014/main" id="{DCB12150-077E-45A5-A4B2-27F3307A35BF}"/>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2.1.19</a:t>
            </a:r>
          </a:p>
        </p:txBody>
      </p:sp>
      <p:grpSp>
        <p:nvGrpSpPr>
          <p:cNvPr id="8" name="Group 7">
            <a:extLst>
              <a:ext uri="{FF2B5EF4-FFF2-40B4-BE49-F238E27FC236}">
                <a16:creationId xmlns:a16="http://schemas.microsoft.com/office/drawing/2014/main" id="{DC5E9891-DAE3-4526-9E92-1213076B81A5}"/>
              </a:ext>
            </a:extLst>
          </p:cNvPr>
          <p:cNvGrpSpPr/>
          <p:nvPr/>
        </p:nvGrpSpPr>
        <p:grpSpPr>
          <a:xfrm>
            <a:off x="2782904" y="2011730"/>
            <a:ext cx="6000880" cy="2620800"/>
            <a:chOff x="2561229" y="2676748"/>
            <a:chExt cx="7724633" cy="2620800"/>
          </a:xfrm>
        </p:grpSpPr>
        <p:sp>
          <p:nvSpPr>
            <p:cNvPr id="11" name="Freeform: Shape 10">
              <a:extLst>
                <a:ext uri="{FF2B5EF4-FFF2-40B4-BE49-F238E27FC236}">
                  <a16:creationId xmlns:a16="http://schemas.microsoft.com/office/drawing/2014/main" id="{DACD4416-C3EF-4F09-8D94-22A1AB966E84}"/>
                </a:ext>
              </a:extLst>
            </p:cNvPr>
            <p:cNvSpPr/>
            <p:nvPr/>
          </p:nvSpPr>
          <p:spPr>
            <a:xfrm>
              <a:off x="2561229" y="2676748"/>
              <a:ext cx="7724633" cy="1216800"/>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Packet of information and required forms</a:t>
              </a:r>
            </a:p>
          </p:txBody>
        </p:sp>
        <p:sp>
          <p:nvSpPr>
            <p:cNvPr id="12" name="Freeform: Shape 11">
              <a:extLst>
                <a:ext uri="{FF2B5EF4-FFF2-40B4-BE49-F238E27FC236}">
                  <a16:creationId xmlns:a16="http://schemas.microsoft.com/office/drawing/2014/main" id="{BBA9BD93-381A-459D-8775-F637171DABEE}"/>
                </a:ext>
              </a:extLst>
            </p:cNvPr>
            <p:cNvSpPr/>
            <p:nvPr/>
          </p:nvSpPr>
          <p:spPr>
            <a:xfrm>
              <a:off x="2561229" y="4080748"/>
              <a:ext cx="7724633" cy="1216800"/>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Submit pre-screening paperwork</a:t>
              </a:r>
            </a:p>
          </p:txBody>
        </p:sp>
      </p:grpSp>
    </p:spTree>
    <p:custDataLst>
      <p:tags r:id="rId1"/>
    </p:custDataLst>
    <p:extLst>
      <p:ext uri="{BB962C8B-B14F-4D97-AF65-F5344CB8AC3E}">
        <p14:creationId xmlns:p14="http://schemas.microsoft.com/office/powerpoint/2010/main" val="2315966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B:</a:t>
            </a:r>
            <a:br>
              <a:rPr lang="en-US" dirty="0"/>
            </a:br>
            <a:r>
              <a:rPr lang="en-US" dirty="0"/>
              <a:t>My Agency Forms and Documents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your local agency forms.</a:t>
            </a:r>
            <a:br>
              <a:rPr lang="en-US" dirty="0"/>
            </a:br>
            <a:endParaRPr lang="en-US" dirty="0"/>
          </a:p>
          <a:p>
            <a:pPr>
              <a:buClr>
                <a:srgbClr val="F78471"/>
              </a:buClr>
            </a:pPr>
            <a:r>
              <a:rPr lang="en-US" dirty="0"/>
              <a:t>Complete the worksheet by indicating on the checklist which information is included on the forms.</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2.1.20</a:t>
            </a:r>
          </a:p>
        </p:txBody>
      </p:sp>
    </p:spTree>
    <p:custDataLst>
      <p:tags r:id="rId1"/>
    </p:custDataLst>
    <p:extLst>
      <p:ext uri="{BB962C8B-B14F-4D97-AF65-F5344CB8AC3E}">
        <p14:creationId xmlns:p14="http://schemas.microsoft.com/office/powerpoint/2010/main" val="1001269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86E7-CEC4-4A8E-A0AF-E25B57AB09C5}"/>
              </a:ext>
            </a:extLst>
          </p:cNvPr>
          <p:cNvSpPr>
            <a:spLocks noGrp="1"/>
          </p:cNvSpPr>
          <p:nvPr>
            <p:ph type="title"/>
          </p:nvPr>
        </p:nvSpPr>
        <p:spPr/>
        <p:txBody>
          <a:bodyPr/>
          <a:lstStyle/>
          <a:p>
            <a:r>
              <a:rPr lang="en-US" dirty="0"/>
              <a:t>Background Screening</a:t>
            </a:r>
          </a:p>
        </p:txBody>
      </p:sp>
      <p:pic>
        <p:nvPicPr>
          <p:cNvPr id="4" name="Picture 3">
            <a:extLst>
              <a:ext uri="{FF2B5EF4-FFF2-40B4-BE49-F238E27FC236}">
                <a16:creationId xmlns:a16="http://schemas.microsoft.com/office/drawing/2014/main" id="{CC047685-92F4-4B6C-AD58-052181504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320286">
            <a:off x="1873868" y="1024707"/>
            <a:ext cx="1991525" cy="2974584"/>
          </a:xfrm>
          <a:prstGeom prst="rect">
            <a:avLst/>
          </a:prstGeom>
        </p:spPr>
      </p:pic>
      <p:grpSp>
        <p:nvGrpSpPr>
          <p:cNvPr id="5" name="Group 4">
            <a:extLst>
              <a:ext uri="{FF2B5EF4-FFF2-40B4-BE49-F238E27FC236}">
                <a16:creationId xmlns:a16="http://schemas.microsoft.com/office/drawing/2014/main" id="{E12369DD-FDFA-4396-80D7-2B3309C800A2}"/>
              </a:ext>
            </a:extLst>
          </p:cNvPr>
          <p:cNvGrpSpPr/>
          <p:nvPr/>
        </p:nvGrpSpPr>
        <p:grpSpPr>
          <a:xfrm>
            <a:off x="4304438" y="1796875"/>
            <a:ext cx="5022443" cy="4749608"/>
            <a:chOff x="5626676" y="1653870"/>
            <a:chExt cx="4500000" cy="4749608"/>
          </a:xfrm>
        </p:grpSpPr>
        <p:sp>
          <p:nvSpPr>
            <p:cNvPr id="6" name="Freeform 7">
              <a:extLst>
                <a:ext uri="{FF2B5EF4-FFF2-40B4-BE49-F238E27FC236}">
                  <a16:creationId xmlns:a16="http://schemas.microsoft.com/office/drawing/2014/main" id="{2A5E5521-A03F-4947-89AD-11E0FAC87B60}"/>
                </a:ext>
              </a:extLst>
            </p:cNvPr>
            <p:cNvSpPr/>
            <p:nvPr/>
          </p:nvSpPr>
          <p:spPr>
            <a:xfrm>
              <a:off x="6890198" y="1653870"/>
              <a:ext cx="2047740" cy="1021092"/>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latin typeface="Arvo"/>
                </a:rPr>
                <a:t>Fingerprinting</a:t>
              </a:r>
            </a:p>
          </p:txBody>
        </p:sp>
        <p:sp>
          <p:nvSpPr>
            <p:cNvPr id="7" name="Freeform 8">
              <a:extLst>
                <a:ext uri="{FF2B5EF4-FFF2-40B4-BE49-F238E27FC236}">
                  <a16:creationId xmlns:a16="http://schemas.microsoft.com/office/drawing/2014/main" id="{B29A4D3C-4644-447F-A7CD-0552508B9C80}"/>
                </a:ext>
              </a:extLst>
            </p:cNvPr>
            <p:cNvSpPr/>
            <p:nvPr/>
          </p:nvSpPr>
          <p:spPr>
            <a:xfrm>
              <a:off x="5626676" y="2932490"/>
              <a:ext cx="4500000" cy="1740647"/>
            </a:xfrm>
            <a:prstGeom prst="rect">
              <a:avLst/>
            </a:pr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t" anchorCtr="0">
              <a:noAutofit/>
            </a:bodyPr>
            <a:lstStyle/>
            <a:p>
              <a:pPr lvl="0" algn="l" defTabSz="1066800">
                <a:lnSpc>
                  <a:spcPct val="90000"/>
                </a:lnSpc>
                <a:spcBef>
                  <a:spcPct val="0"/>
                </a:spcBef>
                <a:spcAft>
                  <a:spcPct val="35000"/>
                </a:spcAft>
              </a:pPr>
              <a:r>
                <a:rPr lang="en-US" sz="2400" kern="1200" dirty="0">
                  <a:latin typeface="Arvo"/>
                </a:rPr>
                <a:t>Criminal and juvenile record checks:</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Federal</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State</a:t>
              </a:r>
            </a:p>
            <a:p>
              <a:pPr marL="342900" lvl="1" indent="-342900" algn="l" defTabSz="844550">
                <a:lnSpc>
                  <a:spcPct val="90000"/>
                </a:lnSpc>
                <a:spcBef>
                  <a:spcPct val="0"/>
                </a:spcBef>
                <a:spcAft>
                  <a:spcPct val="15000"/>
                </a:spcAft>
                <a:buClr>
                  <a:srgbClr val="F78471"/>
                </a:buClr>
                <a:buFont typeface="Wingdings" panose="05000000000000000000" pitchFamily="2" charset="2"/>
                <a:buChar char="§"/>
              </a:pPr>
              <a:r>
                <a:rPr lang="en-US" sz="2400" kern="1200" dirty="0">
                  <a:latin typeface="Arvo"/>
                </a:rPr>
                <a:t>Local</a:t>
              </a:r>
            </a:p>
          </p:txBody>
        </p:sp>
        <p:sp>
          <p:nvSpPr>
            <p:cNvPr id="8" name="Freeform 9">
              <a:extLst>
                <a:ext uri="{FF2B5EF4-FFF2-40B4-BE49-F238E27FC236}">
                  <a16:creationId xmlns:a16="http://schemas.microsoft.com/office/drawing/2014/main" id="{D2EDA38B-53BA-4959-B14C-E7F93FA577E1}"/>
                </a:ext>
              </a:extLst>
            </p:cNvPr>
            <p:cNvSpPr/>
            <p:nvPr/>
          </p:nvSpPr>
          <p:spPr>
            <a:xfrm>
              <a:off x="6562093" y="4930665"/>
              <a:ext cx="2703947" cy="1472813"/>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a:latin typeface="Arvo"/>
                </a:rPr>
                <a:t>Statewide Automated </a:t>
              </a:r>
              <a:r>
                <a:rPr lang="en-US" sz="2400" dirty="0">
                  <a:latin typeface="Arvo"/>
                </a:rPr>
                <a:t>Child Welfare Information System (</a:t>
              </a:r>
              <a:r>
                <a:rPr lang="en-US" sz="2400" kern="1200" dirty="0">
                  <a:latin typeface="Arvo"/>
                </a:rPr>
                <a:t>SACWIS) Checks</a:t>
              </a:r>
            </a:p>
          </p:txBody>
        </p:sp>
      </p:grpSp>
      <p:sp>
        <p:nvSpPr>
          <p:cNvPr id="9" name="Slide Number Placeholder 6">
            <a:extLst>
              <a:ext uri="{FF2B5EF4-FFF2-40B4-BE49-F238E27FC236}">
                <a16:creationId xmlns:a16="http://schemas.microsoft.com/office/drawing/2014/main" id="{B0A59B76-D335-47AC-A2E3-792DB0853677}"/>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2.1.21</a:t>
            </a:r>
          </a:p>
        </p:txBody>
      </p:sp>
    </p:spTree>
    <p:custDataLst>
      <p:tags r:id="rId1"/>
    </p:custDataLst>
    <p:extLst>
      <p:ext uri="{BB962C8B-B14F-4D97-AF65-F5344CB8AC3E}">
        <p14:creationId xmlns:p14="http://schemas.microsoft.com/office/powerpoint/2010/main" val="1251097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5036-2B39-42E6-A57C-9214854D372E}"/>
              </a:ext>
            </a:extLst>
          </p:cNvPr>
          <p:cNvSpPr>
            <a:spLocks noGrp="1"/>
          </p:cNvSpPr>
          <p:nvPr>
            <p:ph type="title"/>
          </p:nvPr>
        </p:nvSpPr>
        <p:spPr/>
        <p:txBody>
          <a:bodyPr/>
          <a:lstStyle/>
          <a:p>
            <a:r>
              <a:rPr lang="en-US" dirty="0"/>
              <a:t>Gathering Demographic Information</a:t>
            </a:r>
          </a:p>
        </p:txBody>
      </p:sp>
      <p:sp>
        <p:nvSpPr>
          <p:cNvPr id="3" name="Text Placeholder 2">
            <a:extLst>
              <a:ext uri="{FF2B5EF4-FFF2-40B4-BE49-F238E27FC236}">
                <a16:creationId xmlns:a16="http://schemas.microsoft.com/office/drawing/2014/main" id="{14147E7E-DE96-451A-AAC6-4E9E3A97601F}"/>
              </a:ext>
            </a:extLst>
          </p:cNvPr>
          <p:cNvSpPr>
            <a:spLocks noGrp="1"/>
          </p:cNvSpPr>
          <p:nvPr>
            <p:ph type="body" idx="1"/>
          </p:nvPr>
        </p:nvSpPr>
        <p:spPr>
          <a:xfrm>
            <a:off x="2094807" y="1774442"/>
            <a:ext cx="7232074" cy="4562857"/>
          </a:xfrm>
        </p:spPr>
        <p:txBody>
          <a:bodyPr>
            <a:normAutofit/>
          </a:bodyPr>
          <a:lstStyle/>
          <a:p>
            <a:pPr lvl="0">
              <a:buClr>
                <a:srgbClr val="F78471"/>
              </a:buClr>
            </a:pPr>
            <a:r>
              <a:rPr lang="en-US" dirty="0"/>
              <a:t>What are their full names?</a:t>
            </a:r>
          </a:p>
          <a:p>
            <a:pPr lvl="0">
              <a:buClr>
                <a:srgbClr val="F78471"/>
              </a:buClr>
            </a:pPr>
            <a:r>
              <a:rPr lang="en-US" dirty="0"/>
              <a:t>Did they have any other last names or aliases before?</a:t>
            </a:r>
          </a:p>
          <a:p>
            <a:pPr lvl="0">
              <a:buClr>
                <a:srgbClr val="F78471"/>
              </a:buClr>
            </a:pPr>
            <a:r>
              <a:rPr lang="en-US" dirty="0"/>
              <a:t>What are the dates of birth and social security numbers for all household members? </a:t>
            </a:r>
          </a:p>
          <a:p>
            <a:pPr lvl="0">
              <a:buClr>
                <a:srgbClr val="F78471"/>
              </a:buClr>
            </a:pPr>
            <a:r>
              <a:rPr lang="en-US" dirty="0"/>
              <a:t>Did the prospective foster parent or household members ever live out of state? If so, how long ago and where? </a:t>
            </a:r>
          </a:p>
          <a:p>
            <a:pPr lvl="0">
              <a:buClr>
                <a:srgbClr val="F78471"/>
              </a:buClr>
            </a:pPr>
            <a:r>
              <a:rPr lang="en-US" dirty="0"/>
              <a:t>Do they have frequent visitors? </a:t>
            </a:r>
          </a:p>
          <a:p>
            <a:pPr>
              <a:buClr>
                <a:srgbClr val="F78471"/>
              </a:buClr>
            </a:pPr>
            <a:r>
              <a:rPr lang="en-US" dirty="0"/>
              <a:t>Do they have adult children that no longer reside with them? If so, what are their names, dates of birth, addresses and contact information? </a:t>
            </a:r>
          </a:p>
        </p:txBody>
      </p:sp>
      <p:sp>
        <p:nvSpPr>
          <p:cNvPr id="4" name="Slide Number Placeholder 6">
            <a:extLst>
              <a:ext uri="{FF2B5EF4-FFF2-40B4-BE49-F238E27FC236}">
                <a16:creationId xmlns:a16="http://schemas.microsoft.com/office/drawing/2014/main" id="{C806CAFF-E51D-49EB-A85F-11D52313D70A}"/>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2.1.22</a:t>
            </a:r>
          </a:p>
        </p:txBody>
      </p:sp>
    </p:spTree>
    <p:custDataLst>
      <p:tags r:id="rId1"/>
    </p:custDataLst>
    <p:extLst>
      <p:ext uri="{BB962C8B-B14F-4D97-AF65-F5344CB8AC3E}">
        <p14:creationId xmlns:p14="http://schemas.microsoft.com/office/powerpoint/2010/main" val="2028012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C:</a:t>
            </a:r>
            <a:br>
              <a:rPr lang="en-US" dirty="0"/>
            </a:br>
            <a:r>
              <a:rPr lang="en-US" dirty="0"/>
              <a:t>My World Scavenger Hunt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616528" y="1877786"/>
            <a:ext cx="8915401" cy="4145507"/>
          </a:xfrm>
        </p:spPr>
        <p:txBody>
          <a:bodyPr>
            <a:normAutofit/>
          </a:bodyPr>
          <a:lstStyle/>
          <a:p>
            <a:pPr>
              <a:buClr>
                <a:srgbClr val="F78471"/>
              </a:buClr>
            </a:pPr>
            <a:r>
              <a:rPr lang="en-US" dirty="0"/>
              <a:t>Review the My World Scavenger worksheet and make contact with co-workers, supervisors, placement staff, etc., in your agency to gather information.</a:t>
            </a:r>
            <a:br>
              <a:rPr lang="en-US" dirty="0"/>
            </a:br>
            <a:endParaRPr lang="en-US" dirty="0"/>
          </a:p>
          <a:p>
            <a:pPr>
              <a:buClr>
                <a:srgbClr val="F78471"/>
              </a:buClr>
            </a:pPr>
            <a:r>
              <a:rPr lang="en-US" dirty="0"/>
              <a:t>Bring the worksheet back to class completed and be prepared to individually share your world with others.</a:t>
            </a:r>
            <a:br>
              <a:rPr lang="en-US" dirty="0"/>
            </a:br>
            <a:endParaRPr lang="en-US" dirty="0"/>
          </a:p>
          <a:p>
            <a:pPr>
              <a:buClr>
                <a:srgbClr val="F78471"/>
              </a:buClr>
            </a:pPr>
            <a:r>
              <a:rPr lang="en-US" dirty="0"/>
              <a:t>Discuss similarities and differences in the information you gathered.</a:t>
            </a:r>
            <a:br>
              <a:rPr lang="en-US" dirty="0"/>
            </a:br>
            <a:endParaRPr lang="en-US" dirty="0"/>
          </a:p>
          <a:p>
            <a:pPr>
              <a:buClr>
                <a:srgbClr val="F78471"/>
              </a:buClr>
            </a:pPr>
            <a:r>
              <a:rPr lang="en-US" dirty="0"/>
              <a:t>Discuss the strengths and challenges of the local foster care system.</a:t>
            </a:r>
          </a:p>
        </p:txBody>
      </p:sp>
      <p:sp>
        <p:nvSpPr>
          <p:cNvPr id="4" name="Slide Number Placeholder 6">
            <a:extLst>
              <a:ext uri="{FF2B5EF4-FFF2-40B4-BE49-F238E27FC236}">
                <a16:creationId xmlns:a16="http://schemas.microsoft.com/office/drawing/2014/main" id="{F0CE2EF5-75E8-48A3-98CB-92D8ECB9EADB}"/>
              </a:ext>
            </a:extLst>
          </p:cNvPr>
          <p:cNvSpPr txBox="1">
            <a:spLocks noChangeArrowheads="1"/>
          </p:cNvSpPr>
          <p:nvPr/>
        </p:nvSpPr>
        <p:spPr>
          <a:xfrm>
            <a:off x="11105804" y="6567054"/>
            <a:ext cx="1086196" cy="290945"/>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2.1.23</a:t>
            </a:r>
          </a:p>
        </p:txBody>
      </p:sp>
    </p:spTree>
    <p:custDataLst>
      <p:tags r:id="rId1"/>
    </p:custDataLst>
    <p:extLst>
      <p:ext uri="{BB962C8B-B14F-4D97-AF65-F5344CB8AC3E}">
        <p14:creationId xmlns:p14="http://schemas.microsoft.com/office/powerpoint/2010/main" val="327854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AED1-720D-4CF8-96BD-6CC49838573B}"/>
              </a:ext>
            </a:extLst>
          </p:cNvPr>
          <p:cNvSpPr>
            <a:spLocks noGrp="1"/>
          </p:cNvSpPr>
          <p:nvPr>
            <p:ph type="ctrTitle"/>
          </p:nvPr>
        </p:nvSpPr>
        <p:spPr/>
        <p:txBody>
          <a:bodyPr/>
          <a:lstStyle/>
          <a:p>
            <a:r>
              <a:rPr lang="en-US" dirty="0"/>
              <a:t>Unit 2.2</a:t>
            </a:r>
          </a:p>
        </p:txBody>
      </p:sp>
      <p:sp>
        <p:nvSpPr>
          <p:cNvPr id="3" name="Subtitle 2">
            <a:extLst>
              <a:ext uri="{FF2B5EF4-FFF2-40B4-BE49-F238E27FC236}">
                <a16:creationId xmlns:a16="http://schemas.microsoft.com/office/drawing/2014/main" id="{A7C5315F-DF35-4A60-B8C0-BCD2677689B5}"/>
              </a:ext>
            </a:extLst>
          </p:cNvPr>
          <p:cNvSpPr>
            <a:spLocks noGrp="1"/>
          </p:cNvSpPr>
          <p:nvPr>
            <p:ph type="subTitle" idx="1"/>
          </p:nvPr>
        </p:nvSpPr>
        <p:spPr/>
        <p:txBody>
          <a:bodyPr/>
          <a:lstStyle/>
          <a:p>
            <a:r>
              <a:rPr lang="en-US" dirty="0"/>
              <a:t>Initial Licensing</a:t>
            </a:r>
          </a:p>
        </p:txBody>
      </p:sp>
      <p:sp>
        <p:nvSpPr>
          <p:cNvPr id="4" name="Slide Number Placeholder 6">
            <a:extLst>
              <a:ext uri="{FF2B5EF4-FFF2-40B4-BE49-F238E27FC236}">
                <a16:creationId xmlns:a16="http://schemas.microsoft.com/office/drawing/2014/main" id="{3031F4A6-F366-4072-B76B-0546ADB86B97}"/>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2.2.1</a:t>
            </a:r>
          </a:p>
        </p:txBody>
      </p:sp>
    </p:spTree>
    <p:custDataLst>
      <p:tags r:id="rId1"/>
    </p:custDataLst>
    <p:extLst>
      <p:ext uri="{BB962C8B-B14F-4D97-AF65-F5344CB8AC3E}">
        <p14:creationId xmlns:p14="http://schemas.microsoft.com/office/powerpoint/2010/main" val="926701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413164" y="1208314"/>
            <a:ext cx="9326880" cy="5649686"/>
          </a:xfrm>
        </p:spPr>
        <p:txBody>
          <a:bodyPr>
            <a:noAutofit/>
          </a:bodyPr>
          <a:lstStyle/>
          <a:p>
            <a:pPr lvl="0">
              <a:lnSpc>
                <a:spcPct val="100000"/>
              </a:lnSpc>
              <a:buClr>
                <a:srgbClr val="F78471"/>
              </a:buClr>
            </a:pPr>
            <a:r>
              <a:rPr lang="en-US" dirty="0"/>
              <a:t>Identify the steps involved in the initial licensing process.</a:t>
            </a:r>
          </a:p>
          <a:p>
            <a:pPr lvl="0">
              <a:lnSpc>
                <a:spcPct val="100000"/>
              </a:lnSpc>
              <a:buClr>
                <a:srgbClr val="F78471"/>
              </a:buClr>
            </a:pPr>
            <a:r>
              <a:rPr lang="en-US" dirty="0"/>
              <a:t>Demonstrate the strategies to gather information about the strengths and needs of the family.  </a:t>
            </a:r>
          </a:p>
          <a:p>
            <a:pPr lvl="0">
              <a:lnSpc>
                <a:spcPct val="100000"/>
              </a:lnSpc>
              <a:buClr>
                <a:srgbClr val="F78471"/>
              </a:buClr>
            </a:pPr>
            <a:r>
              <a:rPr lang="en-US" dirty="0"/>
              <a:t>Identify strategies for resolving common approval problems. </a:t>
            </a:r>
          </a:p>
          <a:p>
            <a:pPr lvl="0">
              <a:lnSpc>
                <a:spcPct val="100000"/>
              </a:lnSpc>
              <a:buClr>
                <a:srgbClr val="F78471"/>
              </a:buClr>
            </a:pPr>
            <a:r>
              <a:rPr lang="en-US" dirty="0"/>
              <a:t>Explain the importance and process of collecting and documenting proof of compliance.</a:t>
            </a:r>
          </a:p>
          <a:p>
            <a:pPr lvl="0">
              <a:lnSpc>
                <a:spcPct val="100000"/>
              </a:lnSpc>
              <a:buClr>
                <a:srgbClr val="F78471"/>
              </a:buClr>
            </a:pPr>
            <a:r>
              <a:rPr lang="en-US" dirty="0"/>
              <a:t>Explain grounds for denial and demonstrate the strategies to work with potential foster parents to resolve these issues. </a:t>
            </a:r>
          </a:p>
          <a:p>
            <a:pPr lvl="0">
              <a:lnSpc>
                <a:spcPct val="100000"/>
              </a:lnSpc>
              <a:buClr>
                <a:srgbClr val="F78471"/>
              </a:buClr>
            </a:pPr>
            <a:r>
              <a:rPr lang="en-US" dirty="0"/>
              <a:t>Identify and discuss the impact of various state laws that affect interstate approval. </a:t>
            </a:r>
          </a:p>
          <a:p>
            <a:pPr>
              <a:lnSpc>
                <a:spcPct val="100000"/>
              </a:lnSpc>
              <a:buClr>
                <a:srgbClr val="F78471"/>
              </a:buClr>
            </a:pPr>
            <a:r>
              <a:rPr lang="en-US" dirty="0"/>
              <a:t>List and explain each of the minimum standards for foster homes. </a:t>
            </a:r>
            <a:endParaRPr lang="en-US" sz="2200" dirty="0"/>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a:t>
            </a:r>
          </a:p>
        </p:txBody>
      </p:sp>
    </p:spTree>
    <p:custDataLst>
      <p:tags r:id="rId1"/>
    </p:custDataLst>
    <p:extLst>
      <p:ext uri="{BB962C8B-B14F-4D97-AF65-F5344CB8AC3E}">
        <p14:creationId xmlns:p14="http://schemas.microsoft.com/office/powerpoint/2010/main" val="285484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2.1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a:bodyPr>
          <a:lstStyle/>
          <a:p>
            <a:r>
              <a:rPr lang="en-US" dirty="0">
                <a:solidFill>
                  <a:srgbClr val="4D778A"/>
                </a:solidFill>
                <a:sym typeface="Arvo"/>
              </a:rPr>
              <a:t>Recruitment, Inquiry, </a:t>
            </a:r>
            <a:br>
              <a:rPr lang="en-US" dirty="0">
                <a:solidFill>
                  <a:srgbClr val="4D778A"/>
                </a:solidFill>
                <a:sym typeface="Arvo"/>
              </a:rPr>
            </a:br>
            <a:r>
              <a:rPr lang="en-US" dirty="0">
                <a:solidFill>
                  <a:srgbClr val="4D778A"/>
                </a:solidFill>
                <a:sym typeface="Arvo"/>
              </a:rPr>
              <a:t>and Licensing Preparation</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2.1.1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FBF5-1A59-4665-89AD-CD449F275442}"/>
              </a:ext>
            </a:extLst>
          </p:cNvPr>
          <p:cNvSpPr>
            <a:spLocks noGrp="1"/>
          </p:cNvSpPr>
          <p:nvPr>
            <p:ph type="title"/>
          </p:nvPr>
        </p:nvSpPr>
        <p:spPr/>
        <p:txBody>
          <a:bodyPr/>
          <a:lstStyle/>
          <a:p>
            <a:r>
              <a:rPr lang="en-US" dirty="0"/>
              <a:t>Stage 2 of Assessment:  Initial Licensing</a:t>
            </a:r>
          </a:p>
        </p:txBody>
      </p:sp>
      <p:pic>
        <p:nvPicPr>
          <p:cNvPr id="4" name="Picture 3">
            <a:extLst>
              <a:ext uri="{FF2B5EF4-FFF2-40B4-BE49-F238E27FC236}">
                <a16:creationId xmlns:a16="http://schemas.microsoft.com/office/drawing/2014/main" id="{B567940C-6C55-423E-9B64-D1683AB066D4}"/>
              </a:ext>
            </a:extLst>
          </p:cNvPr>
          <p:cNvPicPr>
            <a:picLocks noChangeAspect="1"/>
          </p:cNvPicPr>
          <p:nvPr/>
        </p:nvPicPr>
        <p:blipFill>
          <a:blip r:embed="rId3"/>
          <a:stretch>
            <a:fillRect/>
          </a:stretch>
        </p:blipFill>
        <p:spPr>
          <a:xfrm>
            <a:off x="3107587" y="1454852"/>
            <a:ext cx="6428664" cy="4285776"/>
          </a:xfrm>
          <a:prstGeom prst="ellipse">
            <a:avLst/>
          </a:prstGeom>
          <a:ln>
            <a:noFill/>
          </a:ln>
          <a:effectLst>
            <a:softEdge rad="112500"/>
          </a:effectLst>
        </p:spPr>
      </p:pic>
      <p:sp>
        <p:nvSpPr>
          <p:cNvPr id="5" name="Slide Number Placeholder 6">
            <a:extLst>
              <a:ext uri="{FF2B5EF4-FFF2-40B4-BE49-F238E27FC236}">
                <a16:creationId xmlns:a16="http://schemas.microsoft.com/office/drawing/2014/main" id="{106507E0-E42B-4A22-8B52-D77EB16E34BE}"/>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2.2.3</a:t>
            </a:r>
          </a:p>
        </p:txBody>
      </p:sp>
    </p:spTree>
    <p:custDataLst>
      <p:tags r:id="rId1"/>
    </p:custDataLst>
    <p:extLst>
      <p:ext uri="{BB962C8B-B14F-4D97-AF65-F5344CB8AC3E}">
        <p14:creationId xmlns:p14="http://schemas.microsoft.com/office/powerpoint/2010/main" val="121652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BC65-69B5-498D-B560-B86937386A70}"/>
              </a:ext>
            </a:extLst>
          </p:cNvPr>
          <p:cNvSpPr>
            <a:spLocks noGrp="1"/>
          </p:cNvSpPr>
          <p:nvPr>
            <p:ph type="title"/>
          </p:nvPr>
        </p:nvSpPr>
        <p:spPr/>
        <p:txBody>
          <a:bodyPr/>
          <a:lstStyle/>
          <a:p>
            <a:r>
              <a:rPr lang="en-US" dirty="0"/>
              <a:t>Licensing Specialist’s Job Tasks</a:t>
            </a:r>
          </a:p>
        </p:txBody>
      </p:sp>
      <p:sp>
        <p:nvSpPr>
          <p:cNvPr id="4" name="Rounded Rectangle 3">
            <a:extLst>
              <a:ext uri="{FF2B5EF4-FFF2-40B4-BE49-F238E27FC236}">
                <a16:creationId xmlns:a16="http://schemas.microsoft.com/office/drawing/2014/main" id="{F7DB4F87-01F4-44AF-A4F5-9690C55AD9B0}"/>
              </a:ext>
            </a:extLst>
          </p:cNvPr>
          <p:cNvSpPr/>
          <p:nvPr/>
        </p:nvSpPr>
        <p:spPr>
          <a:xfrm>
            <a:off x="2229347" y="1497944"/>
            <a:ext cx="6986698" cy="4912091"/>
          </a:xfrm>
          <a:prstGeom prst="rect">
            <a:avLst/>
          </a:prstGeom>
          <a:solidFill>
            <a:srgbClr val="4D778A"/>
          </a:solidFill>
          <a:ln w="12700" cap="flat" cmpd="sng" algn="ctr">
            <a:noFill/>
            <a:prstDash val="solid"/>
            <a:miter lim="800000"/>
          </a:ln>
          <a:effectLst/>
        </p:spPr>
        <p:txBody>
          <a:bodyPr rtlCol="0" anchor="ctr"/>
          <a:lstStyle/>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Reviewing and evaluating the potential foster parent’s family profile</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Assessing background screening results and addressing any concerns, even if they are not disqualifying results</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Conducting required home visits with potential foster parents</a:t>
            </a:r>
          </a:p>
          <a:p>
            <a:pPr marL="342900" marR="0" lvl="0" indent="-342900" defTabSz="914400" eaLnBrk="1" fontAlgn="auto" latinLnBrk="0" hangingPunct="1">
              <a:lnSpc>
                <a:spcPct val="100000"/>
              </a:lnSpc>
              <a:spcBef>
                <a:spcPts val="0"/>
              </a:spcBef>
              <a:spcAft>
                <a:spcPts val="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Conducting and documenting thorough home inspections.</a:t>
            </a:r>
          </a:p>
        </p:txBody>
      </p:sp>
      <p:sp>
        <p:nvSpPr>
          <p:cNvPr id="5" name="Slide Number Placeholder 6">
            <a:extLst>
              <a:ext uri="{FF2B5EF4-FFF2-40B4-BE49-F238E27FC236}">
                <a16:creationId xmlns:a16="http://schemas.microsoft.com/office/drawing/2014/main" id="{EBA04ED2-91AD-4BBB-ADD5-8746A8A3D688}"/>
              </a:ext>
            </a:extLst>
          </p:cNvPr>
          <p:cNvSpPr txBox="1">
            <a:spLocks noChangeArrowheads="1"/>
          </p:cNvSpPr>
          <p:nvPr/>
        </p:nvSpPr>
        <p:spPr>
          <a:xfrm>
            <a:off x="11054443" y="6553200"/>
            <a:ext cx="113755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2.2.4a</a:t>
            </a:r>
          </a:p>
        </p:txBody>
      </p:sp>
    </p:spTree>
    <p:custDataLst>
      <p:tags r:id="rId1"/>
    </p:custDataLst>
    <p:extLst>
      <p:ext uri="{BB962C8B-B14F-4D97-AF65-F5344CB8AC3E}">
        <p14:creationId xmlns:p14="http://schemas.microsoft.com/office/powerpoint/2010/main" val="230590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BC65-69B5-498D-B560-B86937386A70}"/>
              </a:ext>
            </a:extLst>
          </p:cNvPr>
          <p:cNvSpPr>
            <a:spLocks noGrp="1"/>
          </p:cNvSpPr>
          <p:nvPr>
            <p:ph type="title"/>
          </p:nvPr>
        </p:nvSpPr>
        <p:spPr/>
        <p:txBody>
          <a:bodyPr/>
          <a:lstStyle/>
          <a:p>
            <a:r>
              <a:rPr lang="en-US" dirty="0"/>
              <a:t>Licensing Specialist’s Job Tasks, </a:t>
            </a:r>
            <a:r>
              <a:rPr lang="en-US" sz="3200" dirty="0"/>
              <a:t>cont.</a:t>
            </a:r>
          </a:p>
        </p:txBody>
      </p:sp>
      <p:sp>
        <p:nvSpPr>
          <p:cNvPr id="4" name="Rounded Rectangle 3">
            <a:extLst>
              <a:ext uri="{FF2B5EF4-FFF2-40B4-BE49-F238E27FC236}">
                <a16:creationId xmlns:a16="http://schemas.microsoft.com/office/drawing/2014/main" id="{F7DB4F87-01F4-44AF-A4F5-9690C55AD9B0}"/>
              </a:ext>
            </a:extLst>
          </p:cNvPr>
          <p:cNvSpPr/>
          <p:nvPr/>
        </p:nvSpPr>
        <p:spPr>
          <a:xfrm>
            <a:off x="2229347" y="1497944"/>
            <a:ext cx="6986698" cy="4912091"/>
          </a:xfrm>
          <a:prstGeom prst="rect">
            <a:avLst/>
          </a:prstGeom>
          <a:solidFill>
            <a:srgbClr val="4D778A"/>
          </a:solidFill>
          <a:ln w="12700" cap="flat" cmpd="sng" algn="ctr">
            <a:noFill/>
            <a:prstDash val="solid"/>
            <a:miter lim="800000"/>
          </a:ln>
          <a:effectLst/>
        </p:spPr>
        <p:txBody>
          <a:bodyPr rtlCol="0" anchor="ctr"/>
          <a:lstStyle/>
          <a:p>
            <a:pPr marL="342900" lvl="0" indent="-342900">
              <a:buClr>
                <a:srgbClr val="F78471"/>
              </a:buClr>
              <a:buFont typeface="Wingdings" panose="05000000000000000000" pitchFamily="2" charset="2"/>
              <a:buChar char="§"/>
            </a:pPr>
            <a:r>
              <a:rPr lang="en-US" sz="2400" dirty="0">
                <a:solidFill>
                  <a:schemeClr val="bg1"/>
                </a:solidFill>
                <a:latin typeface="Arvo"/>
              </a:rPr>
              <a:t>Collecting and evaluating references to assess suitability to serve as an effective foster parent</a:t>
            </a:r>
          </a:p>
          <a:p>
            <a:pPr marL="342900" lvl="0" indent="-342900">
              <a:buClr>
                <a:srgbClr val="F78471"/>
              </a:buClr>
              <a:buFont typeface="Wingdings" panose="05000000000000000000" pitchFamily="2" charset="2"/>
              <a:buChar char="§"/>
            </a:pPr>
            <a:r>
              <a:rPr lang="en-US" sz="2400" dirty="0">
                <a:solidFill>
                  <a:schemeClr val="bg1"/>
                </a:solidFill>
                <a:latin typeface="Arvo"/>
              </a:rPr>
              <a:t>Securing potential foster parent signatures on licensing forms</a:t>
            </a:r>
          </a:p>
          <a:p>
            <a:pPr marL="342900" lvl="0" indent="-342900">
              <a:buClr>
                <a:srgbClr val="F78471"/>
              </a:buClr>
              <a:buFont typeface="Wingdings" panose="05000000000000000000" pitchFamily="2" charset="2"/>
              <a:buChar char="§"/>
            </a:pPr>
            <a:r>
              <a:rPr lang="en-US" sz="2400" dirty="0">
                <a:solidFill>
                  <a:schemeClr val="bg1"/>
                </a:solidFill>
                <a:latin typeface="Arvo"/>
              </a:rPr>
              <a:t>Developing a written home study recommending or denying licensure</a:t>
            </a:r>
          </a:p>
          <a:p>
            <a:pPr marL="342900" lvl="0" indent="-342900">
              <a:buClr>
                <a:srgbClr val="F78471"/>
              </a:buClr>
              <a:buFont typeface="Wingdings" panose="05000000000000000000" pitchFamily="2" charset="2"/>
              <a:buChar char="§"/>
            </a:pPr>
            <a:r>
              <a:rPr lang="en-US" sz="2400" dirty="0">
                <a:solidFill>
                  <a:schemeClr val="bg1"/>
                </a:solidFill>
                <a:latin typeface="Arvo"/>
              </a:rPr>
              <a:t>Submitting licensing file for approval or denial to the regional licensing staff</a:t>
            </a:r>
          </a:p>
          <a:p>
            <a:pPr marL="342900" indent="-342900">
              <a:buClr>
                <a:srgbClr val="F78471"/>
              </a:buClr>
              <a:buFont typeface="Wingdings" panose="05000000000000000000" pitchFamily="2" charset="2"/>
              <a:buChar char="§"/>
            </a:pPr>
            <a:r>
              <a:rPr lang="en-US" sz="2400" dirty="0">
                <a:solidFill>
                  <a:schemeClr val="bg1"/>
                </a:solidFill>
                <a:latin typeface="Arvo"/>
              </a:rPr>
              <a:t>Providing the foster parent with the license upon receipt from DCF and notifying potential foster parent of intent to deny initial licensure</a:t>
            </a:r>
            <a:endParaRPr lang="en-US" sz="2400" dirty="0">
              <a:solidFill>
                <a:schemeClr val="bg1"/>
              </a:solidFill>
              <a:latin typeface="Arvo"/>
              <a:ea typeface="Candara" panose="020E0502030303020204" pitchFamily="34" charset="0"/>
              <a:cs typeface="Times New Roman" panose="02020603050405020304" pitchFamily="18" charset="0"/>
            </a:endParaRPr>
          </a:p>
        </p:txBody>
      </p:sp>
      <p:sp>
        <p:nvSpPr>
          <p:cNvPr id="5" name="Slide Number Placeholder 6">
            <a:extLst>
              <a:ext uri="{FF2B5EF4-FFF2-40B4-BE49-F238E27FC236}">
                <a16:creationId xmlns:a16="http://schemas.microsoft.com/office/drawing/2014/main" id="{EBA04ED2-91AD-4BBB-ADD5-8746A8A3D688}"/>
              </a:ext>
            </a:extLst>
          </p:cNvPr>
          <p:cNvSpPr txBox="1">
            <a:spLocks noChangeArrowheads="1"/>
          </p:cNvSpPr>
          <p:nvPr/>
        </p:nvSpPr>
        <p:spPr>
          <a:xfrm>
            <a:off x="11054443" y="6553200"/>
            <a:ext cx="1137557"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2.2.4b</a:t>
            </a:r>
          </a:p>
        </p:txBody>
      </p:sp>
    </p:spTree>
    <p:custDataLst>
      <p:tags r:id="rId1"/>
    </p:custDataLst>
    <p:extLst>
      <p:ext uri="{BB962C8B-B14F-4D97-AF65-F5344CB8AC3E}">
        <p14:creationId xmlns:p14="http://schemas.microsoft.com/office/powerpoint/2010/main" val="424176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D2C0-3A01-47A2-9E1E-A4DA1FBF7404}"/>
              </a:ext>
            </a:extLst>
          </p:cNvPr>
          <p:cNvSpPr>
            <a:spLocks noGrp="1"/>
          </p:cNvSpPr>
          <p:nvPr>
            <p:ph type="title"/>
          </p:nvPr>
        </p:nvSpPr>
        <p:spPr/>
        <p:txBody>
          <a:bodyPr/>
          <a:lstStyle/>
          <a:p>
            <a:r>
              <a:rPr lang="en-US" dirty="0"/>
              <a:t>Initial Licensing Standards</a:t>
            </a:r>
          </a:p>
        </p:txBody>
      </p:sp>
      <p:sp>
        <p:nvSpPr>
          <p:cNvPr id="3" name="Text Placeholder 2">
            <a:extLst>
              <a:ext uri="{FF2B5EF4-FFF2-40B4-BE49-F238E27FC236}">
                <a16:creationId xmlns:a16="http://schemas.microsoft.com/office/drawing/2014/main" id="{3DE1A114-11DE-4871-82DF-501611F36E99}"/>
              </a:ext>
            </a:extLst>
          </p:cNvPr>
          <p:cNvSpPr>
            <a:spLocks noGrp="1"/>
          </p:cNvSpPr>
          <p:nvPr>
            <p:ph type="body" idx="1"/>
          </p:nvPr>
        </p:nvSpPr>
        <p:spPr/>
        <p:txBody>
          <a:bodyPr/>
          <a:lstStyle/>
          <a:p>
            <a:pPr>
              <a:buClr>
                <a:srgbClr val="F78471"/>
              </a:buClr>
            </a:pPr>
            <a:r>
              <a:rPr lang="en-US" dirty="0"/>
              <a:t>s. 409.175, F.S. - Licensure of family foster homes, residential child-caring agencies, and child-placing agencies; public records exemption serves to protect the health, safety, and well-being of all children in the state who are cared for by family foster homes, residential child-caring agencies, and child-placing agencies by providing for the establishment of licensing requirements for such homes and agencies and providing procedures to determine adherence to these requirements.</a:t>
            </a:r>
          </a:p>
          <a:p>
            <a:endParaRPr lang="en-US" dirty="0"/>
          </a:p>
        </p:txBody>
      </p:sp>
      <p:sp>
        <p:nvSpPr>
          <p:cNvPr id="4" name="Slide Number Placeholder 6">
            <a:extLst>
              <a:ext uri="{FF2B5EF4-FFF2-40B4-BE49-F238E27FC236}">
                <a16:creationId xmlns:a16="http://schemas.microsoft.com/office/drawing/2014/main" id="{B264489E-CAD1-432C-A02D-204EED95B12E}"/>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2.2.5</a:t>
            </a:r>
          </a:p>
        </p:txBody>
      </p:sp>
    </p:spTree>
    <p:custDataLst>
      <p:tags r:id="rId1"/>
    </p:custDataLst>
    <p:extLst>
      <p:ext uri="{BB962C8B-B14F-4D97-AF65-F5344CB8AC3E}">
        <p14:creationId xmlns:p14="http://schemas.microsoft.com/office/powerpoint/2010/main" val="809202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D:</a:t>
            </a:r>
            <a:br>
              <a:rPr lang="en-US" dirty="0"/>
            </a:br>
            <a:r>
              <a:rPr lang="en-US" dirty="0"/>
              <a:t>Deep Dive s. 409.175, F.S.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105425"/>
            <a:ext cx="6594268" cy="3967744"/>
          </a:xfrm>
        </p:spPr>
        <p:txBody>
          <a:bodyPr/>
          <a:lstStyle/>
          <a:p>
            <a:pPr>
              <a:buClr>
                <a:srgbClr val="F78471"/>
              </a:buClr>
            </a:pPr>
            <a:r>
              <a:rPr lang="en-US" dirty="0"/>
              <a:t>Review the Deep Dive s.409.175, F.S. worksheet.</a:t>
            </a:r>
            <a:br>
              <a:rPr lang="en-US" dirty="0"/>
            </a:br>
            <a:endParaRPr lang="en-US" dirty="0"/>
          </a:p>
          <a:p>
            <a:pPr>
              <a:buClr>
                <a:srgbClr val="F78471"/>
              </a:buClr>
            </a:pPr>
            <a:r>
              <a:rPr lang="en-US" dirty="0"/>
              <a:t>Use computers or a printed copy of s.409.175, F.S.</a:t>
            </a:r>
            <a:br>
              <a:rPr lang="en-US" dirty="0"/>
            </a:br>
            <a:endParaRPr lang="en-US" dirty="0"/>
          </a:p>
          <a:p>
            <a:pPr>
              <a:buClr>
                <a:srgbClr val="F78471"/>
              </a:buClr>
            </a:pPr>
            <a:r>
              <a:rPr lang="en-US" dirty="0"/>
              <a:t>Use s. 409.175, F.S. to fill in all of the missing information on the worksheet.</a:t>
            </a:r>
            <a:br>
              <a:rPr lang="en-US" dirty="0"/>
            </a:br>
            <a:endParaRPr lang="en-US" dirty="0"/>
          </a:p>
          <a:p>
            <a:pPr>
              <a:buClr>
                <a:srgbClr val="F78471"/>
              </a:buClr>
            </a:pPr>
            <a:r>
              <a:rPr lang="en-US" dirty="0"/>
              <a:t>Take turns sharing your responses in the large group.</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2.2.6</a:t>
            </a:r>
          </a:p>
        </p:txBody>
      </p:sp>
    </p:spTree>
    <p:custDataLst>
      <p:tags r:id="rId1"/>
    </p:custDataLst>
    <p:extLst>
      <p:ext uri="{BB962C8B-B14F-4D97-AF65-F5344CB8AC3E}">
        <p14:creationId xmlns:p14="http://schemas.microsoft.com/office/powerpoint/2010/main" val="243413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3415-9B1F-4C46-A3AA-8729E64CCAC3}"/>
              </a:ext>
            </a:extLst>
          </p:cNvPr>
          <p:cNvSpPr>
            <a:spLocks noGrp="1"/>
          </p:cNvSpPr>
          <p:nvPr>
            <p:ph type="title"/>
          </p:nvPr>
        </p:nvSpPr>
        <p:spPr/>
        <p:txBody>
          <a:bodyPr/>
          <a:lstStyle/>
          <a:p>
            <a:r>
              <a:rPr lang="en-US" dirty="0"/>
              <a:t>The Licensing Process, s.409.175, F.S.</a:t>
            </a:r>
          </a:p>
        </p:txBody>
      </p:sp>
      <p:sp>
        <p:nvSpPr>
          <p:cNvPr id="4" name="Slide Number Placeholder 6">
            <a:extLst>
              <a:ext uri="{FF2B5EF4-FFF2-40B4-BE49-F238E27FC236}">
                <a16:creationId xmlns:a16="http://schemas.microsoft.com/office/drawing/2014/main" id="{EBC5B8D6-5418-47AD-BD3D-CA5640FF7874}"/>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2.2.7</a:t>
            </a:r>
          </a:p>
        </p:txBody>
      </p:sp>
      <p:sp>
        <p:nvSpPr>
          <p:cNvPr id="5" name="Rounded Rectangle 2">
            <a:extLst>
              <a:ext uri="{FF2B5EF4-FFF2-40B4-BE49-F238E27FC236}">
                <a16:creationId xmlns:a16="http://schemas.microsoft.com/office/drawing/2014/main" id="{0B232021-1192-4ECB-8C44-716B84AEF8A7}"/>
              </a:ext>
            </a:extLst>
          </p:cNvPr>
          <p:cNvSpPr/>
          <p:nvPr/>
        </p:nvSpPr>
        <p:spPr>
          <a:xfrm>
            <a:off x="3317786" y="2252985"/>
            <a:ext cx="5059596" cy="2156780"/>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ea typeface="Times New Roman" panose="02020603050405020304" pitchFamily="18" charset="0"/>
                <a:cs typeface="Times New Roman" panose="02020603050405020304" pitchFamily="18" charset="0"/>
              </a:rPr>
              <a:t>The requirements for licensure and operation of family foster homes, residential child-caring agencies, and child-placing agencies</a:t>
            </a:r>
          </a:p>
        </p:txBody>
      </p:sp>
    </p:spTree>
    <p:custDataLst>
      <p:tags r:id="rId1"/>
    </p:custDataLst>
    <p:extLst>
      <p:ext uri="{BB962C8B-B14F-4D97-AF65-F5344CB8AC3E}">
        <p14:creationId xmlns:p14="http://schemas.microsoft.com/office/powerpoint/2010/main" val="364698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3415-9B1F-4C46-A3AA-8729E64CCAC3}"/>
              </a:ext>
            </a:extLst>
          </p:cNvPr>
          <p:cNvSpPr>
            <a:spLocks noGrp="1"/>
          </p:cNvSpPr>
          <p:nvPr>
            <p:ph type="title"/>
          </p:nvPr>
        </p:nvSpPr>
        <p:spPr>
          <a:xfrm>
            <a:off x="161611" y="138055"/>
            <a:ext cx="9165270" cy="988615"/>
          </a:xfrm>
        </p:spPr>
        <p:txBody>
          <a:bodyPr/>
          <a:lstStyle/>
          <a:p>
            <a:r>
              <a:rPr lang="en-US" dirty="0"/>
              <a:t>Licensing/Re-Licensing Checklist for 24-Hour Family Care</a:t>
            </a:r>
          </a:p>
        </p:txBody>
      </p:sp>
      <p:sp>
        <p:nvSpPr>
          <p:cNvPr id="4" name="Slide Number Placeholder 6">
            <a:extLst>
              <a:ext uri="{FF2B5EF4-FFF2-40B4-BE49-F238E27FC236}">
                <a16:creationId xmlns:a16="http://schemas.microsoft.com/office/drawing/2014/main" id="{EBC5B8D6-5418-47AD-BD3D-CA5640FF7874}"/>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2.2.8</a:t>
            </a:r>
          </a:p>
        </p:txBody>
      </p:sp>
      <p:grpSp>
        <p:nvGrpSpPr>
          <p:cNvPr id="3" name="Group 2">
            <a:extLst>
              <a:ext uri="{FF2B5EF4-FFF2-40B4-BE49-F238E27FC236}">
                <a16:creationId xmlns:a16="http://schemas.microsoft.com/office/drawing/2014/main" id="{197677FE-71C1-47D4-9EF7-5D1866731B0B}"/>
              </a:ext>
            </a:extLst>
          </p:cNvPr>
          <p:cNvGrpSpPr/>
          <p:nvPr/>
        </p:nvGrpSpPr>
        <p:grpSpPr>
          <a:xfrm>
            <a:off x="2521528" y="1705624"/>
            <a:ext cx="6421406" cy="4583701"/>
            <a:chOff x="3136195" y="1770278"/>
            <a:chExt cx="5622011" cy="4583701"/>
          </a:xfrm>
        </p:grpSpPr>
        <p:sp>
          <p:nvSpPr>
            <p:cNvPr id="7" name="Freeform: Shape 6">
              <a:extLst>
                <a:ext uri="{FF2B5EF4-FFF2-40B4-BE49-F238E27FC236}">
                  <a16:creationId xmlns:a16="http://schemas.microsoft.com/office/drawing/2014/main" id="{D1A80DA1-ED16-40DE-A6CC-32BCBB1CB502}"/>
                </a:ext>
              </a:extLst>
            </p:cNvPr>
            <p:cNvSpPr/>
            <p:nvPr/>
          </p:nvSpPr>
          <p:spPr>
            <a:xfrm>
              <a:off x="3136195" y="1770278"/>
              <a:ext cx="5622011" cy="1102725"/>
            </a:xfrm>
            <a:prstGeom prst="rect">
              <a:avLst/>
            </a:prstGeom>
            <a:solidFill>
              <a:srgbClr val="7198A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Forms</a:t>
              </a:r>
            </a:p>
          </p:txBody>
        </p:sp>
        <p:sp>
          <p:nvSpPr>
            <p:cNvPr id="8" name="Freeform: Shape 7">
              <a:extLst>
                <a:ext uri="{FF2B5EF4-FFF2-40B4-BE49-F238E27FC236}">
                  <a16:creationId xmlns:a16="http://schemas.microsoft.com/office/drawing/2014/main" id="{D6E73550-27B1-4778-9EA4-5B4D65862123}"/>
                </a:ext>
              </a:extLst>
            </p:cNvPr>
            <p:cNvSpPr/>
            <p:nvPr/>
          </p:nvSpPr>
          <p:spPr>
            <a:xfrm>
              <a:off x="3136195" y="2930603"/>
              <a:ext cx="5622011" cy="1102725"/>
            </a:xfrm>
            <a:prstGeom prst="rect">
              <a:avLst/>
            </a:prstGeom>
            <a:solidFill>
              <a:srgbClr val="FAA99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Observations</a:t>
              </a:r>
            </a:p>
          </p:txBody>
        </p:sp>
        <p:sp>
          <p:nvSpPr>
            <p:cNvPr id="9" name="Freeform: Shape 8">
              <a:extLst>
                <a:ext uri="{FF2B5EF4-FFF2-40B4-BE49-F238E27FC236}">
                  <a16:creationId xmlns:a16="http://schemas.microsoft.com/office/drawing/2014/main" id="{AE72B6F3-82C0-4BB3-8F3A-507FD9002337}"/>
                </a:ext>
              </a:extLst>
            </p:cNvPr>
            <p:cNvSpPr/>
            <p:nvPr/>
          </p:nvSpPr>
          <p:spPr>
            <a:xfrm>
              <a:off x="3136195" y="4090929"/>
              <a:ext cx="5622011" cy="1102725"/>
            </a:xfrm>
            <a:prstGeom prst="rect">
              <a:avLst/>
            </a:prstGeom>
            <a:solidFill>
              <a:srgbClr val="96B3C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Information Gathered and Documented</a:t>
              </a:r>
            </a:p>
          </p:txBody>
        </p:sp>
        <p:sp>
          <p:nvSpPr>
            <p:cNvPr id="10" name="Freeform: Shape 9">
              <a:extLst>
                <a:ext uri="{FF2B5EF4-FFF2-40B4-BE49-F238E27FC236}">
                  <a16:creationId xmlns:a16="http://schemas.microsoft.com/office/drawing/2014/main" id="{918DEBFB-B717-465E-8928-D7C492D53360}"/>
                </a:ext>
              </a:extLst>
            </p:cNvPr>
            <p:cNvSpPr/>
            <p:nvPr/>
          </p:nvSpPr>
          <p:spPr>
            <a:xfrm>
              <a:off x="3136195" y="5251254"/>
              <a:ext cx="5622011" cy="1102725"/>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511" tIns="160511" rIns="160511" bIns="160511"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vo"/>
                </a:rPr>
                <a:t>Other Requirements</a:t>
              </a:r>
            </a:p>
          </p:txBody>
        </p:sp>
      </p:grpSp>
    </p:spTree>
    <p:custDataLst>
      <p:tags r:id="rId1"/>
    </p:custDataLst>
    <p:extLst>
      <p:ext uri="{BB962C8B-B14F-4D97-AF65-F5344CB8AC3E}">
        <p14:creationId xmlns:p14="http://schemas.microsoft.com/office/powerpoint/2010/main" val="1853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9A31-E71C-493D-8F68-834956944B77}"/>
              </a:ext>
            </a:extLst>
          </p:cNvPr>
          <p:cNvSpPr>
            <a:spLocks noGrp="1"/>
          </p:cNvSpPr>
          <p:nvPr>
            <p:ph type="title"/>
          </p:nvPr>
        </p:nvSpPr>
        <p:spPr/>
        <p:txBody>
          <a:bodyPr/>
          <a:lstStyle/>
          <a:p>
            <a:r>
              <a:rPr lang="en-US" dirty="0"/>
              <a:t>Provider File Cabinet</a:t>
            </a:r>
          </a:p>
        </p:txBody>
      </p:sp>
      <p:sp>
        <p:nvSpPr>
          <p:cNvPr id="3" name="Text Placeholder 2">
            <a:extLst>
              <a:ext uri="{FF2B5EF4-FFF2-40B4-BE49-F238E27FC236}">
                <a16:creationId xmlns:a16="http://schemas.microsoft.com/office/drawing/2014/main" id="{E909A4BB-655D-4B51-B3F7-0AF3CA707797}"/>
              </a:ext>
            </a:extLst>
          </p:cNvPr>
          <p:cNvSpPr>
            <a:spLocks noGrp="1"/>
          </p:cNvSpPr>
          <p:nvPr>
            <p:ph type="body" idx="1"/>
          </p:nvPr>
        </p:nvSpPr>
        <p:spPr>
          <a:xfrm>
            <a:off x="3065784" y="4641010"/>
            <a:ext cx="6594268" cy="1810589"/>
          </a:xfrm>
        </p:spPr>
        <p:txBody>
          <a:bodyPr>
            <a:normAutofit/>
          </a:bodyPr>
          <a:lstStyle/>
          <a:p>
            <a:pPr>
              <a:buClr>
                <a:srgbClr val="F78471"/>
              </a:buClr>
            </a:pPr>
            <a:r>
              <a:rPr lang="en-US" dirty="0"/>
              <a:t>Certificates and Training</a:t>
            </a:r>
          </a:p>
          <a:p>
            <a:pPr>
              <a:buClr>
                <a:srgbClr val="F78471"/>
              </a:buClr>
            </a:pPr>
            <a:r>
              <a:rPr lang="en-US" dirty="0"/>
              <a:t>License</a:t>
            </a:r>
          </a:p>
          <a:p>
            <a:pPr>
              <a:buClr>
                <a:srgbClr val="F78471"/>
              </a:buClr>
            </a:pPr>
            <a:r>
              <a:rPr lang="en-US" dirty="0"/>
              <a:t>Provider Household Documents</a:t>
            </a:r>
          </a:p>
          <a:p>
            <a:pPr>
              <a:buClr>
                <a:srgbClr val="F78471"/>
              </a:buClr>
            </a:pPr>
            <a:r>
              <a:rPr lang="en-US" dirty="0"/>
              <a:t>Required Signed Documents</a:t>
            </a:r>
          </a:p>
        </p:txBody>
      </p:sp>
      <p:pic>
        <p:nvPicPr>
          <p:cNvPr id="4" name="Picture 3">
            <a:extLst>
              <a:ext uri="{FF2B5EF4-FFF2-40B4-BE49-F238E27FC236}">
                <a16:creationId xmlns:a16="http://schemas.microsoft.com/office/drawing/2014/main" id="{96B28FF7-05C4-4A1D-A164-3A3EBA4E7CA7}"/>
              </a:ext>
            </a:extLst>
          </p:cNvPr>
          <p:cNvPicPr>
            <a:picLocks noChangeAspect="1"/>
          </p:cNvPicPr>
          <p:nvPr/>
        </p:nvPicPr>
        <p:blipFill>
          <a:blip r:embed="rId3"/>
          <a:stretch>
            <a:fillRect/>
          </a:stretch>
        </p:blipFill>
        <p:spPr>
          <a:xfrm>
            <a:off x="3899140" y="960241"/>
            <a:ext cx="3928051" cy="3241245"/>
          </a:xfrm>
          <a:prstGeom prst="rect">
            <a:avLst/>
          </a:prstGeom>
        </p:spPr>
      </p:pic>
      <p:sp>
        <p:nvSpPr>
          <p:cNvPr id="5" name="Slide Number Placeholder 6">
            <a:extLst>
              <a:ext uri="{FF2B5EF4-FFF2-40B4-BE49-F238E27FC236}">
                <a16:creationId xmlns:a16="http://schemas.microsoft.com/office/drawing/2014/main" id="{862E1242-4ECF-4350-A65B-071AD0B5ECF8}"/>
              </a:ext>
            </a:extLst>
          </p:cNvPr>
          <p:cNvSpPr txBox="1">
            <a:spLocks noChangeArrowheads="1"/>
          </p:cNvSpPr>
          <p:nvPr/>
        </p:nvSpPr>
        <p:spPr>
          <a:xfrm>
            <a:off x="11201400" y="6553200"/>
            <a:ext cx="9906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2.2.9</a:t>
            </a:r>
          </a:p>
        </p:txBody>
      </p:sp>
    </p:spTree>
    <p:custDataLst>
      <p:tags r:id="rId1"/>
    </p:custDataLst>
    <p:extLst>
      <p:ext uri="{BB962C8B-B14F-4D97-AF65-F5344CB8AC3E}">
        <p14:creationId xmlns:p14="http://schemas.microsoft.com/office/powerpoint/2010/main" val="2891689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E:</a:t>
            </a:r>
            <a:br>
              <a:rPr lang="en-US" dirty="0"/>
            </a:br>
            <a:r>
              <a:rPr lang="en-US" dirty="0"/>
              <a:t>Checking Out the Checklist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Review the Licensing/Re-Licensing Checklist located in FSFN.</a:t>
            </a:r>
            <a:br>
              <a:rPr lang="en-US" dirty="0"/>
            </a:br>
            <a:endParaRPr lang="en-US" dirty="0"/>
          </a:p>
          <a:p>
            <a:pPr>
              <a:buClr>
                <a:srgbClr val="F78471"/>
              </a:buClr>
            </a:pPr>
            <a:r>
              <a:rPr lang="en-US" dirty="0"/>
              <a:t>Working with one section at a time, review each section and be prepared to ask questions and share your thoughts.</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023600" y="6553200"/>
            <a:ext cx="11684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2.2.10</a:t>
            </a:r>
          </a:p>
        </p:txBody>
      </p:sp>
      <p:pic>
        <p:nvPicPr>
          <p:cNvPr id="6" name="Picture 2" descr="http://eww.dcf.state.fl.us/webservices/gallery/Lists/shutterstock_56842681.jpg">
            <a:extLst>
              <a:ext uri="{FF2B5EF4-FFF2-40B4-BE49-F238E27FC236}">
                <a16:creationId xmlns:a16="http://schemas.microsoft.com/office/drawing/2014/main" id="{67DCAF52-C2EE-4937-9C65-16059913B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83109">
            <a:off x="8658169" y="241662"/>
            <a:ext cx="1446663" cy="1558344"/>
          </a:xfrm>
          <a:prstGeom prst="rect">
            <a:avLst/>
          </a:prstGeom>
          <a:noFill/>
          <a:ln w="28575">
            <a:noFill/>
          </a:ln>
          <a:effectLst>
            <a:softEdge rad="1270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0524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7730-C3B6-4272-A9D0-11F2FDFE80D7}"/>
              </a:ext>
            </a:extLst>
          </p:cNvPr>
          <p:cNvSpPr>
            <a:spLocks noGrp="1"/>
          </p:cNvSpPr>
          <p:nvPr>
            <p:ph type="title"/>
          </p:nvPr>
        </p:nvSpPr>
        <p:spPr/>
        <p:txBody>
          <a:bodyPr/>
          <a:lstStyle/>
          <a:p>
            <a:r>
              <a:rPr lang="en-US" dirty="0"/>
              <a:t>Proof of Compliance</a:t>
            </a:r>
          </a:p>
        </p:txBody>
      </p:sp>
      <p:sp>
        <p:nvSpPr>
          <p:cNvPr id="3" name="Text Placeholder 2">
            <a:extLst>
              <a:ext uri="{FF2B5EF4-FFF2-40B4-BE49-F238E27FC236}">
                <a16:creationId xmlns:a16="http://schemas.microsoft.com/office/drawing/2014/main" id="{9EB8CA96-FE6F-436E-AC36-D4249303C83E}"/>
              </a:ext>
            </a:extLst>
          </p:cNvPr>
          <p:cNvSpPr>
            <a:spLocks noGrp="1"/>
          </p:cNvSpPr>
          <p:nvPr>
            <p:ph type="body" idx="1"/>
          </p:nvPr>
        </p:nvSpPr>
        <p:spPr>
          <a:xfrm>
            <a:off x="2427429" y="1774443"/>
            <a:ext cx="5883814" cy="3967744"/>
          </a:xfrm>
        </p:spPr>
        <p:txBody>
          <a:bodyPr/>
          <a:lstStyle/>
          <a:p>
            <a:pPr>
              <a:buClr>
                <a:srgbClr val="F78471"/>
              </a:buClr>
            </a:pPr>
            <a:r>
              <a:rPr lang="en-US" dirty="0"/>
              <a:t>Pet vaccinations from an actual veterinary clinic with seal</a:t>
            </a:r>
            <a:br>
              <a:rPr lang="en-US" dirty="0"/>
            </a:br>
            <a:endParaRPr lang="en-US" dirty="0"/>
          </a:p>
          <a:p>
            <a:pPr>
              <a:buClr>
                <a:srgbClr val="F78471"/>
              </a:buClr>
            </a:pPr>
            <a:r>
              <a:rPr lang="en-US" dirty="0"/>
              <a:t>Paycheck stubs from employers or other verifiers of income, such as social security or retirement benefit statements</a:t>
            </a:r>
            <a:br>
              <a:rPr lang="en-US" dirty="0"/>
            </a:br>
            <a:endParaRPr lang="en-US" dirty="0"/>
          </a:p>
          <a:p>
            <a:pPr>
              <a:buClr>
                <a:srgbClr val="F78471"/>
              </a:buClr>
            </a:pPr>
            <a:r>
              <a:rPr lang="en-US" dirty="0"/>
              <a:t>Auto insurance declaration page which identifies all drivers</a:t>
            </a:r>
          </a:p>
        </p:txBody>
      </p:sp>
      <p:pic>
        <p:nvPicPr>
          <p:cNvPr id="4" name="Picture 3">
            <a:extLst>
              <a:ext uri="{FF2B5EF4-FFF2-40B4-BE49-F238E27FC236}">
                <a16:creationId xmlns:a16="http://schemas.microsoft.com/office/drawing/2014/main" id="{FF7642CF-7203-43E9-BB81-6458552E82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3571" y="2890424"/>
            <a:ext cx="2646619" cy="3967576"/>
          </a:xfrm>
          <a:prstGeom prst="rect">
            <a:avLst/>
          </a:prstGeom>
        </p:spPr>
      </p:pic>
      <p:sp>
        <p:nvSpPr>
          <p:cNvPr id="5" name="Slide Number Placeholder 6">
            <a:extLst>
              <a:ext uri="{FF2B5EF4-FFF2-40B4-BE49-F238E27FC236}">
                <a16:creationId xmlns:a16="http://schemas.microsoft.com/office/drawing/2014/main" id="{3F1336B6-817D-461E-88B6-4F74108C42D8}"/>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2.2.11</a:t>
            </a:r>
          </a:p>
        </p:txBody>
      </p:sp>
    </p:spTree>
    <p:custDataLst>
      <p:tags r:id="rId1"/>
    </p:custDataLst>
    <p:extLst>
      <p:ext uri="{BB962C8B-B14F-4D97-AF65-F5344CB8AC3E}">
        <p14:creationId xmlns:p14="http://schemas.microsoft.com/office/powerpoint/2010/main" val="35635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59669" y="1582020"/>
            <a:ext cx="8872662" cy="5025044"/>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Identify the different stages of assessment and explain how they relate to the licensing process.</a:t>
            </a:r>
          </a:p>
          <a:p>
            <a:pPr>
              <a:lnSpc>
                <a:spcPct val="100000"/>
              </a:lnSpc>
              <a:spcBef>
                <a:spcPts val="0"/>
              </a:spcBef>
              <a:buClr>
                <a:srgbClr val="F78471"/>
              </a:buClr>
              <a:buSzPts val="1400"/>
              <a:buFont typeface="Wingdings" panose="05000000000000000000" pitchFamily="2" charset="2"/>
              <a:buChar char="§"/>
            </a:pP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and explain strategies for identifying and recruiting foster homes that will accept traditional, enhanced, therapeutic, and medical placements.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Identify the steps involved in the inquiry process.</a:t>
            </a:r>
            <a:br>
              <a:rPr lang="en-US" dirty="0"/>
            </a:br>
            <a:endParaRPr lang="en-US" dirty="0"/>
          </a:p>
          <a:p>
            <a:pPr>
              <a:lnSpc>
                <a:spcPct val="100000"/>
              </a:lnSpc>
              <a:spcBef>
                <a:spcPts val="0"/>
              </a:spcBef>
              <a:buClr>
                <a:srgbClr val="F78471"/>
              </a:buClr>
              <a:buSzPts val="1400"/>
              <a:buFont typeface="Wingdings" panose="05000000000000000000" pitchFamily="2" charset="2"/>
              <a:buChar char="§"/>
            </a:pPr>
            <a:r>
              <a:rPr lang="en-US" dirty="0"/>
              <a:t>Describe in general the necessary qualities and requirements of a foster parent.</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36DA-01B3-435C-BF8F-58DAC6EC0FF4}"/>
              </a:ext>
            </a:extLst>
          </p:cNvPr>
          <p:cNvSpPr>
            <a:spLocks noGrp="1"/>
          </p:cNvSpPr>
          <p:nvPr>
            <p:ph type="title"/>
          </p:nvPr>
        </p:nvSpPr>
        <p:spPr/>
        <p:txBody>
          <a:bodyPr/>
          <a:lstStyle/>
          <a:p>
            <a:r>
              <a:rPr lang="en-US" dirty="0"/>
              <a:t>Parent Preparation:  Pre-Service Training</a:t>
            </a:r>
          </a:p>
        </p:txBody>
      </p:sp>
      <p:grpSp>
        <p:nvGrpSpPr>
          <p:cNvPr id="4" name="Group 3">
            <a:extLst>
              <a:ext uri="{FF2B5EF4-FFF2-40B4-BE49-F238E27FC236}">
                <a16:creationId xmlns:a16="http://schemas.microsoft.com/office/drawing/2014/main" id="{1EE7DF91-B822-41D0-BCBC-B03E2075EF97}"/>
              </a:ext>
            </a:extLst>
          </p:cNvPr>
          <p:cNvGrpSpPr/>
          <p:nvPr/>
        </p:nvGrpSpPr>
        <p:grpSpPr>
          <a:xfrm>
            <a:off x="2607553" y="2154424"/>
            <a:ext cx="6409085" cy="3668120"/>
            <a:chOff x="3118108" y="2072780"/>
            <a:chExt cx="6409085" cy="3668120"/>
          </a:xfrm>
        </p:grpSpPr>
        <p:sp>
          <p:nvSpPr>
            <p:cNvPr id="5" name="Rounded Rectangle 2">
              <a:extLst>
                <a:ext uri="{FF2B5EF4-FFF2-40B4-BE49-F238E27FC236}">
                  <a16:creationId xmlns:a16="http://schemas.microsoft.com/office/drawing/2014/main" id="{36975ADE-11E7-4351-B6A6-E96B35FC0644}"/>
                </a:ext>
              </a:extLst>
            </p:cNvPr>
            <p:cNvSpPr/>
            <p:nvPr/>
          </p:nvSpPr>
          <p:spPr>
            <a:xfrm>
              <a:off x="3118108" y="2072780"/>
              <a:ext cx="3100650" cy="1733483"/>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endParaRPr lang="en-US" sz="2400" dirty="0">
                <a:latin typeface="Arvo"/>
              </a:endParaRPr>
            </a:p>
            <a:p>
              <a:pPr algn="ctr">
                <a:spcBef>
                  <a:spcPts val="1200"/>
                </a:spcBef>
                <a:spcAft>
                  <a:spcPts val="1200"/>
                </a:spcAft>
              </a:pPr>
              <a:r>
                <a:rPr lang="en-US" sz="2400" dirty="0">
                  <a:latin typeface="Arvo"/>
                </a:rPr>
                <a:t>Agency purpose, objectives, resources, policies, and services</a:t>
              </a:r>
            </a:p>
            <a:p>
              <a:pPr>
                <a:spcBef>
                  <a:spcPts val="1200"/>
                </a:spcBef>
                <a:spcAft>
                  <a:spcPts val="1200"/>
                </a:spcAft>
              </a:pPr>
              <a:endParaRPr lang="en-US" sz="2400" dirty="0">
                <a:latin typeface="Arvo"/>
              </a:endParaRPr>
            </a:p>
          </p:txBody>
        </p:sp>
        <p:sp>
          <p:nvSpPr>
            <p:cNvPr id="6" name="Rounded Rectangle 3">
              <a:extLst>
                <a:ext uri="{FF2B5EF4-FFF2-40B4-BE49-F238E27FC236}">
                  <a16:creationId xmlns:a16="http://schemas.microsoft.com/office/drawing/2014/main" id="{A421132A-ABE6-4776-92D8-F278D253C21D}"/>
                </a:ext>
              </a:extLst>
            </p:cNvPr>
            <p:cNvSpPr/>
            <p:nvPr/>
          </p:nvSpPr>
          <p:spPr>
            <a:xfrm>
              <a:off x="6426543" y="2072781"/>
              <a:ext cx="3100650" cy="1733483"/>
            </a:xfrm>
            <a:prstGeom prst="rect">
              <a:avLst/>
            </a:prstGeom>
            <a:solidFill>
              <a:srgbClr val="3B5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Role of foster parent </a:t>
              </a:r>
              <a:br>
                <a:rPr lang="en-US" sz="2400" dirty="0">
                  <a:latin typeface="Arvo"/>
                </a:rPr>
              </a:br>
              <a:r>
                <a:rPr lang="en-US" sz="2400" dirty="0">
                  <a:latin typeface="Arvo"/>
                </a:rPr>
                <a:t>as professional </a:t>
              </a:r>
              <a:br>
                <a:rPr lang="en-US" sz="2400" dirty="0">
                  <a:latin typeface="Arvo"/>
                </a:rPr>
              </a:br>
              <a:r>
                <a:rPr lang="en-US" sz="2400" dirty="0">
                  <a:latin typeface="Arvo"/>
                </a:rPr>
                <a:t>team member</a:t>
              </a:r>
            </a:p>
          </p:txBody>
        </p:sp>
        <p:sp>
          <p:nvSpPr>
            <p:cNvPr id="7" name="Rounded Rectangle 4">
              <a:extLst>
                <a:ext uri="{FF2B5EF4-FFF2-40B4-BE49-F238E27FC236}">
                  <a16:creationId xmlns:a16="http://schemas.microsoft.com/office/drawing/2014/main" id="{C3E2D5F3-8B78-4D86-85C2-D70CF4055972}"/>
                </a:ext>
              </a:extLst>
            </p:cNvPr>
            <p:cNvSpPr/>
            <p:nvPr/>
          </p:nvSpPr>
          <p:spPr>
            <a:xfrm>
              <a:off x="3118108" y="4007417"/>
              <a:ext cx="3100650" cy="1733483"/>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Foster parenting skills and knowledge</a:t>
              </a:r>
            </a:p>
          </p:txBody>
        </p:sp>
        <p:sp>
          <p:nvSpPr>
            <p:cNvPr id="8" name="Rounded Rectangle 5">
              <a:extLst>
                <a:ext uri="{FF2B5EF4-FFF2-40B4-BE49-F238E27FC236}">
                  <a16:creationId xmlns:a16="http://schemas.microsoft.com/office/drawing/2014/main" id="{136CE7F3-6CF2-421D-AAFA-0F21B3CE3601}"/>
                </a:ext>
              </a:extLst>
            </p:cNvPr>
            <p:cNvSpPr/>
            <p:nvPr/>
          </p:nvSpPr>
          <p:spPr>
            <a:xfrm>
              <a:off x="6426543" y="4007417"/>
              <a:ext cx="3100650" cy="1733483"/>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spcAft>
                  <a:spcPts val="1200"/>
                </a:spcAft>
              </a:pPr>
              <a:r>
                <a:rPr lang="en-US" sz="2400" dirty="0">
                  <a:latin typeface="Arvo"/>
                </a:rPr>
                <a:t>Assessment</a:t>
              </a:r>
            </a:p>
          </p:txBody>
        </p:sp>
      </p:grpSp>
      <p:sp>
        <p:nvSpPr>
          <p:cNvPr id="9" name="Slide Number Placeholder 6">
            <a:extLst>
              <a:ext uri="{FF2B5EF4-FFF2-40B4-BE49-F238E27FC236}">
                <a16:creationId xmlns:a16="http://schemas.microsoft.com/office/drawing/2014/main" id="{B7749C0B-6733-4079-8EFB-ECAEE49480A7}"/>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2.2.12</a:t>
            </a:r>
          </a:p>
        </p:txBody>
      </p:sp>
    </p:spTree>
    <p:custDataLst>
      <p:tags r:id="rId1"/>
    </p:custDataLst>
    <p:extLst>
      <p:ext uri="{BB962C8B-B14F-4D97-AF65-F5344CB8AC3E}">
        <p14:creationId xmlns:p14="http://schemas.microsoft.com/office/powerpoint/2010/main" val="1643155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C7CA-19F2-435B-BC1D-522DDA801BA8}"/>
              </a:ext>
            </a:extLst>
          </p:cNvPr>
          <p:cNvSpPr>
            <a:spLocks noGrp="1"/>
          </p:cNvSpPr>
          <p:nvPr>
            <p:ph type="title"/>
          </p:nvPr>
        </p:nvSpPr>
        <p:spPr/>
        <p:txBody>
          <a:bodyPr/>
          <a:lstStyle/>
          <a:p>
            <a:r>
              <a:rPr lang="en-US" dirty="0"/>
              <a:t>Exemptions for Parent Preparation Training</a:t>
            </a:r>
          </a:p>
        </p:txBody>
      </p:sp>
      <p:sp>
        <p:nvSpPr>
          <p:cNvPr id="3" name="Text Placeholder 2">
            <a:extLst>
              <a:ext uri="{FF2B5EF4-FFF2-40B4-BE49-F238E27FC236}">
                <a16:creationId xmlns:a16="http://schemas.microsoft.com/office/drawing/2014/main" id="{984F2EEE-9A54-44F7-A7E6-CFF074A14D15}"/>
              </a:ext>
            </a:extLst>
          </p:cNvPr>
          <p:cNvSpPr>
            <a:spLocks noGrp="1"/>
          </p:cNvSpPr>
          <p:nvPr>
            <p:ph type="body" idx="1"/>
          </p:nvPr>
        </p:nvSpPr>
        <p:spPr>
          <a:xfrm>
            <a:off x="2127710" y="1774443"/>
            <a:ext cx="7199171" cy="4778757"/>
          </a:xfrm>
        </p:spPr>
        <p:txBody>
          <a:bodyPr/>
          <a:lstStyle/>
          <a:p>
            <a:pPr>
              <a:buClr>
                <a:srgbClr val="F78471"/>
              </a:buClr>
            </a:pPr>
            <a:r>
              <a:rPr lang="en-US" dirty="0"/>
              <a:t>If they have successfully completed parent preparation training equivalent to the parent preparation training offered by the supervising agency</a:t>
            </a:r>
            <a:br>
              <a:rPr lang="en-US" dirty="0"/>
            </a:br>
            <a:endParaRPr lang="en-US" dirty="0"/>
          </a:p>
          <a:p>
            <a:pPr>
              <a:buClr>
                <a:srgbClr val="F78471"/>
              </a:buClr>
            </a:pPr>
            <a:r>
              <a:rPr lang="en-US" dirty="0"/>
              <a:t>If the training was completed within the last five years</a:t>
            </a:r>
            <a:br>
              <a:rPr lang="en-US" dirty="0"/>
            </a:br>
            <a:endParaRPr lang="en-US" dirty="0"/>
          </a:p>
          <a:p>
            <a:pPr>
              <a:buClr>
                <a:srgbClr val="F78471"/>
              </a:buClr>
            </a:pPr>
            <a:r>
              <a:rPr lang="en-US" dirty="0"/>
              <a:t>If the prospective foster parent provides proof of successful completion.</a:t>
            </a:r>
          </a:p>
        </p:txBody>
      </p:sp>
      <p:sp>
        <p:nvSpPr>
          <p:cNvPr id="4" name="Slide Number Placeholder 6">
            <a:extLst>
              <a:ext uri="{FF2B5EF4-FFF2-40B4-BE49-F238E27FC236}">
                <a16:creationId xmlns:a16="http://schemas.microsoft.com/office/drawing/2014/main" id="{5D12C63F-CC88-49D1-A225-B9F56D72F497}"/>
              </a:ext>
            </a:extLst>
          </p:cNvPr>
          <p:cNvSpPr txBox="1">
            <a:spLocks noChangeArrowheads="1"/>
          </p:cNvSpPr>
          <p:nvPr/>
        </p:nvSpPr>
        <p:spPr>
          <a:xfrm>
            <a:off x="11036300" y="6553200"/>
            <a:ext cx="11557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2.2.13</a:t>
            </a:r>
          </a:p>
        </p:txBody>
      </p:sp>
    </p:spTree>
    <p:custDataLst>
      <p:tags r:id="rId1"/>
    </p:custDataLst>
    <p:extLst>
      <p:ext uri="{BB962C8B-B14F-4D97-AF65-F5344CB8AC3E}">
        <p14:creationId xmlns:p14="http://schemas.microsoft.com/office/powerpoint/2010/main" val="2306398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F449-0E48-4CDF-BB5B-D8E835BE3166}"/>
              </a:ext>
            </a:extLst>
          </p:cNvPr>
          <p:cNvSpPr>
            <a:spLocks noGrp="1"/>
          </p:cNvSpPr>
          <p:nvPr>
            <p:ph type="title"/>
          </p:nvPr>
        </p:nvSpPr>
        <p:spPr/>
        <p:txBody>
          <a:bodyPr/>
          <a:lstStyle/>
          <a:p>
            <a:r>
              <a:rPr lang="en-US" dirty="0"/>
              <a:t>Documentation</a:t>
            </a:r>
          </a:p>
        </p:txBody>
      </p:sp>
      <p:sp>
        <p:nvSpPr>
          <p:cNvPr id="3" name="Text Placeholder 2">
            <a:extLst>
              <a:ext uri="{FF2B5EF4-FFF2-40B4-BE49-F238E27FC236}">
                <a16:creationId xmlns:a16="http://schemas.microsoft.com/office/drawing/2014/main" id="{904A7E58-CF59-4198-906D-7ACA28BE91EC}"/>
              </a:ext>
            </a:extLst>
          </p:cNvPr>
          <p:cNvSpPr>
            <a:spLocks noGrp="1"/>
          </p:cNvSpPr>
          <p:nvPr>
            <p:ph type="body" idx="1"/>
          </p:nvPr>
        </p:nvSpPr>
        <p:spPr>
          <a:xfrm>
            <a:off x="2427429" y="1529542"/>
            <a:ext cx="6594268" cy="4904509"/>
          </a:xfrm>
        </p:spPr>
        <p:txBody>
          <a:bodyPr>
            <a:normAutofit/>
          </a:bodyPr>
          <a:lstStyle/>
          <a:p>
            <a:pPr>
              <a:buClr>
                <a:srgbClr val="F78471"/>
              </a:buClr>
            </a:pPr>
            <a:r>
              <a:rPr lang="en-US" dirty="0"/>
              <a:t>Document completion of the training in the Providers Notes in FSFN.</a:t>
            </a:r>
            <a:br>
              <a:rPr lang="en-US" dirty="0"/>
            </a:br>
            <a:endParaRPr lang="en-US" dirty="0"/>
          </a:p>
          <a:p>
            <a:pPr>
              <a:buClr>
                <a:srgbClr val="F78471"/>
              </a:buClr>
            </a:pPr>
            <a:r>
              <a:rPr lang="en-US" dirty="0"/>
              <a:t>Other things that are documented in Provider Notes for the prospective foster parent include:</a:t>
            </a:r>
            <a:br>
              <a:rPr lang="en-US" dirty="0"/>
            </a:br>
            <a:endParaRPr lang="en-US" b="1" dirty="0"/>
          </a:p>
          <a:p>
            <a:pPr lvl="1">
              <a:buClr>
                <a:srgbClr val="F78471"/>
              </a:buClr>
            </a:pPr>
            <a:r>
              <a:rPr lang="en-US" dirty="0">
                <a:solidFill>
                  <a:srgbClr val="3B5763"/>
                </a:solidFill>
                <a:latin typeface="Arvo"/>
                <a:sym typeface="Arvo"/>
              </a:rPr>
              <a:t>If the prospective foster parent successfully completes the parent preparation training but does not continue the licensing process. </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If the prospective foster parent commences but fails to complete the parent preparation training.</a:t>
            </a:r>
          </a:p>
        </p:txBody>
      </p:sp>
      <p:sp>
        <p:nvSpPr>
          <p:cNvPr id="4" name="Slide Number Placeholder 6">
            <a:extLst>
              <a:ext uri="{FF2B5EF4-FFF2-40B4-BE49-F238E27FC236}">
                <a16:creationId xmlns:a16="http://schemas.microsoft.com/office/drawing/2014/main" id="{041C151E-73F2-4988-A4A8-81A873A610DC}"/>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2.2.14</a:t>
            </a:r>
          </a:p>
        </p:txBody>
      </p:sp>
    </p:spTree>
    <p:custDataLst>
      <p:tags r:id="rId1"/>
    </p:custDataLst>
    <p:extLst>
      <p:ext uri="{BB962C8B-B14F-4D97-AF65-F5344CB8AC3E}">
        <p14:creationId xmlns:p14="http://schemas.microsoft.com/office/powerpoint/2010/main" val="1893539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8150-09DB-44E9-8C80-8FB98FC67ED6}"/>
              </a:ext>
            </a:extLst>
          </p:cNvPr>
          <p:cNvSpPr>
            <a:spLocks noGrp="1"/>
          </p:cNvSpPr>
          <p:nvPr>
            <p:ph type="title"/>
          </p:nvPr>
        </p:nvSpPr>
        <p:spPr/>
        <p:txBody>
          <a:bodyPr/>
          <a:lstStyle/>
          <a:p>
            <a:r>
              <a:rPr lang="en-US" dirty="0"/>
              <a:t>Written Profiles</a:t>
            </a:r>
          </a:p>
        </p:txBody>
      </p:sp>
      <p:sp>
        <p:nvSpPr>
          <p:cNvPr id="3" name="Text Placeholder 2">
            <a:extLst>
              <a:ext uri="{FF2B5EF4-FFF2-40B4-BE49-F238E27FC236}">
                <a16:creationId xmlns:a16="http://schemas.microsoft.com/office/drawing/2014/main" id="{EBD6D02E-6518-4D61-933C-BE68B60D2F33}"/>
              </a:ext>
            </a:extLst>
          </p:cNvPr>
          <p:cNvSpPr>
            <a:spLocks noGrp="1"/>
          </p:cNvSpPr>
          <p:nvPr>
            <p:ph type="body" idx="1"/>
          </p:nvPr>
        </p:nvSpPr>
        <p:spPr>
          <a:xfrm>
            <a:off x="2195619" y="1600926"/>
            <a:ext cx="6259371" cy="3967744"/>
          </a:xfrm>
        </p:spPr>
        <p:txBody>
          <a:bodyPr/>
          <a:lstStyle/>
          <a:p>
            <a:pPr>
              <a:buClr>
                <a:srgbClr val="F78471"/>
              </a:buClr>
            </a:pPr>
            <a:r>
              <a:rPr lang="en-US" dirty="0"/>
              <a:t>Potential foster parents may be asked to develop written family profiles as a part of the process.  These profiles include information about the family (such as activities they like to do together) and information about each member within the family.</a:t>
            </a:r>
          </a:p>
          <a:p>
            <a:endParaRPr lang="en-US" dirty="0"/>
          </a:p>
        </p:txBody>
      </p:sp>
      <p:pic>
        <p:nvPicPr>
          <p:cNvPr id="4" name="Picture 3">
            <a:extLst>
              <a:ext uri="{FF2B5EF4-FFF2-40B4-BE49-F238E27FC236}">
                <a16:creationId xmlns:a16="http://schemas.microsoft.com/office/drawing/2014/main" id="{9D6721F2-A860-45A9-9E55-79FBE3AE3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419320" y="3584798"/>
            <a:ext cx="3606422" cy="2998688"/>
          </a:xfrm>
          <a:prstGeom prst="rect">
            <a:avLst/>
          </a:prstGeom>
          <a:ln w="38100">
            <a:noFill/>
          </a:ln>
          <a:effectLst>
            <a:softEdge rad="63500"/>
          </a:effectLst>
        </p:spPr>
      </p:pic>
      <p:sp>
        <p:nvSpPr>
          <p:cNvPr id="5" name="Slide Number Placeholder 6">
            <a:extLst>
              <a:ext uri="{FF2B5EF4-FFF2-40B4-BE49-F238E27FC236}">
                <a16:creationId xmlns:a16="http://schemas.microsoft.com/office/drawing/2014/main" id="{172E8CA7-8E61-419F-BBEF-D786C7A7ADB5}"/>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2.2.15</a:t>
            </a:r>
          </a:p>
        </p:txBody>
      </p:sp>
    </p:spTree>
    <p:custDataLst>
      <p:tags r:id="rId1"/>
    </p:custDataLst>
    <p:extLst>
      <p:ext uri="{BB962C8B-B14F-4D97-AF65-F5344CB8AC3E}">
        <p14:creationId xmlns:p14="http://schemas.microsoft.com/office/powerpoint/2010/main" val="2973997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Required References </a:t>
            </a:r>
          </a:p>
        </p:txBody>
      </p:sp>
      <p:pic>
        <p:nvPicPr>
          <p:cNvPr id="4" name="Picture 3">
            <a:extLst>
              <a:ext uri="{FF2B5EF4-FFF2-40B4-BE49-F238E27FC236}">
                <a16:creationId xmlns:a16="http://schemas.microsoft.com/office/drawing/2014/main" id="{68DEB84D-17A9-4796-898E-3A4E33790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392895" y="1004357"/>
            <a:ext cx="3406209" cy="2832213"/>
          </a:xfrm>
          <a:prstGeom prst="rect">
            <a:avLst/>
          </a:prstGeom>
          <a:ln>
            <a:noFill/>
          </a:ln>
          <a:effectLst>
            <a:outerShdw blurRad="292100" dist="139700" dir="2700000" algn="tl" rotWithShape="0">
              <a:srgbClr val="333333">
                <a:alpha val="65000"/>
              </a:srgbClr>
            </a:outerShdw>
          </a:effectLst>
        </p:spPr>
      </p:pic>
      <p:sp>
        <p:nvSpPr>
          <p:cNvPr id="5" name="Rounded Rectangle 5">
            <a:extLst>
              <a:ext uri="{FF2B5EF4-FFF2-40B4-BE49-F238E27FC236}">
                <a16:creationId xmlns:a16="http://schemas.microsoft.com/office/drawing/2014/main" id="{EA53016D-C983-4AFE-A19F-6B6085636A02}"/>
              </a:ext>
            </a:extLst>
          </p:cNvPr>
          <p:cNvSpPr/>
          <p:nvPr/>
        </p:nvSpPr>
        <p:spPr>
          <a:xfrm>
            <a:off x="2432470" y="4080971"/>
            <a:ext cx="8126510" cy="2287308"/>
          </a:xfrm>
          <a:prstGeom prst="rect">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F78471"/>
              </a:buClr>
              <a:buFont typeface="Wingdings" panose="05000000000000000000" pitchFamily="2" charset="2"/>
              <a:buChar char="§"/>
            </a:pPr>
            <a:r>
              <a:rPr lang="en-US" sz="2400" dirty="0">
                <a:latin typeface="Arvo"/>
              </a:rPr>
              <a:t>Three personal (cannot be related to applicant and must have known the applicant for two years)</a:t>
            </a:r>
            <a:br>
              <a:rPr lang="en-US" sz="2400" dirty="0">
                <a:latin typeface="Arvo"/>
              </a:rPr>
            </a:br>
            <a:endParaRPr lang="en-US" sz="2400" dirty="0">
              <a:latin typeface="Arvo"/>
            </a:endParaRPr>
          </a:p>
          <a:p>
            <a:pPr marL="342900" indent="-342900">
              <a:buClr>
                <a:srgbClr val="F78471"/>
              </a:buClr>
              <a:buFont typeface="Wingdings" panose="05000000000000000000" pitchFamily="2" charset="2"/>
              <a:buChar char="§"/>
            </a:pPr>
            <a:r>
              <a:rPr lang="en-US" sz="2400" dirty="0">
                <a:latin typeface="Arvo"/>
              </a:rPr>
              <a:t>School/daycare reference (on all children living in the home)</a:t>
            </a:r>
            <a:br>
              <a:rPr lang="en-US" sz="2400" dirty="0">
                <a:latin typeface="Arvo"/>
              </a:rPr>
            </a:br>
            <a:endParaRPr lang="en-US" sz="2400" dirty="0">
              <a:latin typeface="Arvo"/>
            </a:endParaRPr>
          </a:p>
          <a:p>
            <a:pPr marL="342900" indent="-342900">
              <a:buClr>
                <a:srgbClr val="F78471"/>
              </a:buClr>
              <a:buFont typeface="Wingdings" panose="05000000000000000000" pitchFamily="2" charset="2"/>
              <a:buChar char="§"/>
            </a:pPr>
            <a:r>
              <a:rPr lang="en-US" sz="2400" dirty="0">
                <a:latin typeface="Arvo"/>
              </a:rPr>
              <a:t>Two neighbors or if no neighbors, two community members</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2.2.16</a:t>
            </a:r>
          </a:p>
        </p:txBody>
      </p:sp>
    </p:spTree>
    <p:custDataLst>
      <p:tags r:id="rId1"/>
    </p:custDataLst>
    <p:extLst>
      <p:ext uri="{BB962C8B-B14F-4D97-AF65-F5344CB8AC3E}">
        <p14:creationId xmlns:p14="http://schemas.microsoft.com/office/powerpoint/2010/main" val="1266253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Partnership Plan</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2.2.17</a:t>
            </a:r>
          </a:p>
        </p:txBody>
      </p:sp>
      <p:pic>
        <p:nvPicPr>
          <p:cNvPr id="7" name="Picture 6">
            <a:extLst>
              <a:ext uri="{FF2B5EF4-FFF2-40B4-BE49-F238E27FC236}">
                <a16:creationId xmlns:a16="http://schemas.microsoft.com/office/drawing/2014/main" id="{4C046D2B-0254-4C9D-BD05-18C6E3DD6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9399" y="2290618"/>
            <a:ext cx="5493202" cy="4567382"/>
          </a:xfrm>
          <a:prstGeom prst="rect">
            <a:avLst/>
          </a:prstGeom>
          <a:ln w="57150">
            <a:noFill/>
          </a:ln>
          <a:effectLst>
            <a:softEdge rad="0"/>
          </a:effectLst>
        </p:spPr>
      </p:pic>
    </p:spTree>
    <p:custDataLst>
      <p:tags r:id="rId1"/>
    </p:custDataLst>
    <p:extLst>
      <p:ext uri="{BB962C8B-B14F-4D97-AF65-F5344CB8AC3E}">
        <p14:creationId xmlns:p14="http://schemas.microsoft.com/office/powerpoint/2010/main" val="1938289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Unified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2.2.18</a:t>
            </a:r>
          </a:p>
        </p:txBody>
      </p:sp>
      <p:sp>
        <p:nvSpPr>
          <p:cNvPr id="5" name="Rounded Rectangle 2">
            <a:extLst>
              <a:ext uri="{FF2B5EF4-FFF2-40B4-BE49-F238E27FC236}">
                <a16:creationId xmlns:a16="http://schemas.microsoft.com/office/drawing/2014/main" id="{D03047FC-FAEA-4D14-82BF-5131D12C4D4C}"/>
              </a:ext>
            </a:extLst>
          </p:cNvPr>
          <p:cNvSpPr/>
          <p:nvPr/>
        </p:nvSpPr>
        <p:spPr>
          <a:xfrm>
            <a:off x="2480712" y="1845447"/>
            <a:ext cx="4103756" cy="2194663"/>
          </a:xfrm>
          <a:prstGeom prst="rect">
            <a:avLst/>
          </a:prstGeom>
          <a:solidFill>
            <a:srgbClr val="96B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The home study is the cornerstone of the</a:t>
            </a:r>
            <a:br>
              <a:rPr lang="en-US" sz="2400" dirty="0">
                <a:latin typeface="Arvo"/>
              </a:rPr>
            </a:br>
            <a:r>
              <a:rPr lang="en-US" sz="2400" dirty="0">
                <a:latin typeface="Arvo"/>
              </a:rPr>
              <a:t> assessment process.</a:t>
            </a:r>
          </a:p>
        </p:txBody>
      </p:sp>
      <p:sp>
        <p:nvSpPr>
          <p:cNvPr id="8" name="Rounded Rectangle 4">
            <a:extLst>
              <a:ext uri="{FF2B5EF4-FFF2-40B4-BE49-F238E27FC236}">
                <a16:creationId xmlns:a16="http://schemas.microsoft.com/office/drawing/2014/main" id="{38EEC3C2-FF15-4BF8-80F2-6957846202AC}"/>
              </a:ext>
            </a:extLst>
          </p:cNvPr>
          <p:cNvSpPr/>
          <p:nvPr/>
        </p:nvSpPr>
        <p:spPr>
          <a:xfrm>
            <a:off x="5794626" y="3618308"/>
            <a:ext cx="4103756" cy="2194663"/>
          </a:xfrm>
          <a:prstGeom prst="rect">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It provides a comprehensive picture of the foster parents and establishes safety and well-being for children in the licensed home.</a:t>
            </a:r>
          </a:p>
        </p:txBody>
      </p:sp>
    </p:spTree>
    <p:custDataLst>
      <p:tags r:id="rId1"/>
    </p:custDataLst>
    <p:extLst>
      <p:ext uri="{BB962C8B-B14F-4D97-AF65-F5344CB8AC3E}">
        <p14:creationId xmlns:p14="http://schemas.microsoft.com/office/powerpoint/2010/main" val="3650466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Why Use a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2.2.19</a:t>
            </a:r>
          </a:p>
        </p:txBody>
      </p:sp>
      <p:pic>
        <p:nvPicPr>
          <p:cNvPr id="7" name="Picture 6">
            <a:extLst>
              <a:ext uri="{FF2B5EF4-FFF2-40B4-BE49-F238E27FC236}">
                <a16:creationId xmlns:a16="http://schemas.microsoft.com/office/drawing/2014/main" id="{DBC7A0D9-D0FF-4B92-BFAD-A4F14516B8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5677539" y="2789139"/>
            <a:ext cx="5442218" cy="4068861"/>
          </a:xfrm>
          <a:prstGeom prst="rect">
            <a:avLst/>
          </a:prstGeom>
        </p:spPr>
      </p:pic>
      <p:grpSp>
        <p:nvGrpSpPr>
          <p:cNvPr id="9" name="Group 8">
            <a:extLst>
              <a:ext uri="{FF2B5EF4-FFF2-40B4-BE49-F238E27FC236}">
                <a16:creationId xmlns:a16="http://schemas.microsoft.com/office/drawing/2014/main" id="{97486999-E2DC-4949-87A2-4154CF96D9E0}"/>
              </a:ext>
            </a:extLst>
          </p:cNvPr>
          <p:cNvGrpSpPr/>
          <p:nvPr/>
        </p:nvGrpSpPr>
        <p:grpSpPr>
          <a:xfrm>
            <a:off x="2383747" y="1296131"/>
            <a:ext cx="5258025" cy="4265737"/>
            <a:chOff x="2129592" y="2148729"/>
            <a:chExt cx="4263032" cy="4060031"/>
          </a:xfrm>
        </p:grpSpPr>
        <p:sp>
          <p:nvSpPr>
            <p:cNvPr id="10" name="Freeform 6">
              <a:extLst>
                <a:ext uri="{FF2B5EF4-FFF2-40B4-BE49-F238E27FC236}">
                  <a16:creationId xmlns:a16="http://schemas.microsoft.com/office/drawing/2014/main" id="{A10C3734-9279-4905-A2F7-3E3BD8F8A47F}"/>
                </a:ext>
              </a:extLst>
            </p:cNvPr>
            <p:cNvSpPr/>
            <p:nvPr/>
          </p:nvSpPr>
          <p:spPr>
            <a:xfrm>
              <a:off x="2129592" y="2148729"/>
              <a:ext cx="2030015" cy="1218009"/>
            </a:xfrm>
            <a:prstGeom prst="rect">
              <a:avLst/>
            </a:prstGeom>
            <a:solidFill>
              <a:srgbClr val="F6AB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Emergency placement</a:t>
              </a:r>
            </a:p>
          </p:txBody>
        </p:sp>
        <p:sp>
          <p:nvSpPr>
            <p:cNvPr id="11" name="Freeform 7">
              <a:extLst>
                <a:ext uri="{FF2B5EF4-FFF2-40B4-BE49-F238E27FC236}">
                  <a16:creationId xmlns:a16="http://schemas.microsoft.com/office/drawing/2014/main" id="{A6D08B2D-448B-4AB4-A1B6-8FD49F69B792}"/>
                </a:ext>
              </a:extLst>
            </p:cNvPr>
            <p:cNvSpPr/>
            <p:nvPr/>
          </p:nvSpPr>
          <p:spPr>
            <a:xfrm>
              <a:off x="4362609" y="2148729"/>
              <a:ext cx="2030015" cy="1218009"/>
            </a:xfrm>
            <a:prstGeom prst="rect">
              <a:avLst/>
            </a:prstGeom>
            <a:solidFill>
              <a:srgbClr val="7198A9"/>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Initial license </a:t>
              </a:r>
              <a:br>
                <a:rPr lang="en-US" sz="2400" kern="1200" dirty="0">
                  <a:latin typeface="Arvo"/>
                </a:rPr>
              </a:br>
              <a:r>
                <a:rPr lang="en-US" sz="2400" kern="1200" dirty="0">
                  <a:latin typeface="Arvo"/>
                </a:rPr>
                <a:t>for foster home</a:t>
              </a:r>
            </a:p>
          </p:txBody>
        </p:sp>
        <p:sp>
          <p:nvSpPr>
            <p:cNvPr id="12" name="Freeform 8">
              <a:extLst>
                <a:ext uri="{FF2B5EF4-FFF2-40B4-BE49-F238E27FC236}">
                  <a16:creationId xmlns:a16="http://schemas.microsoft.com/office/drawing/2014/main" id="{5C1E8426-7FFD-434B-A94D-DF085B9BACA5}"/>
                </a:ext>
              </a:extLst>
            </p:cNvPr>
            <p:cNvSpPr/>
            <p:nvPr/>
          </p:nvSpPr>
          <p:spPr>
            <a:xfrm>
              <a:off x="2129592" y="3569740"/>
              <a:ext cx="2030015" cy="1218009"/>
            </a:xfrm>
            <a:prstGeom prst="rect">
              <a:avLst/>
            </a:prstGeom>
            <a:solidFill>
              <a:srgbClr val="96B3C0"/>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Re-licensing a </a:t>
              </a:r>
              <a:br>
                <a:rPr lang="en-US" sz="2400" kern="1200" dirty="0">
                  <a:latin typeface="Arvo"/>
                </a:rPr>
              </a:br>
              <a:r>
                <a:rPr lang="en-US" sz="2400" kern="1200" dirty="0">
                  <a:latin typeface="Arvo"/>
                </a:rPr>
                <a:t>foster home</a:t>
              </a:r>
            </a:p>
          </p:txBody>
        </p:sp>
        <p:sp>
          <p:nvSpPr>
            <p:cNvPr id="13" name="Freeform 9">
              <a:extLst>
                <a:ext uri="{FF2B5EF4-FFF2-40B4-BE49-F238E27FC236}">
                  <a16:creationId xmlns:a16="http://schemas.microsoft.com/office/drawing/2014/main" id="{B9A5C7DC-84BE-43A4-80EE-EC2BE1C1BAB3}"/>
                </a:ext>
              </a:extLst>
            </p:cNvPr>
            <p:cNvSpPr/>
            <p:nvPr/>
          </p:nvSpPr>
          <p:spPr>
            <a:xfrm>
              <a:off x="4362609" y="3569740"/>
              <a:ext cx="2030015" cy="1218009"/>
            </a:xfrm>
            <a:prstGeom prst="rect">
              <a:avLst/>
            </a:prstGeom>
            <a:solidFill>
              <a:srgbClr val="FAA99C"/>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Relative placement</a:t>
              </a:r>
            </a:p>
          </p:txBody>
        </p:sp>
        <p:sp>
          <p:nvSpPr>
            <p:cNvPr id="14" name="Freeform 10">
              <a:extLst>
                <a:ext uri="{FF2B5EF4-FFF2-40B4-BE49-F238E27FC236}">
                  <a16:creationId xmlns:a16="http://schemas.microsoft.com/office/drawing/2014/main" id="{D5B59991-4152-4ABD-8AF9-B33EB3AD5447}"/>
                </a:ext>
              </a:extLst>
            </p:cNvPr>
            <p:cNvSpPr/>
            <p:nvPr/>
          </p:nvSpPr>
          <p:spPr>
            <a:xfrm>
              <a:off x="2129592" y="4990751"/>
              <a:ext cx="2030015" cy="1218009"/>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Non-relative placement</a:t>
              </a:r>
            </a:p>
          </p:txBody>
        </p:sp>
        <p:sp>
          <p:nvSpPr>
            <p:cNvPr id="15" name="Freeform 11">
              <a:extLst>
                <a:ext uri="{FF2B5EF4-FFF2-40B4-BE49-F238E27FC236}">
                  <a16:creationId xmlns:a16="http://schemas.microsoft.com/office/drawing/2014/main" id="{0ABC9587-3D7F-4ABD-A35F-0E529CB2FE72}"/>
                </a:ext>
              </a:extLst>
            </p:cNvPr>
            <p:cNvSpPr/>
            <p:nvPr/>
          </p:nvSpPr>
          <p:spPr>
            <a:xfrm>
              <a:off x="4362609" y="4990751"/>
              <a:ext cx="2030015" cy="1218009"/>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rPr>
                <a:t>Adoptive placement</a:t>
              </a:r>
            </a:p>
          </p:txBody>
        </p:sp>
      </p:grpSp>
    </p:spTree>
    <p:custDataLst>
      <p:tags r:id="rId1"/>
    </p:custDataLst>
    <p:extLst>
      <p:ext uri="{BB962C8B-B14F-4D97-AF65-F5344CB8AC3E}">
        <p14:creationId xmlns:p14="http://schemas.microsoft.com/office/powerpoint/2010/main" val="3181924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Unified Home Study Collaboration</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2.2.20</a:t>
            </a:r>
          </a:p>
        </p:txBody>
      </p:sp>
      <p:pic>
        <p:nvPicPr>
          <p:cNvPr id="16" name="Picture 15">
            <a:extLst>
              <a:ext uri="{FF2B5EF4-FFF2-40B4-BE49-F238E27FC236}">
                <a16:creationId xmlns:a16="http://schemas.microsoft.com/office/drawing/2014/main" id="{514EFB1F-B765-48EA-B96E-681263730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078906" y="138056"/>
            <a:ext cx="2038191" cy="1694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 Placeholder 2">
            <a:extLst>
              <a:ext uri="{FF2B5EF4-FFF2-40B4-BE49-F238E27FC236}">
                <a16:creationId xmlns:a16="http://schemas.microsoft.com/office/drawing/2014/main" id="{F22C474F-4C76-403E-9E8D-992247A16374}"/>
              </a:ext>
            </a:extLst>
          </p:cNvPr>
          <p:cNvSpPr>
            <a:spLocks noGrp="1"/>
          </p:cNvSpPr>
          <p:nvPr>
            <p:ph type="body" idx="1"/>
          </p:nvPr>
        </p:nvSpPr>
        <p:spPr>
          <a:xfrm>
            <a:off x="2757055" y="1536701"/>
            <a:ext cx="6677890" cy="5019160"/>
          </a:xfrm>
        </p:spPr>
        <p:txBody>
          <a:bodyPr>
            <a:noAutofit/>
          </a:bodyPr>
          <a:lstStyle/>
          <a:p>
            <a:pPr lvl="0">
              <a:buClr>
                <a:srgbClr val="F78471"/>
              </a:buClr>
            </a:pPr>
            <a:r>
              <a:rPr lang="en-US" sz="2200" dirty="0"/>
              <a:t>Household composition</a:t>
            </a:r>
          </a:p>
          <a:p>
            <a:pPr lvl="0">
              <a:buClr>
                <a:srgbClr val="F78471"/>
              </a:buClr>
            </a:pPr>
            <a:r>
              <a:rPr lang="en-US" sz="2200" dirty="0"/>
              <a:t>Assess needs of current children in the home</a:t>
            </a:r>
          </a:p>
          <a:p>
            <a:pPr lvl="0">
              <a:buClr>
                <a:srgbClr val="F78471"/>
              </a:buClr>
            </a:pPr>
            <a:r>
              <a:rPr lang="en-US" sz="2200" dirty="0"/>
              <a:t>Impact/stressors associated with additional children, such as child care or impact on work schedule</a:t>
            </a:r>
          </a:p>
          <a:p>
            <a:pPr lvl="0">
              <a:buClr>
                <a:srgbClr val="F78471"/>
              </a:buClr>
            </a:pPr>
            <a:r>
              <a:rPr lang="en-US" sz="2200" dirty="0"/>
              <a:t>Financial impact</a:t>
            </a:r>
          </a:p>
          <a:p>
            <a:pPr lvl="0">
              <a:buClr>
                <a:srgbClr val="F78471"/>
              </a:buClr>
            </a:pPr>
            <a:r>
              <a:rPr lang="en-US" sz="2200" dirty="0"/>
              <a:t>Coping skills</a:t>
            </a:r>
          </a:p>
          <a:p>
            <a:pPr lvl="0">
              <a:buClr>
                <a:srgbClr val="F78471"/>
              </a:buClr>
            </a:pPr>
            <a:r>
              <a:rPr lang="en-US" sz="2200" dirty="0"/>
              <a:t>Mental health and substance abuse history</a:t>
            </a:r>
          </a:p>
          <a:p>
            <a:pPr lvl="0">
              <a:buClr>
                <a:srgbClr val="F78471"/>
              </a:buClr>
            </a:pPr>
            <a:r>
              <a:rPr lang="en-US" sz="2200" dirty="0"/>
              <a:t>Home environment (indoor/outdoor) which include sleeping arrangements, swimming pools, etc.</a:t>
            </a:r>
          </a:p>
          <a:p>
            <a:pPr lvl="0">
              <a:buClr>
                <a:srgbClr val="F78471"/>
              </a:buClr>
            </a:pPr>
            <a:r>
              <a:rPr lang="en-US" sz="2200" dirty="0"/>
              <a:t>Supports available to family</a:t>
            </a:r>
          </a:p>
          <a:p>
            <a:pPr lvl="0">
              <a:buClr>
                <a:srgbClr val="F78471"/>
              </a:buClr>
            </a:pPr>
            <a:r>
              <a:rPr lang="en-US" sz="2200" dirty="0"/>
              <a:t>Discipline techniques (how did you discipline your children/how were you disciplined as a child)</a:t>
            </a:r>
          </a:p>
        </p:txBody>
      </p:sp>
    </p:spTree>
    <p:custDataLst>
      <p:tags r:id="rId1"/>
    </p:custDataLst>
    <p:extLst>
      <p:ext uri="{BB962C8B-B14F-4D97-AF65-F5344CB8AC3E}">
        <p14:creationId xmlns:p14="http://schemas.microsoft.com/office/powerpoint/2010/main" val="2904851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D9DB-9337-46F2-BDE7-69F08E79411B}"/>
              </a:ext>
            </a:extLst>
          </p:cNvPr>
          <p:cNvSpPr>
            <a:spLocks noGrp="1"/>
          </p:cNvSpPr>
          <p:nvPr>
            <p:ph type="title"/>
          </p:nvPr>
        </p:nvSpPr>
        <p:spPr/>
        <p:txBody>
          <a:bodyPr/>
          <a:lstStyle/>
          <a:p>
            <a:r>
              <a:rPr lang="en-US" dirty="0"/>
              <a:t>Writing a Unified Home Study</a:t>
            </a:r>
          </a:p>
        </p:txBody>
      </p:sp>
      <p:sp>
        <p:nvSpPr>
          <p:cNvPr id="6" name="Slide Number Placeholder 6">
            <a:extLst>
              <a:ext uri="{FF2B5EF4-FFF2-40B4-BE49-F238E27FC236}">
                <a16:creationId xmlns:a16="http://schemas.microsoft.com/office/drawing/2014/main" id="{85A15919-A8C7-4BBC-9028-331301C2C4C1}"/>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2.2.21</a:t>
            </a:r>
          </a:p>
        </p:txBody>
      </p:sp>
      <p:pic>
        <p:nvPicPr>
          <p:cNvPr id="9" name="Picture 8">
            <a:extLst>
              <a:ext uri="{FF2B5EF4-FFF2-40B4-BE49-F238E27FC236}">
                <a16:creationId xmlns:a16="http://schemas.microsoft.com/office/drawing/2014/main" id="{9C5224D0-BC14-4A7A-B707-6167510BF3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2830" y="1145696"/>
            <a:ext cx="5289279" cy="4394711"/>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09725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The Stages of Assessment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2.1.3</a:t>
            </a:r>
          </a:p>
        </p:txBody>
      </p:sp>
      <p:grpSp>
        <p:nvGrpSpPr>
          <p:cNvPr id="3" name="Group 2">
            <a:extLst>
              <a:ext uri="{FF2B5EF4-FFF2-40B4-BE49-F238E27FC236}">
                <a16:creationId xmlns:a16="http://schemas.microsoft.com/office/drawing/2014/main" id="{B0BE79EE-6C2E-4A8A-8B7C-F7366F510455}"/>
              </a:ext>
            </a:extLst>
          </p:cNvPr>
          <p:cNvGrpSpPr/>
          <p:nvPr/>
        </p:nvGrpSpPr>
        <p:grpSpPr>
          <a:xfrm>
            <a:off x="3366323" y="1566035"/>
            <a:ext cx="5825002" cy="4289942"/>
            <a:chOff x="2582551" y="1416745"/>
            <a:chExt cx="5825002" cy="4289942"/>
          </a:xfrm>
        </p:grpSpPr>
        <p:grpSp>
          <p:nvGrpSpPr>
            <p:cNvPr id="6" name="Group 5">
              <a:extLst>
                <a:ext uri="{FF2B5EF4-FFF2-40B4-BE49-F238E27FC236}">
                  <a16:creationId xmlns:a16="http://schemas.microsoft.com/office/drawing/2014/main" id="{C80A1C9F-7700-4113-BA3D-11C3EEDC5508}"/>
                </a:ext>
              </a:extLst>
            </p:cNvPr>
            <p:cNvGrpSpPr/>
            <p:nvPr/>
          </p:nvGrpSpPr>
          <p:grpSpPr>
            <a:xfrm>
              <a:off x="2582551" y="1416745"/>
              <a:ext cx="5825002" cy="4289942"/>
              <a:chOff x="2333482" y="2509859"/>
              <a:chExt cx="5550440" cy="2491162"/>
            </a:xfrm>
          </p:grpSpPr>
          <p:sp>
            <p:nvSpPr>
              <p:cNvPr id="7" name="Freeform: Shape 6">
                <a:extLst>
                  <a:ext uri="{FF2B5EF4-FFF2-40B4-BE49-F238E27FC236}">
                    <a16:creationId xmlns:a16="http://schemas.microsoft.com/office/drawing/2014/main" id="{BE982405-40A1-4747-A32D-8AFDACEC9E21}"/>
                  </a:ext>
                </a:extLst>
              </p:cNvPr>
              <p:cNvSpPr/>
              <p:nvPr/>
            </p:nvSpPr>
            <p:spPr>
              <a:xfrm>
                <a:off x="2333482" y="2509859"/>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Recruitment and Inquiry</a:t>
                </a:r>
              </a:p>
            </p:txBody>
          </p:sp>
          <p:sp>
            <p:nvSpPr>
              <p:cNvPr id="8" name="Freeform: Shape 7">
                <a:extLst>
                  <a:ext uri="{FF2B5EF4-FFF2-40B4-BE49-F238E27FC236}">
                    <a16:creationId xmlns:a16="http://schemas.microsoft.com/office/drawing/2014/main" id="{219080F9-BE64-4689-9F7C-360DFA7F5E4A}"/>
                  </a:ext>
                </a:extLst>
              </p:cNvPr>
              <p:cNvSpPr/>
              <p:nvPr/>
            </p:nvSpPr>
            <p:spPr>
              <a:xfrm>
                <a:off x="4962638" y="2509859"/>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Initial Licensing</a:t>
                </a:r>
              </a:p>
            </p:txBody>
          </p:sp>
          <p:sp>
            <p:nvSpPr>
              <p:cNvPr id="9" name="Freeform: Shape 8">
                <a:extLst>
                  <a:ext uri="{FF2B5EF4-FFF2-40B4-BE49-F238E27FC236}">
                    <a16:creationId xmlns:a16="http://schemas.microsoft.com/office/drawing/2014/main" id="{19977F33-72F0-4635-BA3B-650038A80AB8}"/>
                  </a:ext>
                </a:extLst>
              </p:cNvPr>
              <p:cNvSpPr/>
              <p:nvPr/>
            </p:nvSpPr>
            <p:spPr>
              <a:xfrm>
                <a:off x="2333482" y="3832508"/>
                <a:ext cx="2921284" cy="1168513"/>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Placement</a:t>
                </a:r>
              </a:p>
            </p:txBody>
          </p:sp>
        </p:grpSp>
        <p:sp>
          <p:nvSpPr>
            <p:cNvPr id="10" name="Freeform: Shape 9">
              <a:extLst>
                <a:ext uri="{FF2B5EF4-FFF2-40B4-BE49-F238E27FC236}">
                  <a16:creationId xmlns:a16="http://schemas.microsoft.com/office/drawing/2014/main" id="{8D03802A-A0EB-4DA0-808D-44D3ED4172BD}"/>
                </a:ext>
              </a:extLst>
            </p:cNvPr>
            <p:cNvSpPr/>
            <p:nvPr/>
          </p:nvSpPr>
          <p:spPr>
            <a:xfrm>
              <a:off x="5341763" y="3694432"/>
              <a:ext cx="3065790" cy="2012255"/>
            </a:xfrm>
            <a:custGeom>
              <a:avLst/>
              <a:gdLst>
                <a:gd name="connsiteX0" fmla="*/ 0 w 2921284"/>
                <a:gd name="connsiteY0" fmla="*/ 0 h 1168513"/>
                <a:gd name="connsiteX1" fmla="*/ 2337028 w 2921284"/>
                <a:gd name="connsiteY1" fmla="*/ 0 h 1168513"/>
                <a:gd name="connsiteX2" fmla="*/ 2921284 w 2921284"/>
                <a:gd name="connsiteY2" fmla="*/ 584257 h 1168513"/>
                <a:gd name="connsiteX3" fmla="*/ 2337028 w 2921284"/>
                <a:gd name="connsiteY3" fmla="*/ 1168513 h 1168513"/>
                <a:gd name="connsiteX4" fmla="*/ 0 w 2921284"/>
                <a:gd name="connsiteY4" fmla="*/ 1168513 h 1168513"/>
                <a:gd name="connsiteX5" fmla="*/ 584257 w 2921284"/>
                <a:gd name="connsiteY5" fmla="*/ 584257 h 1168513"/>
                <a:gd name="connsiteX6" fmla="*/ 0 w 2921284"/>
                <a:gd name="connsiteY6" fmla="*/ 0 h 1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284" h="1168513">
                  <a:moveTo>
                    <a:pt x="0" y="0"/>
                  </a:moveTo>
                  <a:lnTo>
                    <a:pt x="2337028" y="0"/>
                  </a:lnTo>
                  <a:lnTo>
                    <a:pt x="2921284" y="584257"/>
                  </a:lnTo>
                  <a:lnTo>
                    <a:pt x="2337028" y="1168513"/>
                  </a:lnTo>
                  <a:lnTo>
                    <a:pt x="0" y="1168513"/>
                  </a:lnTo>
                  <a:lnTo>
                    <a:pt x="584257" y="584257"/>
                  </a:lnTo>
                  <a:lnTo>
                    <a:pt x="0" y="0"/>
                  </a:lnTo>
                  <a:close/>
                </a:path>
              </a:pathLst>
            </a:cu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268" tIns="29337" rIns="613593" bIns="29337" numCol="1" spcCol="1270" anchor="ctr" anchorCtr="0">
              <a:noAutofit/>
            </a:bodyPr>
            <a:lstStyle/>
            <a:p>
              <a:pPr marL="0" lvl="0" indent="0" algn="ctr" defTabSz="977900">
                <a:lnSpc>
                  <a:spcPct val="90000"/>
                </a:lnSpc>
                <a:spcBef>
                  <a:spcPct val="0"/>
                </a:spcBef>
                <a:spcAft>
                  <a:spcPct val="35000"/>
                </a:spcAft>
                <a:buNone/>
              </a:pPr>
              <a:r>
                <a:rPr lang="en-US" sz="2400" kern="1200" dirty="0">
                  <a:latin typeface="Arvo"/>
                </a:rPr>
                <a:t>Retention, and </a:t>
              </a:r>
              <a:br>
                <a:rPr lang="en-US" sz="2400" kern="1200" dirty="0">
                  <a:latin typeface="Arvo"/>
                </a:rPr>
              </a:br>
              <a:r>
                <a:rPr lang="en-US" sz="2400" kern="1200" dirty="0">
                  <a:latin typeface="Arvo"/>
                </a:rPr>
                <a:t>Re-licensing</a:t>
              </a:r>
            </a:p>
          </p:txBody>
        </p:sp>
      </p:grpSp>
    </p:spTree>
    <p:custDataLst>
      <p:tags r:id="rId1"/>
    </p:custDataLst>
    <p:extLst>
      <p:ext uri="{BB962C8B-B14F-4D97-AF65-F5344CB8AC3E}">
        <p14:creationId xmlns:p14="http://schemas.microsoft.com/office/powerpoint/2010/main" val="2688079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2F4-3DF0-447A-97AC-5317EE257F14}"/>
              </a:ext>
            </a:extLst>
          </p:cNvPr>
          <p:cNvSpPr>
            <a:spLocks noGrp="1"/>
          </p:cNvSpPr>
          <p:nvPr>
            <p:ph type="title"/>
          </p:nvPr>
        </p:nvSpPr>
        <p:spPr>
          <a:xfrm>
            <a:off x="148911" y="493913"/>
            <a:ext cx="9165270" cy="621900"/>
          </a:xfrm>
        </p:spPr>
        <p:txBody>
          <a:bodyPr/>
          <a:lstStyle/>
          <a:p>
            <a:r>
              <a:rPr lang="en-US" dirty="0"/>
              <a:t>Completing a Unified Home Study in Florida Safe Families Network (FSFN)</a:t>
            </a:r>
          </a:p>
        </p:txBody>
      </p:sp>
      <p:sp>
        <p:nvSpPr>
          <p:cNvPr id="3" name="Text Placeholder 2">
            <a:extLst>
              <a:ext uri="{FF2B5EF4-FFF2-40B4-BE49-F238E27FC236}">
                <a16:creationId xmlns:a16="http://schemas.microsoft.com/office/drawing/2014/main" id="{59C4BCF3-BEB4-4EDA-9EA7-E419E79A8382}"/>
              </a:ext>
            </a:extLst>
          </p:cNvPr>
          <p:cNvSpPr>
            <a:spLocks noGrp="1"/>
          </p:cNvSpPr>
          <p:nvPr>
            <p:ph type="body" idx="1"/>
          </p:nvPr>
        </p:nvSpPr>
        <p:spPr>
          <a:xfrm>
            <a:off x="2194560" y="1612670"/>
            <a:ext cx="7381239" cy="5245330"/>
          </a:xfrm>
        </p:spPr>
        <p:txBody>
          <a:bodyPr>
            <a:normAutofit/>
          </a:bodyPr>
          <a:lstStyle/>
          <a:p>
            <a:pPr marL="0" indent="0">
              <a:buNone/>
            </a:pPr>
            <a:r>
              <a:rPr lang="en-US" dirty="0"/>
              <a:t>There are three types: </a:t>
            </a:r>
          </a:p>
          <a:p>
            <a:endParaRPr lang="en-US" dirty="0"/>
          </a:p>
          <a:p>
            <a:pPr marL="457200" indent="-457200">
              <a:buClr>
                <a:srgbClr val="F78471"/>
              </a:buClr>
              <a:buFont typeface="+mj-lt"/>
              <a:buAutoNum type="arabicPeriod"/>
            </a:pPr>
            <a:r>
              <a:rPr lang="en-US" dirty="0"/>
              <a:t>Initial Licensing Unified Home Study - assesses prospective caregivers who want to become foster parents </a:t>
            </a:r>
            <a:br>
              <a:rPr lang="en-US" dirty="0"/>
            </a:br>
            <a:endParaRPr lang="en-US" dirty="0"/>
          </a:p>
          <a:p>
            <a:pPr marL="457200" indent="-457200">
              <a:buClr>
                <a:srgbClr val="F78471"/>
              </a:buClr>
              <a:buFont typeface="+mj-lt"/>
              <a:buAutoNum type="arabicPeriod"/>
            </a:pPr>
            <a:r>
              <a:rPr lang="en-US" dirty="0"/>
              <a:t>Re-licensing Unified Home Study - reassesses caregivers who are already licensed and are undergoing their re-licensure process </a:t>
            </a:r>
            <a:br>
              <a:rPr lang="en-US" dirty="0"/>
            </a:br>
            <a:endParaRPr lang="en-US" dirty="0"/>
          </a:p>
          <a:p>
            <a:pPr marL="457200" indent="-457200">
              <a:buClr>
                <a:srgbClr val="F78471"/>
              </a:buClr>
              <a:buFont typeface="+mj-lt"/>
              <a:buAutoNum type="arabicPeriod"/>
            </a:pPr>
            <a:r>
              <a:rPr lang="en-US" dirty="0"/>
              <a:t>Addendum-Not Adoption Home Study - address the changes that have occurred in the household during the licensing year</a:t>
            </a:r>
          </a:p>
          <a:p>
            <a:endParaRPr lang="en-US" dirty="0"/>
          </a:p>
        </p:txBody>
      </p:sp>
      <p:sp>
        <p:nvSpPr>
          <p:cNvPr id="4" name="Slide Number Placeholder 6">
            <a:extLst>
              <a:ext uri="{FF2B5EF4-FFF2-40B4-BE49-F238E27FC236}">
                <a16:creationId xmlns:a16="http://schemas.microsoft.com/office/drawing/2014/main" id="{5435842C-E9DA-487A-84CB-052593D16262}"/>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2.2.22</a:t>
            </a:r>
          </a:p>
        </p:txBody>
      </p:sp>
    </p:spTree>
    <p:custDataLst>
      <p:tags r:id="rId1"/>
    </p:custDataLst>
    <p:extLst>
      <p:ext uri="{BB962C8B-B14F-4D97-AF65-F5344CB8AC3E}">
        <p14:creationId xmlns:p14="http://schemas.microsoft.com/office/powerpoint/2010/main" val="3052462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82D9-09A6-47B4-AD1E-EBC26B60400E}"/>
              </a:ext>
            </a:extLst>
          </p:cNvPr>
          <p:cNvSpPr>
            <a:spLocks noGrp="1"/>
          </p:cNvSpPr>
          <p:nvPr>
            <p:ph type="title"/>
          </p:nvPr>
        </p:nvSpPr>
        <p:spPr/>
        <p:txBody>
          <a:bodyPr/>
          <a:lstStyle/>
          <a:p>
            <a:r>
              <a:rPr lang="en-US" dirty="0"/>
              <a:t>UHS Writing Tips</a:t>
            </a:r>
          </a:p>
        </p:txBody>
      </p:sp>
      <p:grpSp>
        <p:nvGrpSpPr>
          <p:cNvPr id="4" name="Group 3">
            <a:extLst>
              <a:ext uri="{FF2B5EF4-FFF2-40B4-BE49-F238E27FC236}">
                <a16:creationId xmlns:a16="http://schemas.microsoft.com/office/drawing/2014/main" id="{9A53F510-9C13-4118-906B-2B793329436E}"/>
              </a:ext>
            </a:extLst>
          </p:cNvPr>
          <p:cNvGrpSpPr/>
          <p:nvPr/>
        </p:nvGrpSpPr>
        <p:grpSpPr>
          <a:xfrm>
            <a:off x="1097835" y="2130082"/>
            <a:ext cx="9165270" cy="3699218"/>
            <a:chOff x="1106618" y="1448477"/>
            <a:chExt cx="9996330" cy="3697651"/>
          </a:xfrm>
        </p:grpSpPr>
        <p:sp>
          <p:nvSpPr>
            <p:cNvPr id="5" name="Rounded Rectangle 9">
              <a:extLst>
                <a:ext uri="{FF2B5EF4-FFF2-40B4-BE49-F238E27FC236}">
                  <a16:creationId xmlns:a16="http://schemas.microsoft.com/office/drawing/2014/main" id="{FB27CE46-4248-440D-9429-4FBF2C4A2818}"/>
                </a:ext>
              </a:extLst>
            </p:cNvPr>
            <p:cNvSpPr/>
            <p:nvPr/>
          </p:nvSpPr>
          <p:spPr>
            <a:xfrm>
              <a:off x="1106618" y="1448477"/>
              <a:ext cx="7176929" cy="803758"/>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1.  Use words that give an exact meaning.</a:t>
              </a:r>
            </a:p>
          </p:txBody>
        </p:sp>
        <p:sp>
          <p:nvSpPr>
            <p:cNvPr id="7" name="Rounded Rectangle 12">
              <a:extLst>
                <a:ext uri="{FF2B5EF4-FFF2-40B4-BE49-F238E27FC236}">
                  <a16:creationId xmlns:a16="http://schemas.microsoft.com/office/drawing/2014/main" id="{403C112E-190B-44C4-84EC-180E031D8D2A}"/>
                </a:ext>
              </a:extLst>
            </p:cNvPr>
            <p:cNvSpPr/>
            <p:nvPr/>
          </p:nvSpPr>
          <p:spPr>
            <a:xfrm>
              <a:off x="2864108" y="3380493"/>
              <a:ext cx="7514940" cy="808243"/>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3.  Do not use slang, “lingo”, or local jargon.</a:t>
              </a:r>
            </a:p>
          </p:txBody>
        </p:sp>
        <p:sp>
          <p:nvSpPr>
            <p:cNvPr id="10" name="Rounded Rectangle 15">
              <a:extLst>
                <a:ext uri="{FF2B5EF4-FFF2-40B4-BE49-F238E27FC236}">
                  <a16:creationId xmlns:a16="http://schemas.microsoft.com/office/drawing/2014/main" id="{321D8727-F731-4255-94E1-04F0BC67077E}"/>
                </a:ext>
              </a:extLst>
            </p:cNvPr>
            <p:cNvSpPr/>
            <p:nvPr/>
          </p:nvSpPr>
          <p:spPr>
            <a:xfrm>
              <a:off x="1948747" y="2415862"/>
              <a:ext cx="7373025" cy="803758"/>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2.  Get rid of extra words.</a:t>
              </a:r>
            </a:p>
          </p:txBody>
        </p:sp>
        <p:sp>
          <p:nvSpPr>
            <p:cNvPr id="9" name="Rounded Rectangle 18">
              <a:extLst>
                <a:ext uri="{FF2B5EF4-FFF2-40B4-BE49-F238E27FC236}">
                  <a16:creationId xmlns:a16="http://schemas.microsoft.com/office/drawing/2014/main" id="{C9EFF625-C522-4975-B9F9-769F1B854E84}"/>
                </a:ext>
              </a:extLst>
            </p:cNvPr>
            <p:cNvSpPr/>
            <p:nvPr/>
          </p:nvSpPr>
          <p:spPr>
            <a:xfrm>
              <a:off x="3699694" y="4345124"/>
              <a:ext cx="7403254" cy="801004"/>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n-US" sz="2800" dirty="0">
                  <a:latin typeface="Arvo"/>
                </a:rPr>
                <a:t>4.  Give complete information.</a:t>
              </a:r>
            </a:p>
          </p:txBody>
        </p:sp>
      </p:grpSp>
      <p:sp>
        <p:nvSpPr>
          <p:cNvPr id="12" name="Slide Number Placeholder 6">
            <a:extLst>
              <a:ext uri="{FF2B5EF4-FFF2-40B4-BE49-F238E27FC236}">
                <a16:creationId xmlns:a16="http://schemas.microsoft.com/office/drawing/2014/main" id="{F9BB276B-252F-4E4E-ADCE-B0E7A008463C}"/>
              </a:ext>
            </a:extLst>
          </p:cNvPr>
          <p:cNvSpPr txBox="1">
            <a:spLocks noChangeArrowheads="1"/>
          </p:cNvSpPr>
          <p:nvPr/>
        </p:nvSpPr>
        <p:spPr>
          <a:xfrm>
            <a:off x="11119757" y="6580414"/>
            <a:ext cx="1072243" cy="27758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2.2.23</a:t>
            </a:r>
          </a:p>
        </p:txBody>
      </p:sp>
    </p:spTree>
    <p:custDataLst>
      <p:tags r:id="rId1"/>
    </p:custDataLst>
    <p:extLst>
      <p:ext uri="{BB962C8B-B14F-4D97-AF65-F5344CB8AC3E}">
        <p14:creationId xmlns:p14="http://schemas.microsoft.com/office/powerpoint/2010/main" val="423191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F:</a:t>
            </a:r>
            <a:br>
              <a:rPr lang="en-US" dirty="0"/>
            </a:br>
            <a:r>
              <a:rPr lang="en-US" dirty="0"/>
              <a:t>Clark Home Study</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Read through the home study example.</a:t>
            </a:r>
            <a:br>
              <a:rPr lang="en-US" dirty="0"/>
            </a:br>
            <a:endParaRPr lang="en-US" dirty="0"/>
          </a:p>
          <a:p>
            <a:pPr>
              <a:buClr>
                <a:srgbClr val="F78471"/>
              </a:buClr>
            </a:pPr>
            <a:r>
              <a:rPr lang="en-US" dirty="0"/>
              <a:t>Utilizing the Clark Home Study worksheet, assess if the example home study addresses the Unified Home Study requirements.</a:t>
            </a:r>
          </a:p>
        </p:txBody>
      </p:sp>
      <p:sp>
        <p:nvSpPr>
          <p:cNvPr id="5" name="Slide Number Placeholder 6">
            <a:extLst>
              <a:ext uri="{FF2B5EF4-FFF2-40B4-BE49-F238E27FC236}">
                <a16:creationId xmlns:a16="http://schemas.microsoft.com/office/drawing/2014/main" id="{4EB31415-1538-497E-AE1C-B6C806F44E91}"/>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2.2.24</a:t>
            </a:r>
          </a:p>
        </p:txBody>
      </p:sp>
    </p:spTree>
    <p:custDataLst>
      <p:tags r:id="rId1"/>
    </p:custDataLst>
    <p:extLst>
      <p:ext uri="{BB962C8B-B14F-4D97-AF65-F5344CB8AC3E}">
        <p14:creationId xmlns:p14="http://schemas.microsoft.com/office/powerpoint/2010/main" val="1795768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0195F-5CE2-490C-92F3-E5A3EAEBCEF2}"/>
              </a:ext>
            </a:extLst>
          </p:cNvPr>
          <p:cNvSpPr>
            <a:spLocks noGrp="1"/>
          </p:cNvSpPr>
          <p:nvPr>
            <p:ph type="title"/>
          </p:nvPr>
        </p:nvSpPr>
        <p:spPr/>
        <p:txBody>
          <a:bodyPr/>
          <a:lstStyle/>
          <a:p>
            <a:r>
              <a:rPr lang="en-US" dirty="0"/>
              <a:t>Twelve Assessment Categories</a:t>
            </a:r>
          </a:p>
        </p:txBody>
      </p:sp>
      <p:sp>
        <p:nvSpPr>
          <p:cNvPr id="3" name="Text Placeholder 2">
            <a:extLst>
              <a:ext uri="{FF2B5EF4-FFF2-40B4-BE49-F238E27FC236}">
                <a16:creationId xmlns:a16="http://schemas.microsoft.com/office/drawing/2014/main" id="{157489CE-C568-4611-8CD0-C8DE1B1B7147}"/>
              </a:ext>
            </a:extLst>
          </p:cNvPr>
          <p:cNvSpPr>
            <a:spLocks noGrp="1"/>
          </p:cNvSpPr>
          <p:nvPr>
            <p:ph type="body" idx="1"/>
          </p:nvPr>
        </p:nvSpPr>
        <p:spPr>
          <a:xfrm>
            <a:off x="2269674" y="1094014"/>
            <a:ext cx="7315200" cy="6060565"/>
          </a:xfrm>
        </p:spPr>
        <p:txBody>
          <a:bodyPr>
            <a:normAutofit/>
          </a:bodyPr>
          <a:lstStyle/>
          <a:p>
            <a:pPr marL="457200" lvl="0" indent="-457200">
              <a:buClr>
                <a:srgbClr val="F78471"/>
              </a:buClr>
              <a:buFont typeface="+mj-lt"/>
              <a:buAutoNum type="arabicPeriod"/>
            </a:pPr>
            <a:r>
              <a:rPr lang="en-US" sz="2200" dirty="0"/>
              <a:t>Attitudes and beliefs regarding foster care and adoption issues</a:t>
            </a:r>
          </a:p>
          <a:p>
            <a:pPr marL="457200" lvl="0" indent="-457200">
              <a:buClr>
                <a:srgbClr val="F78471"/>
              </a:buClr>
              <a:buFont typeface="+mj-lt"/>
              <a:buAutoNum type="arabicPeriod"/>
            </a:pPr>
            <a:r>
              <a:rPr lang="en-US" sz="2200" dirty="0"/>
              <a:t>Motivation to foster or adopt</a:t>
            </a:r>
          </a:p>
          <a:p>
            <a:pPr marL="457200" lvl="0" indent="-457200">
              <a:buClr>
                <a:srgbClr val="F78471"/>
              </a:buClr>
              <a:buFont typeface="+mj-lt"/>
              <a:buAutoNum type="arabicPeriod"/>
            </a:pPr>
            <a:r>
              <a:rPr lang="en-US" sz="2200" dirty="0"/>
              <a:t>Personal and emotional maturity</a:t>
            </a:r>
          </a:p>
          <a:p>
            <a:pPr marL="457200" lvl="0" indent="-457200">
              <a:buClr>
                <a:srgbClr val="F78471"/>
              </a:buClr>
              <a:buFont typeface="+mj-lt"/>
              <a:buAutoNum type="arabicPeriod"/>
            </a:pPr>
            <a:r>
              <a:rPr lang="en-US" sz="2200" dirty="0"/>
              <a:t>Stability and quality of interpersonal relationships</a:t>
            </a:r>
          </a:p>
          <a:p>
            <a:pPr marL="457200" lvl="0" indent="-457200">
              <a:buClr>
                <a:srgbClr val="F78471"/>
              </a:buClr>
              <a:buFont typeface="+mj-lt"/>
              <a:buAutoNum type="arabicPeriod"/>
            </a:pPr>
            <a:r>
              <a:rPr lang="en-US" sz="2200" dirty="0"/>
              <a:t>Coping skills and history of stress management</a:t>
            </a:r>
          </a:p>
          <a:p>
            <a:pPr marL="457200" lvl="0" indent="-457200">
              <a:buClr>
                <a:srgbClr val="F78471"/>
              </a:buClr>
              <a:buFont typeface="+mj-lt"/>
              <a:buAutoNum type="arabicPeriod"/>
            </a:pPr>
            <a:r>
              <a:rPr lang="en-US" sz="2200" dirty="0"/>
              <a:t>Level of openness in family relationships</a:t>
            </a:r>
          </a:p>
          <a:p>
            <a:pPr marL="457200" indent="-457200">
              <a:buClr>
                <a:srgbClr val="F78471"/>
              </a:buClr>
              <a:buFont typeface="+mj-lt"/>
              <a:buAutoNum type="arabicPeriod"/>
            </a:pPr>
            <a:r>
              <a:rPr lang="en-US" sz="2200" dirty="0"/>
              <a:t> Parenting skills and abilities</a:t>
            </a:r>
          </a:p>
          <a:p>
            <a:pPr marL="457200" lvl="0" indent="-457200">
              <a:buClr>
                <a:srgbClr val="F78471"/>
              </a:buClr>
              <a:buFont typeface="+mj-lt"/>
              <a:buAutoNum type="arabicPeriod"/>
            </a:pPr>
            <a:r>
              <a:rPr lang="en-US" sz="2200" dirty="0"/>
              <a:t>Ability to empathize with others</a:t>
            </a:r>
          </a:p>
          <a:p>
            <a:pPr marL="457200" lvl="0" indent="-457200">
              <a:buClr>
                <a:srgbClr val="F78471"/>
              </a:buClr>
              <a:buFont typeface="+mj-lt"/>
              <a:buAutoNum type="arabicPeriod"/>
            </a:pPr>
            <a:r>
              <a:rPr lang="en-US" sz="2200" dirty="0"/>
              <a:t>Understanding of entitlement issues</a:t>
            </a:r>
          </a:p>
          <a:p>
            <a:pPr marL="457200" lvl="0" indent="-457200">
              <a:buClr>
                <a:srgbClr val="F78471"/>
              </a:buClr>
              <a:buFont typeface="+mj-lt"/>
              <a:buAutoNum type="arabicPeriod"/>
            </a:pPr>
            <a:r>
              <a:rPr lang="en-US" sz="2200" dirty="0"/>
              <a:t>Ability and willingness to take a hands-on parenting approach </a:t>
            </a:r>
          </a:p>
          <a:p>
            <a:pPr marL="457200" lvl="0" indent="-457200">
              <a:buClr>
                <a:srgbClr val="F78471"/>
              </a:buClr>
              <a:buFont typeface="+mj-lt"/>
              <a:buAutoNum type="arabicPeriod"/>
            </a:pPr>
            <a:r>
              <a:rPr lang="en-US" sz="2200" dirty="0"/>
              <a:t>Ability to make and honor commitments </a:t>
            </a:r>
          </a:p>
          <a:p>
            <a:pPr marL="457200" indent="-457200">
              <a:buClr>
                <a:srgbClr val="F78471"/>
              </a:buClr>
              <a:buFont typeface="+mj-lt"/>
              <a:buAutoNum type="arabicPeriod"/>
            </a:pPr>
            <a:r>
              <a:rPr lang="en-US" sz="2200" dirty="0"/>
              <a:t>Religious affiliation and/or spiritual beliefs</a:t>
            </a:r>
          </a:p>
        </p:txBody>
      </p:sp>
      <p:sp>
        <p:nvSpPr>
          <p:cNvPr id="4" name="Slide Number Placeholder 6">
            <a:extLst>
              <a:ext uri="{FF2B5EF4-FFF2-40B4-BE49-F238E27FC236}">
                <a16:creationId xmlns:a16="http://schemas.microsoft.com/office/drawing/2014/main" id="{9CF6772F-B357-45FF-9736-9FD5A26A3A2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2.2.25</a:t>
            </a:r>
          </a:p>
        </p:txBody>
      </p:sp>
    </p:spTree>
    <p:custDataLst>
      <p:tags r:id="rId1"/>
    </p:custDataLst>
    <p:extLst>
      <p:ext uri="{BB962C8B-B14F-4D97-AF65-F5344CB8AC3E}">
        <p14:creationId xmlns:p14="http://schemas.microsoft.com/office/powerpoint/2010/main" val="576333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1A96-BBDC-47F4-92B4-4E616712B6C5}"/>
              </a:ext>
            </a:extLst>
          </p:cNvPr>
          <p:cNvSpPr>
            <a:spLocks noGrp="1"/>
          </p:cNvSpPr>
          <p:nvPr>
            <p:ph type="title"/>
          </p:nvPr>
        </p:nvSpPr>
        <p:spPr/>
        <p:txBody>
          <a:bodyPr/>
          <a:lstStyle/>
          <a:p>
            <a:r>
              <a:rPr lang="en-US" dirty="0"/>
              <a:t>Home Study Interviews</a:t>
            </a:r>
          </a:p>
        </p:txBody>
      </p:sp>
      <p:grpSp>
        <p:nvGrpSpPr>
          <p:cNvPr id="5" name="Group 4">
            <a:extLst>
              <a:ext uri="{FF2B5EF4-FFF2-40B4-BE49-F238E27FC236}">
                <a16:creationId xmlns:a16="http://schemas.microsoft.com/office/drawing/2014/main" id="{4973D848-EA22-489B-BDA5-2BFBC589A2FF}"/>
              </a:ext>
            </a:extLst>
          </p:cNvPr>
          <p:cNvGrpSpPr/>
          <p:nvPr/>
        </p:nvGrpSpPr>
        <p:grpSpPr>
          <a:xfrm>
            <a:off x="2747421" y="1208314"/>
            <a:ext cx="6109330" cy="5511630"/>
            <a:chOff x="2906218" y="1627868"/>
            <a:chExt cx="7075982" cy="4551422"/>
          </a:xfrm>
        </p:grpSpPr>
        <p:sp>
          <p:nvSpPr>
            <p:cNvPr id="6" name="Freeform: Shape 5">
              <a:extLst>
                <a:ext uri="{FF2B5EF4-FFF2-40B4-BE49-F238E27FC236}">
                  <a16:creationId xmlns:a16="http://schemas.microsoft.com/office/drawing/2014/main" id="{FE0DE07B-EDD1-4981-9E3A-A4BD66C351BE}"/>
                </a:ext>
              </a:extLst>
            </p:cNvPr>
            <p:cNvSpPr/>
            <p:nvPr/>
          </p:nvSpPr>
          <p:spPr>
            <a:xfrm>
              <a:off x="2906218" y="1627868"/>
              <a:ext cx="7075982" cy="1508665"/>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An assessor should make an effort to ask behavioral rather than theoretical questions. </a:t>
              </a:r>
            </a:p>
          </p:txBody>
        </p:sp>
        <p:sp>
          <p:nvSpPr>
            <p:cNvPr id="7" name="Freeform: Shape 6">
              <a:extLst>
                <a:ext uri="{FF2B5EF4-FFF2-40B4-BE49-F238E27FC236}">
                  <a16:creationId xmlns:a16="http://schemas.microsoft.com/office/drawing/2014/main" id="{C0C2AD04-BEB6-4222-863C-7D89AC800F90}"/>
                </a:ext>
              </a:extLst>
            </p:cNvPr>
            <p:cNvSpPr/>
            <p:nvPr/>
          </p:nvSpPr>
          <p:spPr>
            <a:xfrm>
              <a:off x="2906218" y="3149247"/>
              <a:ext cx="7075982" cy="15086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Asking applicants how they have handled similar situations in the past will give the assessor (and the applicants) a much clearer picture of their readiness for adoption or foster care. </a:t>
              </a:r>
            </a:p>
          </p:txBody>
        </p:sp>
        <p:sp>
          <p:nvSpPr>
            <p:cNvPr id="8" name="Freeform: Shape 7">
              <a:extLst>
                <a:ext uri="{FF2B5EF4-FFF2-40B4-BE49-F238E27FC236}">
                  <a16:creationId xmlns:a16="http://schemas.microsoft.com/office/drawing/2014/main" id="{7EE52A57-E35E-4394-BEFD-19C4AE79C73E}"/>
                </a:ext>
              </a:extLst>
            </p:cNvPr>
            <p:cNvSpPr/>
            <p:nvPr/>
          </p:nvSpPr>
          <p:spPr>
            <a:xfrm>
              <a:off x="2906218" y="4670625"/>
              <a:ext cx="7075982" cy="1508665"/>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087" tIns="165087" rIns="165087" bIns="16508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assessor must develop diverse, effective, and efficient verbal, non-verbal, and observational skills and should utilize a variety of interviewing techniques.</a:t>
              </a:r>
            </a:p>
          </p:txBody>
        </p:sp>
      </p:grpSp>
      <p:sp>
        <p:nvSpPr>
          <p:cNvPr id="9" name="Slide Number Placeholder 6">
            <a:extLst>
              <a:ext uri="{FF2B5EF4-FFF2-40B4-BE49-F238E27FC236}">
                <a16:creationId xmlns:a16="http://schemas.microsoft.com/office/drawing/2014/main" id="{C0B08F7C-3EBA-46F7-9740-7FC10161779E}"/>
              </a:ext>
            </a:extLst>
          </p:cNvPr>
          <p:cNvSpPr txBox="1">
            <a:spLocks noChangeArrowheads="1"/>
          </p:cNvSpPr>
          <p:nvPr/>
        </p:nvSpPr>
        <p:spPr>
          <a:xfrm>
            <a:off x="10845801" y="6547757"/>
            <a:ext cx="1346200"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2.2.26</a:t>
            </a:r>
          </a:p>
        </p:txBody>
      </p:sp>
    </p:spTree>
    <p:custDataLst>
      <p:tags r:id="rId1"/>
    </p:custDataLst>
    <p:extLst>
      <p:ext uri="{BB962C8B-B14F-4D97-AF65-F5344CB8AC3E}">
        <p14:creationId xmlns:p14="http://schemas.microsoft.com/office/powerpoint/2010/main" val="4254618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A5EC-3F69-458E-8707-856F7B76A658}"/>
              </a:ext>
            </a:extLst>
          </p:cNvPr>
          <p:cNvSpPr>
            <a:spLocks noGrp="1"/>
          </p:cNvSpPr>
          <p:nvPr>
            <p:ph type="title"/>
          </p:nvPr>
        </p:nvSpPr>
        <p:spPr/>
        <p:txBody>
          <a:bodyPr/>
          <a:lstStyle/>
          <a:p>
            <a:r>
              <a:rPr lang="en-US" dirty="0"/>
              <a:t>Four Phases of the Interview Process</a:t>
            </a:r>
          </a:p>
        </p:txBody>
      </p:sp>
      <p:sp>
        <p:nvSpPr>
          <p:cNvPr id="3" name="Text Placeholder 2">
            <a:extLst>
              <a:ext uri="{FF2B5EF4-FFF2-40B4-BE49-F238E27FC236}">
                <a16:creationId xmlns:a16="http://schemas.microsoft.com/office/drawing/2014/main" id="{B9BA0336-4F5F-4991-B30C-16B8CDC380E1}"/>
              </a:ext>
            </a:extLst>
          </p:cNvPr>
          <p:cNvSpPr>
            <a:spLocks noGrp="1"/>
          </p:cNvSpPr>
          <p:nvPr>
            <p:ph type="body" idx="1"/>
          </p:nvPr>
        </p:nvSpPr>
        <p:spPr>
          <a:xfrm>
            <a:off x="2405933" y="1349465"/>
            <a:ext cx="5885298" cy="3967744"/>
          </a:xfrm>
        </p:spPr>
        <p:txBody>
          <a:bodyPr/>
          <a:lstStyle/>
          <a:p>
            <a:pPr marL="0" indent="0">
              <a:lnSpc>
                <a:spcPct val="150000"/>
              </a:lnSpc>
              <a:buNone/>
            </a:pPr>
            <a:r>
              <a:rPr lang="en-US" sz="2800" dirty="0"/>
              <a:t>1. Opening phase </a:t>
            </a:r>
          </a:p>
          <a:p>
            <a:pPr marL="0" indent="0">
              <a:lnSpc>
                <a:spcPct val="150000"/>
              </a:lnSpc>
              <a:buNone/>
            </a:pPr>
            <a:r>
              <a:rPr lang="en-US" sz="2800" dirty="0"/>
              <a:t>2. Information Gathering phase </a:t>
            </a:r>
          </a:p>
          <a:p>
            <a:pPr marL="0" indent="0">
              <a:lnSpc>
                <a:spcPct val="150000"/>
              </a:lnSpc>
              <a:buNone/>
            </a:pPr>
            <a:r>
              <a:rPr lang="en-US" sz="2800" dirty="0"/>
              <a:t>3. Planning phase </a:t>
            </a:r>
          </a:p>
          <a:p>
            <a:pPr marL="0" indent="0">
              <a:lnSpc>
                <a:spcPct val="150000"/>
              </a:lnSpc>
              <a:buNone/>
            </a:pPr>
            <a:r>
              <a:rPr lang="en-US" sz="2800" dirty="0"/>
              <a:t>4. Closing phase </a:t>
            </a:r>
          </a:p>
          <a:p>
            <a:pPr>
              <a:lnSpc>
                <a:spcPct val="150000"/>
              </a:lnSpc>
            </a:pPr>
            <a:endParaRPr lang="en-US" dirty="0"/>
          </a:p>
        </p:txBody>
      </p:sp>
      <p:pic>
        <p:nvPicPr>
          <p:cNvPr id="4" name="Picture 3">
            <a:extLst>
              <a:ext uri="{FF2B5EF4-FFF2-40B4-BE49-F238E27FC236}">
                <a16:creationId xmlns:a16="http://schemas.microsoft.com/office/drawing/2014/main" id="{B8FDCD7D-A5E2-4B7C-9B90-0D8B522F53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808656" y="3849819"/>
            <a:ext cx="3371551" cy="2805470"/>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6">
            <a:extLst>
              <a:ext uri="{FF2B5EF4-FFF2-40B4-BE49-F238E27FC236}">
                <a16:creationId xmlns:a16="http://schemas.microsoft.com/office/drawing/2014/main" id="{FC8D023C-7075-4C3E-820D-E5EC6EAFD5FF}"/>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2.2.27</a:t>
            </a:r>
          </a:p>
        </p:txBody>
      </p:sp>
    </p:spTree>
    <p:custDataLst>
      <p:tags r:id="rId1"/>
    </p:custDataLst>
    <p:extLst>
      <p:ext uri="{BB962C8B-B14F-4D97-AF65-F5344CB8AC3E}">
        <p14:creationId xmlns:p14="http://schemas.microsoft.com/office/powerpoint/2010/main" val="2925021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G:</a:t>
            </a:r>
            <a:br>
              <a:rPr lang="en-US" dirty="0"/>
            </a:br>
            <a:r>
              <a:rPr lang="en-US" dirty="0"/>
              <a:t>Home Study Interviews – First Interview</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Given each assessment category, review the sample questions you would ask a prospective parent to assess that category.</a:t>
            </a:r>
            <a:br>
              <a:rPr lang="en-US" dirty="0"/>
            </a:br>
            <a:endParaRPr lang="en-US" dirty="0"/>
          </a:p>
          <a:p>
            <a:pPr>
              <a:buClr>
                <a:srgbClr val="F78471"/>
              </a:buClr>
            </a:pPr>
            <a:r>
              <a:rPr lang="en-US" dirty="0"/>
              <a:t>For each category, write two additional questions that you could utilize.</a:t>
            </a:r>
          </a:p>
        </p:txBody>
      </p:sp>
      <p:sp>
        <p:nvSpPr>
          <p:cNvPr id="6" name="Slide Number Placeholder 6">
            <a:extLst>
              <a:ext uri="{FF2B5EF4-FFF2-40B4-BE49-F238E27FC236}">
                <a16:creationId xmlns:a16="http://schemas.microsoft.com/office/drawing/2014/main" id="{78DB7C0D-F63B-4C20-A60B-C30B312C11B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2.2.28</a:t>
            </a:r>
          </a:p>
        </p:txBody>
      </p:sp>
    </p:spTree>
    <p:custDataLst>
      <p:tags r:id="rId1"/>
    </p:custDataLst>
    <p:extLst>
      <p:ext uri="{BB962C8B-B14F-4D97-AF65-F5344CB8AC3E}">
        <p14:creationId xmlns:p14="http://schemas.microsoft.com/office/powerpoint/2010/main" val="2513462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Follow-Up Interviews</a:t>
            </a:r>
          </a:p>
        </p:txBody>
      </p:sp>
      <p:grpSp>
        <p:nvGrpSpPr>
          <p:cNvPr id="22" name="Group 21">
            <a:extLst>
              <a:ext uri="{FF2B5EF4-FFF2-40B4-BE49-F238E27FC236}">
                <a16:creationId xmlns:a16="http://schemas.microsoft.com/office/drawing/2014/main" id="{00FA30EE-9133-4902-A2DB-765202EAD9E5}"/>
              </a:ext>
            </a:extLst>
          </p:cNvPr>
          <p:cNvGrpSpPr/>
          <p:nvPr/>
        </p:nvGrpSpPr>
        <p:grpSpPr>
          <a:xfrm>
            <a:off x="2541817" y="2303744"/>
            <a:ext cx="6618513" cy="2090056"/>
            <a:chOff x="2492830" y="1534886"/>
            <a:chExt cx="7206340" cy="2241736"/>
          </a:xfrm>
        </p:grpSpPr>
        <p:sp>
          <p:nvSpPr>
            <p:cNvPr id="19" name="Speech Bubble: Rectangle 18">
              <a:extLst>
                <a:ext uri="{FF2B5EF4-FFF2-40B4-BE49-F238E27FC236}">
                  <a16:creationId xmlns:a16="http://schemas.microsoft.com/office/drawing/2014/main" id="{93A87C6B-3316-4DB9-B993-938EFED18C26}"/>
                </a:ext>
              </a:extLst>
            </p:cNvPr>
            <p:cNvSpPr/>
            <p:nvPr/>
          </p:nvSpPr>
          <p:spPr>
            <a:xfrm>
              <a:off x="2492830" y="1534886"/>
              <a:ext cx="2226128" cy="2241736"/>
            </a:xfrm>
            <a:prstGeom prst="wedgeRectCallout">
              <a:avLst>
                <a:gd name="adj1" fmla="val -59600"/>
                <a:gd name="adj2" fmla="val 98744"/>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Understand Intent of the Question</a:t>
              </a:r>
            </a:p>
          </p:txBody>
        </p:sp>
        <p:sp>
          <p:nvSpPr>
            <p:cNvPr id="20" name="Speech Bubble: Rectangle 19">
              <a:extLst>
                <a:ext uri="{FF2B5EF4-FFF2-40B4-BE49-F238E27FC236}">
                  <a16:creationId xmlns:a16="http://schemas.microsoft.com/office/drawing/2014/main" id="{46BA26B7-4808-42CE-9EA9-569538217437}"/>
                </a:ext>
              </a:extLst>
            </p:cNvPr>
            <p:cNvSpPr/>
            <p:nvPr/>
          </p:nvSpPr>
          <p:spPr>
            <a:xfrm>
              <a:off x="4982936" y="1534886"/>
              <a:ext cx="2226128" cy="2241736"/>
            </a:xfrm>
            <a:prstGeom prst="wedgeRectCallout">
              <a:avLst>
                <a:gd name="adj1" fmla="val -59600"/>
                <a:gd name="adj2" fmla="val 98744"/>
              </a:avLst>
            </a:prstGeom>
            <a:solidFill>
              <a:srgbClr val="719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Understand Cultural Differences </a:t>
              </a:r>
            </a:p>
          </p:txBody>
        </p:sp>
        <p:sp>
          <p:nvSpPr>
            <p:cNvPr id="21" name="Speech Bubble: Rectangle 20">
              <a:extLst>
                <a:ext uri="{FF2B5EF4-FFF2-40B4-BE49-F238E27FC236}">
                  <a16:creationId xmlns:a16="http://schemas.microsoft.com/office/drawing/2014/main" id="{ECA34CD4-255B-444E-A327-517F73C8CFCA}"/>
                </a:ext>
              </a:extLst>
            </p:cNvPr>
            <p:cNvSpPr/>
            <p:nvPr/>
          </p:nvSpPr>
          <p:spPr>
            <a:xfrm>
              <a:off x="7473042" y="1534886"/>
              <a:ext cx="2226128" cy="2241736"/>
            </a:xfrm>
            <a:prstGeom prst="wedgeRectCallout">
              <a:avLst>
                <a:gd name="adj1" fmla="val -59600"/>
                <a:gd name="adj2" fmla="val 98744"/>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Know the Range of Possible Answers</a:t>
              </a:r>
            </a:p>
          </p:txBody>
        </p:sp>
      </p:grpSp>
      <p:sp>
        <p:nvSpPr>
          <p:cNvPr id="24" name="Slide Number Placeholder 6">
            <a:extLst>
              <a:ext uri="{FF2B5EF4-FFF2-40B4-BE49-F238E27FC236}">
                <a16:creationId xmlns:a16="http://schemas.microsoft.com/office/drawing/2014/main" id="{8C90AA20-A3F5-4E7B-8986-ED3B04DA8598}"/>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2.2.29</a:t>
            </a:r>
          </a:p>
        </p:txBody>
      </p:sp>
    </p:spTree>
    <p:custDataLst>
      <p:tags r:id="rId1"/>
    </p:custDataLst>
    <p:extLst>
      <p:ext uri="{BB962C8B-B14F-4D97-AF65-F5344CB8AC3E}">
        <p14:creationId xmlns:p14="http://schemas.microsoft.com/office/powerpoint/2010/main" val="2165434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Individual Interviews</a:t>
            </a:r>
          </a:p>
        </p:txBody>
      </p:sp>
      <p:pic>
        <p:nvPicPr>
          <p:cNvPr id="4" name="Picture 3">
            <a:extLst>
              <a:ext uri="{FF2B5EF4-FFF2-40B4-BE49-F238E27FC236}">
                <a16:creationId xmlns:a16="http://schemas.microsoft.com/office/drawing/2014/main" id="{D2195DAE-C221-413D-9069-2B10FF7F34FD}"/>
              </a:ext>
            </a:extLst>
          </p:cNvPr>
          <p:cNvPicPr>
            <a:picLocks noChangeAspect="1"/>
          </p:cNvPicPr>
          <p:nvPr/>
        </p:nvPicPr>
        <p:blipFill>
          <a:blip r:embed="rId3"/>
          <a:stretch>
            <a:fillRect/>
          </a:stretch>
        </p:blipFill>
        <p:spPr>
          <a:xfrm>
            <a:off x="3526313" y="1637052"/>
            <a:ext cx="5139373" cy="4285859"/>
          </a:xfrm>
          <a:prstGeom prst="rect">
            <a:avLst/>
          </a:prstGeom>
          <a:ln w="127000" cap="rnd">
            <a:solidFill>
              <a:srgbClr val="CEDBE0"/>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Slide Number Placeholder 6">
            <a:extLst>
              <a:ext uri="{FF2B5EF4-FFF2-40B4-BE49-F238E27FC236}">
                <a16:creationId xmlns:a16="http://schemas.microsoft.com/office/drawing/2014/main" id="{03B4D668-7C3E-4206-A89C-8E10F002E50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2.2.30</a:t>
            </a:r>
          </a:p>
        </p:txBody>
      </p:sp>
    </p:spTree>
    <p:custDataLst>
      <p:tags r:id="rId1"/>
    </p:custDataLst>
    <p:extLst>
      <p:ext uri="{BB962C8B-B14F-4D97-AF65-F5344CB8AC3E}">
        <p14:creationId xmlns:p14="http://schemas.microsoft.com/office/powerpoint/2010/main" val="369856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H:</a:t>
            </a:r>
            <a:br>
              <a:rPr lang="en-US" dirty="0"/>
            </a:br>
            <a:r>
              <a:rPr lang="en-US" dirty="0"/>
              <a:t>Home Study Interviews – Individual Interviews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400299"/>
            <a:ext cx="6594268" cy="3622993"/>
          </a:xfrm>
        </p:spPr>
        <p:txBody>
          <a:bodyPr/>
          <a:lstStyle/>
          <a:p>
            <a:pPr>
              <a:buClr>
                <a:srgbClr val="F78471"/>
              </a:buClr>
            </a:pPr>
            <a:r>
              <a:rPr lang="en-US" dirty="0"/>
              <a:t>Use the 12 Assessment Categories from the questions provided and developed in the previous activity.</a:t>
            </a:r>
            <a:br>
              <a:rPr lang="en-US" dirty="0"/>
            </a:br>
            <a:endParaRPr lang="en-US" dirty="0"/>
          </a:p>
          <a:p>
            <a:pPr>
              <a:buClr>
                <a:srgbClr val="F78471"/>
              </a:buClr>
            </a:pPr>
            <a:r>
              <a:rPr lang="en-US" dirty="0"/>
              <a:t>Given your assigned questions, determine why it is important, assess the potential answers, and provide follow-up responses.</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2.2.31</a:t>
            </a:r>
          </a:p>
        </p:txBody>
      </p:sp>
    </p:spTree>
    <p:custDataLst>
      <p:tags r:id="rId1"/>
    </p:custDataLst>
    <p:extLst>
      <p:ext uri="{BB962C8B-B14F-4D97-AF65-F5344CB8AC3E}">
        <p14:creationId xmlns:p14="http://schemas.microsoft.com/office/powerpoint/2010/main" val="22862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B127-FA2C-408B-824D-57A089DE0E8A}"/>
              </a:ext>
            </a:extLst>
          </p:cNvPr>
          <p:cNvSpPr>
            <a:spLocks noGrp="1"/>
          </p:cNvSpPr>
          <p:nvPr>
            <p:ph type="title"/>
          </p:nvPr>
        </p:nvSpPr>
        <p:spPr/>
        <p:txBody>
          <a:bodyPr/>
          <a:lstStyle/>
          <a:p>
            <a:r>
              <a:rPr lang="en-US" dirty="0"/>
              <a:t>Stage 1:  Recruitment for Foster Care</a:t>
            </a:r>
          </a:p>
        </p:txBody>
      </p:sp>
      <p:pic>
        <p:nvPicPr>
          <p:cNvPr id="4" name="Picture 3">
            <a:extLst>
              <a:ext uri="{FF2B5EF4-FFF2-40B4-BE49-F238E27FC236}">
                <a16:creationId xmlns:a16="http://schemas.microsoft.com/office/drawing/2014/main" id="{74FDFC01-B8C7-4F48-9AB6-51763C5FF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5698" y="1618062"/>
            <a:ext cx="5600737" cy="4661741"/>
          </a:xfrm>
          <a:prstGeom prst="rect">
            <a:avLst/>
          </a:prstGeom>
          <a:solidFill>
            <a:srgbClr val="FFFFFF">
              <a:shade val="85000"/>
            </a:srgbClr>
          </a:solidFill>
          <a:ln w="190500" cap="sq">
            <a:solidFill>
              <a:srgbClr val="CEDBE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Slide Number Placeholder 6">
            <a:extLst>
              <a:ext uri="{FF2B5EF4-FFF2-40B4-BE49-F238E27FC236}">
                <a16:creationId xmlns:a16="http://schemas.microsoft.com/office/drawing/2014/main" id="{02CD5312-9460-4803-9BC3-D8113F9F93A5}"/>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2.1.4</a:t>
            </a:r>
          </a:p>
        </p:txBody>
      </p:sp>
    </p:spTree>
    <p:custDataLst>
      <p:tags r:id="rId1"/>
    </p:custDataLst>
    <p:extLst>
      <p:ext uri="{BB962C8B-B14F-4D97-AF65-F5344CB8AC3E}">
        <p14:creationId xmlns:p14="http://schemas.microsoft.com/office/powerpoint/2010/main" val="3522600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Assessing Characteristics, Strengths, and Needs</a:t>
            </a:r>
          </a:p>
        </p:txBody>
      </p:sp>
      <p:pic>
        <p:nvPicPr>
          <p:cNvPr id="3" name="Picture 2">
            <a:extLst>
              <a:ext uri="{FF2B5EF4-FFF2-40B4-BE49-F238E27FC236}">
                <a16:creationId xmlns:a16="http://schemas.microsoft.com/office/drawing/2014/main" id="{31EB4841-6F50-4613-8E8B-2BAD877332C5}"/>
              </a:ext>
            </a:extLst>
          </p:cNvPr>
          <p:cNvPicPr>
            <a:picLocks noChangeAspect="1"/>
          </p:cNvPicPr>
          <p:nvPr/>
        </p:nvPicPr>
        <p:blipFill>
          <a:blip r:embed="rId3"/>
          <a:stretch>
            <a:fillRect/>
          </a:stretch>
        </p:blipFill>
        <p:spPr>
          <a:xfrm>
            <a:off x="3074720" y="1695167"/>
            <a:ext cx="5468586" cy="4560203"/>
          </a:xfrm>
          <a:prstGeom prst="ellipse">
            <a:avLst/>
          </a:prstGeom>
          <a:ln>
            <a:noFill/>
          </a:ln>
          <a:effectLst>
            <a:softEdge rad="112500"/>
          </a:effectLst>
        </p:spPr>
      </p:pic>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2.2.32</a:t>
            </a:r>
          </a:p>
        </p:txBody>
      </p:sp>
    </p:spTree>
    <p:custDataLst>
      <p:tags r:id="rId1"/>
    </p:custDataLst>
    <p:extLst>
      <p:ext uri="{BB962C8B-B14F-4D97-AF65-F5344CB8AC3E}">
        <p14:creationId xmlns:p14="http://schemas.microsoft.com/office/powerpoint/2010/main" val="3827729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Successful Foster and Adoptive Families</a:t>
            </a:r>
          </a:p>
        </p:txBody>
      </p:sp>
      <p:grpSp>
        <p:nvGrpSpPr>
          <p:cNvPr id="5" name="Group 4">
            <a:extLst>
              <a:ext uri="{FF2B5EF4-FFF2-40B4-BE49-F238E27FC236}">
                <a16:creationId xmlns:a16="http://schemas.microsoft.com/office/drawing/2014/main" id="{9739FEFB-8908-4CAF-B5EF-D7DC7FE69FD0}"/>
              </a:ext>
            </a:extLst>
          </p:cNvPr>
          <p:cNvGrpSpPr/>
          <p:nvPr/>
        </p:nvGrpSpPr>
        <p:grpSpPr>
          <a:xfrm>
            <a:off x="1860631" y="1612068"/>
            <a:ext cx="7935028" cy="4805062"/>
            <a:chOff x="2191550" y="1864546"/>
            <a:chExt cx="7935028" cy="4805062"/>
          </a:xfrm>
        </p:grpSpPr>
        <p:sp>
          <p:nvSpPr>
            <p:cNvPr id="6" name="Rectangle 5">
              <a:extLst>
                <a:ext uri="{FF2B5EF4-FFF2-40B4-BE49-F238E27FC236}">
                  <a16:creationId xmlns:a16="http://schemas.microsoft.com/office/drawing/2014/main" id="{8E4E27C5-352E-43A1-9573-431352518E23}"/>
                </a:ext>
              </a:extLst>
            </p:cNvPr>
            <p:cNvSpPr/>
            <p:nvPr/>
          </p:nvSpPr>
          <p:spPr>
            <a:xfrm>
              <a:off x="2606841" y="2978278"/>
              <a:ext cx="7519737" cy="830997"/>
            </a:xfrm>
            <a:prstGeom prst="rect">
              <a:avLst/>
            </a:prstGeom>
            <a:ln>
              <a:noFill/>
            </a:ln>
          </p:spPr>
          <p:txBody>
            <a:bodyPr wrap="square">
              <a:spAutoFit/>
            </a:bodyPr>
            <a:lstStyle/>
            <a:p>
              <a:r>
                <a:rPr lang="en-US" sz="2400" dirty="0">
                  <a:latin typeface="Arvo"/>
                </a:rPr>
                <a:t> </a:t>
              </a:r>
            </a:p>
            <a:p>
              <a:r>
                <a:rPr lang="en-US" sz="2400" dirty="0">
                  <a:latin typeface="Arvo"/>
                </a:rPr>
                <a:t> </a:t>
              </a:r>
            </a:p>
          </p:txBody>
        </p:sp>
        <p:sp>
          <p:nvSpPr>
            <p:cNvPr id="7" name="Rounded Rectangle 3">
              <a:extLst>
                <a:ext uri="{FF2B5EF4-FFF2-40B4-BE49-F238E27FC236}">
                  <a16:creationId xmlns:a16="http://schemas.microsoft.com/office/drawing/2014/main" id="{D0868DF0-872B-48AE-83C8-0CE4087A4DF5}"/>
                </a:ext>
              </a:extLst>
            </p:cNvPr>
            <p:cNvSpPr/>
            <p:nvPr/>
          </p:nvSpPr>
          <p:spPr>
            <a:xfrm>
              <a:off x="2191550" y="1864546"/>
              <a:ext cx="7390600" cy="570748"/>
            </a:xfrm>
            <a:prstGeom prst="rect">
              <a:avLst/>
            </a:prstGeom>
            <a:solidFill>
              <a:srgbClr val="3B576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941" tIns="137941" rIns="137941" bIns="137941" numCol="1" spcCol="1270" anchor="ctr" anchorCtr="0">
              <a:noAutofit/>
            </a:bodyPr>
            <a:lstStyle/>
            <a:p>
              <a:pPr lvl="0" algn="ctr" defTabSz="889000">
                <a:lnSpc>
                  <a:spcPct val="90000"/>
                </a:lnSpc>
                <a:spcBef>
                  <a:spcPct val="0"/>
                </a:spcBef>
                <a:spcAft>
                  <a:spcPct val="35000"/>
                </a:spcAft>
              </a:pPr>
              <a:r>
                <a:rPr lang="en-US" sz="2400" i="0" kern="1200" dirty="0">
                  <a:solidFill>
                    <a:schemeClr val="bg1"/>
                  </a:solidFill>
                  <a:latin typeface="Arvo"/>
                </a:rPr>
                <a:t>Successful foster and adoptive parents must be able to:</a:t>
              </a:r>
            </a:p>
          </p:txBody>
        </p:sp>
        <p:sp>
          <p:nvSpPr>
            <p:cNvPr id="8" name="Freeform 5">
              <a:extLst>
                <a:ext uri="{FF2B5EF4-FFF2-40B4-BE49-F238E27FC236}">
                  <a16:creationId xmlns:a16="http://schemas.microsoft.com/office/drawing/2014/main" id="{C698CA0D-670C-42B7-B803-B487A589653F}"/>
                </a:ext>
              </a:extLst>
            </p:cNvPr>
            <p:cNvSpPr/>
            <p:nvPr/>
          </p:nvSpPr>
          <p:spPr>
            <a:xfrm>
              <a:off x="2506568" y="3993400"/>
              <a:ext cx="6760564" cy="1264770"/>
            </a:xfrm>
            <a:prstGeom prst="rect">
              <a:avLst/>
            </a:prstGeom>
            <a:solidFill>
              <a:srgbClr val="4D77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371" tIns="149371" rIns="149371" bIns="149371" numCol="1" spcCol="1270" anchor="ctr" anchorCtr="0">
              <a:noAutofit/>
            </a:bodyPr>
            <a:lstStyle/>
            <a:p>
              <a:pPr lvl="0" algn="ctr" defTabSz="1022350">
                <a:lnSpc>
                  <a:spcPct val="90000"/>
                </a:lnSpc>
                <a:spcBef>
                  <a:spcPct val="0"/>
                </a:spcBef>
                <a:spcAft>
                  <a:spcPct val="35000"/>
                </a:spcAft>
              </a:pPr>
              <a:r>
                <a:rPr lang="en-US" sz="2400" kern="1200" dirty="0">
                  <a:latin typeface="Arvo"/>
                </a:rPr>
                <a:t>Identify the strengths and needs of children and youth who have been abused, neglected, abandoned, and/or emotionally maltreated.</a:t>
              </a:r>
            </a:p>
          </p:txBody>
        </p:sp>
        <p:sp>
          <p:nvSpPr>
            <p:cNvPr id="9" name="Freeform 7">
              <a:extLst>
                <a:ext uri="{FF2B5EF4-FFF2-40B4-BE49-F238E27FC236}">
                  <a16:creationId xmlns:a16="http://schemas.microsoft.com/office/drawing/2014/main" id="{53D5F06F-5F9D-44E5-BECF-A6B6C9A04DA5}"/>
                </a:ext>
              </a:extLst>
            </p:cNvPr>
            <p:cNvSpPr/>
            <p:nvPr/>
          </p:nvSpPr>
          <p:spPr>
            <a:xfrm>
              <a:off x="2506568" y="5404838"/>
              <a:ext cx="6760564" cy="1264770"/>
            </a:xfrm>
            <a:prstGeom prst="rect">
              <a:avLst/>
            </a:prstGeom>
            <a:solidFill>
              <a:srgbClr val="FAA99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71" tIns="149371" rIns="149371" bIns="149371" numCol="1" spcCol="1270" anchor="ctr" anchorCtr="0">
              <a:noAutofit/>
            </a:bodyPr>
            <a:lstStyle/>
            <a:p>
              <a:pPr lvl="0" algn="ctr" defTabSz="1022350">
                <a:lnSpc>
                  <a:spcPct val="90000"/>
                </a:lnSpc>
                <a:spcBef>
                  <a:spcPct val="0"/>
                </a:spcBef>
                <a:spcAft>
                  <a:spcPct val="35000"/>
                </a:spcAft>
              </a:pPr>
              <a:r>
                <a:rPr lang="en-US" sz="2400" kern="1200" dirty="0">
                  <a:latin typeface="Arvo"/>
                </a:rPr>
                <a:t>Build on strengths and meet needs of children and youth who are placed with them.</a:t>
              </a:r>
            </a:p>
          </p:txBody>
        </p:sp>
        <p:sp>
          <p:nvSpPr>
            <p:cNvPr id="10" name="Freeform 9">
              <a:extLst>
                <a:ext uri="{FF2B5EF4-FFF2-40B4-BE49-F238E27FC236}">
                  <a16:creationId xmlns:a16="http://schemas.microsoft.com/office/drawing/2014/main" id="{FF7410E6-3F11-4D64-BE4C-FABFDCD93C05}"/>
                </a:ext>
              </a:extLst>
            </p:cNvPr>
            <p:cNvSpPr/>
            <p:nvPr/>
          </p:nvSpPr>
          <p:spPr>
            <a:xfrm>
              <a:off x="2506568" y="2581962"/>
              <a:ext cx="6760564" cy="1264770"/>
            </a:xfrm>
            <a:prstGeom prst="rect">
              <a:avLst/>
            </a:prstGeom>
            <a:solidFill>
              <a:srgbClr val="F6AB8A"/>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7941" tIns="137941" rIns="137941" bIns="137941" numCol="1" spcCol="1270" anchor="ctr" anchorCtr="0">
              <a:noAutofit/>
            </a:bodyPr>
            <a:lstStyle/>
            <a:p>
              <a:pPr lvl="0" algn="ctr" defTabSz="889000">
                <a:lnSpc>
                  <a:spcPct val="90000"/>
                </a:lnSpc>
                <a:spcBef>
                  <a:spcPct val="0"/>
                </a:spcBef>
                <a:spcAft>
                  <a:spcPct val="35000"/>
                </a:spcAft>
              </a:pPr>
              <a:r>
                <a:rPr lang="en-US" sz="2400" kern="1200" dirty="0">
                  <a:latin typeface="Arvo"/>
                </a:rPr>
                <a:t>Assess their individual and family strengths and needs; build on strengths and meet needs.</a:t>
              </a:r>
            </a:p>
          </p:txBody>
        </p:sp>
      </p:grpSp>
      <p:sp>
        <p:nvSpPr>
          <p:cNvPr id="11" name="Slide Number Placeholder 6">
            <a:extLst>
              <a:ext uri="{FF2B5EF4-FFF2-40B4-BE49-F238E27FC236}">
                <a16:creationId xmlns:a16="http://schemas.microsoft.com/office/drawing/2014/main" id="{19A2E481-FE16-4414-9A90-D4532DC4825C}"/>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2.2.33</a:t>
            </a:r>
          </a:p>
        </p:txBody>
      </p:sp>
    </p:spTree>
    <p:custDataLst>
      <p:tags r:id="rId1"/>
    </p:custDataLst>
    <p:extLst>
      <p:ext uri="{BB962C8B-B14F-4D97-AF65-F5344CB8AC3E}">
        <p14:creationId xmlns:p14="http://schemas.microsoft.com/office/powerpoint/2010/main" val="710803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I:</a:t>
            </a:r>
            <a:br>
              <a:rPr lang="en-US" dirty="0"/>
            </a:br>
            <a:r>
              <a:rPr lang="en-US" dirty="0"/>
              <a:t>My Strengths and Needs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502229" y="1583870"/>
            <a:ext cx="9187937" cy="5274129"/>
          </a:xfrm>
        </p:spPr>
        <p:txBody>
          <a:bodyPr>
            <a:noAutofit/>
          </a:bodyPr>
          <a:lstStyle/>
          <a:p>
            <a:pPr>
              <a:buClr>
                <a:srgbClr val="F78471"/>
              </a:buClr>
            </a:pPr>
            <a:r>
              <a:rPr lang="en-US" dirty="0"/>
              <a:t>Individually complete the Licensing Specialist Strengths and Needs Self-Assessment.</a:t>
            </a:r>
            <a:br>
              <a:rPr lang="en-US" dirty="0"/>
            </a:br>
            <a:endParaRPr lang="en-US" dirty="0"/>
          </a:p>
          <a:p>
            <a:pPr>
              <a:buClr>
                <a:srgbClr val="F78471"/>
              </a:buClr>
            </a:pPr>
            <a:r>
              <a:rPr lang="en-US" dirty="0"/>
              <a:t>Share the results of your self-assessment.</a:t>
            </a:r>
            <a:br>
              <a:rPr lang="en-US" dirty="0"/>
            </a:br>
            <a:endParaRPr lang="en-US" dirty="0"/>
          </a:p>
          <a:p>
            <a:pPr>
              <a:buClr>
                <a:srgbClr val="F78471"/>
              </a:buClr>
            </a:pPr>
            <a:r>
              <a:rPr lang="en-US" dirty="0"/>
              <a:t>Listen while the other person is sharing and assist them in developing some concrete measures he/she could realistically take to turn their needs into strengths.</a:t>
            </a:r>
            <a:br>
              <a:rPr lang="en-US" dirty="0"/>
            </a:br>
            <a:endParaRPr lang="en-US" dirty="0"/>
          </a:p>
          <a:p>
            <a:pPr>
              <a:buClr>
                <a:srgbClr val="F78471"/>
              </a:buClr>
            </a:pPr>
            <a:r>
              <a:rPr lang="en-US" dirty="0"/>
              <a:t>After everyone has shared and developed solutions, share what you consider to be your two greatest strengths from the worksheet.</a:t>
            </a:r>
            <a:br>
              <a:rPr lang="en-US" dirty="0"/>
            </a:br>
            <a:endParaRPr lang="en-US" dirty="0"/>
          </a:p>
          <a:p>
            <a:pPr>
              <a:buClr>
                <a:srgbClr val="F78471"/>
              </a:buClr>
            </a:pPr>
            <a:r>
              <a:rPr lang="en-US" dirty="0"/>
              <a:t>Share how you developed those strengths and how you maintain them.</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2.2.34</a:t>
            </a:r>
          </a:p>
        </p:txBody>
      </p:sp>
    </p:spTree>
    <p:custDataLst>
      <p:tags r:id="rId1"/>
    </p:custDataLst>
    <p:extLst>
      <p:ext uri="{BB962C8B-B14F-4D97-AF65-F5344CB8AC3E}">
        <p14:creationId xmlns:p14="http://schemas.microsoft.com/office/powerpoint/2010/main" val="3101645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Red Flags and Grey Areas</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2.2.35</a:t>
            </a:r>
          </a:p>
        </p:txBody>
      </p:sp>
      <p:pic>
        <p:nvPicPr>
          <p:cNvPr id="5" name="Picture 4">
            <a:extLst>
              <a:ext uri="{FF2B5EF4-FFF2-40B4-BE49-F238E27FC236}">
                <a16:creationId xmlns:a16="http://schemas.microsoft.com/office/drawing/2014/main" id="{47AC4D3C-398D-496C-B755-EDFC68CCD9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1034" y="1366463"/>
            <a:ext cx="5575730" cy="4538026"/>
          </a:xfrm>
          <a:prstGeom prst="rect">
            <a:avLst/>
          </a:prstGeom>
          <a:solidFill>
            <a:srgbClr val="FFFFFF">
              <a:shade val="85000"/>
            </a:srgbClr>
          </a:solidFill>
          <a:ln w="88900" cap="sq">
            <a:solidFill>
              <a:srgbClr val="CEDBE0"/>
            </a:solidFill>
            <a:miter lim="800000"/>
          </a:ln>
          <a:effectLst>
            <a:outerShdw blurRad="55000" dist="18000" dir="5400000" algn="tl" rotWithShape="0">
              <a:srgbClr val="000000">
                <a:alpha val="40000"/>
              </a:srgbClr>
            </a:outerShdw>
          </a:effectLst>
          <a:scene3d>
            <a:camera prst="perspectiveAbove"/>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220194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J:</a:t>
            </a:r>
            <a:br>
              <a:rPr lang="en-US" dirty="0"/>
            </a:br>
            <a:r>
              <a:rPr lang="en-US" dirty="0"/>
              <a:t>Red Flags and Grey Areas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1502229" y="1583870"/>
            <a:ext cx="9187937" cy="5274129"/>
          </a:xfrm>
        </p:spPr>
        <p:txBody>
          <a:bodyPr>
            <a:noAutofit/>
          </a:bodyPr>
          <a:lstStyle/>
          <a:p>
            <a:pPr>
              <a:buClr>
                <a:srgbClr val="F78471"/>
              </a:buClr>
            </a:pPr>
            <a:r>
              <a:rPr lang="en-US" dirty="0"/>
              <a:t>Evaluate the red flags/grey areas to determine how you can use the mutual assessment process to address and/or correct the concern.</a:t>
            </a:r>
            <a:br>
              <a:rPr lang="en-US" dirty="0"/>
            </a:br>
            <a:endParaRPr lang="en-US" dirty="0"/>
          </a:p>
          <a:p>
            <a:pPr>
              <a:buClr>
                <a:srgbClr val="F78471"/>
              </a:buClr>
            </a:pPr>
            <a:r>
              <a:rPr lang="en-US" dirty="0"/>
              <a:t>Use the worksheet to take notes.</a:t>
            </a:r>
          </a:p>
        </p:txBody>
      </p:sp>
      <p:sp>
        <p:nvSpPr>
          <p:cNvPr id="6" name="Slide Number Placeholder 6">
            <a:extLst>
              <a:ext uri="{FF2B5EF4-FFF2-40B4-BE49-F238E27FC236}">
                <a16:creationId xmlns:a16="http://schemas.microsoft.com/office/drawing/2014/main" id="{A429CBE8-75FD-4385-B2CB-71C9A629C0DE}"/>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2.2.36</a:t>
            </a:r>
          </a:p>
        </p:txBody>
      </p:sp>
    </p:spTree>
    <p:custDataLst>
      <p:tags r:id="rId1"/>
    </p:custDataLst>
    <p:extLst>
      <p:ext uri="{BB962C8B-B14F-4D97-AF65-F5344CB8AC3E}">
        <p14:creationId xmlns:p14="http://schemas.microsoft.com/office/powerpoint/2010/main" val="3058479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Completing the Licensing Process on Time</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2.2.37</a:t>
            </a:r>
          </a:p>
        </p:txBody>
      </p:sp>
      <p:pic>
        <p:nvPicPr>
          <p:cNvPr id="7" name="Picture 6">
            <a:extLst>
              <a:ext uri="{FF2B5EF4-FFF2-40B4-BE49-F238E27FC236}">
                <a16:creationId xmlns:a16="http://schemas.microsoft.com/office/drawing/2014/main" id="{30D86281-AF4F-4343-AEA7-4682AF628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4519" y="1504797"/>
            <a:ext cx="5711741" cy="4750070"/>
          </a:xfrm>
          <a:prstGeom prst="rect">
            <a:avLst/>
          </a:prstGeom>
          <a:ln w="38100">
            <a:noFill/>
          </a:ln>
          <a:effectLst>
            <a:softEdge rad="0"/>
          </a:effectLst>
        </p:spPr>
      </p:pic>
    </p:spTree>
    <p:custDataLst>
      <p:tags r:id="rId1"/>
    </p:custDataLst>
    <p:extLst>
      <p:ext uri="{BB962C8B-B14F-4D97-AF65-F5344CB8AC3E}">
        <p14:creationId xmlns:p14="http://schemas.microsoft.com/office/powerpoint/2010/main" val="585379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Common </a:t>
            </a:r>
            <a:r>
              <a:rPr lang="en-US"/>
              <a:t>Approval Roadblocks</a:t>
            </a:r>
            <a:endParaRPr lang="en-US" dirty="0"/>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2.2.38</a:t>
            </a:r>
          </a:p>
        </p:txBody>
      </p:sp>
      <p:pic>
        <p:nvPicPr>
          <p:cNvPr id="3" name="Picture 2">
            <a:extLst>
              <a:ext uri="{FF2B5EF4-FFF2-40B4-BE49-F238E27FC236}">
                <a16:creationId xmlns:a16="http://schemas.microsoft.com/office/drawing/2014/main" id="{EEDF82B9-D933-44D2-AC05-A9E1066F2B03}"/>
              </a:ext>
            </a:extLst>
          </p:cNvPr>
          <p:cNvPicPr>
            <a:picLocks noChangeAspect="1"/>
          </p:cNvPicPr>
          <p:nvPr/>
        </p:nvPicPr>
        <p:blipFill>
          <a:blip r:embed="rId3"/>
          <a:stretch>
            <a:fillRect/>
          </a:stretch>
        </p:blipFill>
        <p:spPr>
          <a:xfrm>
            <a:off x="2175305" y="1322616"/>
            <a:ext cx="7841389" cy="5884600"/>
          </a:xfrm>
          <a:prstGeom prst="rect">
            <a:avLst/>
          </a:prstGeom>
        </p:spPr>
      </p:pic>
    </p:spTree>
    <p:custDataLst>
      <p:tags r:id="rId1"/>
    </p:custDataLst>
    <p:extLst>
      <p:ext uri="{BB962C8B-B14F-4D97-AF65-F5344CB8AC3E}">
        <p14:creationId xmlns:p14="http://schemas.microsoft.com/office/powerpoint/2010/main" val="288531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Laws that Affect Inter-State Approval</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2.2.39</a:t>
            </a:r>
          </a:p>
        </p:txBody>
      </p:sp>
      <p:pic>
        <p:nvPicPr>
          <p:cNvPr id="5" name="Picture 4">
            <a:extLst>
              <a:ext uri="{FF2B5EF4-FFF2-40B4-BE49-F238E27FC236}">
                <a16:creationId xmlns:a16="http://schemas.microsoft.com/office/drawing/2014/main" id="{4D0F1131-1CE5-4E82-B0EF-EC393EB5BD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6099" y="1917048"/>
            <a:ext cx="3285806" cy="3285806"/>
          </a:xfrm>
          <a:prstGeom prst="rect">
            <a:avLst/>
          </a:prstGeom>
        </p:spPr>
      </p:pic>
      <p:grpSp>
        <p:nvGrpSpPr>
          <p:cNvPr id="12" name="Group 11">
            <a:extLst>
              <a:ext uri="{FF2B5EF4-FFF2-40B4-BE49-F238E27FC236}">
                <a16:creationId xmlns:a16="http://schemas.microsoft.com/office/drawing/2014/main" id="{4CA5B6C1-E1D8-4815-8D54-5600B12AA3C5}"/>
              </a:ext>
            </a:extLst>
          </p:cNvPr>
          <p:cNvGrpSpPr/>
          <p:nvPr/>
        </p:nvGrpSpPr>
        <p:grpSpPr>
          <a:xfrm>
            <a:off x="1111827" y="1524666"/>
            <a:ext cx="8310078" cy="4896308"/>
            <a:chOff x="1028700" y="684157"/>
            <a:chExt cx="8310078" cy="4896308"/>
          </a:xfrm>
        </p:grpSpPr>
        <p:grpSp>
          <p:nvGrpSpPr>
            <p:cNvPr id="4" name="Group 3">
              <a:extLst>
                <a:ext uri="{FF2B5EF4-FFF2-40B4-BE49-F238E27FC236}">
                  <a16:creationId xmlns:a16="http://schemas.microsoft.com/office/drawing/2014/main" id="{39172AD0-CA69-413A-AE61-DF0AAFFEB751}"/>
                </a:ext>
              </a:extLst>
            </p:cNvPr>
            <p:cNvGrpSpPr/>
            <p:nvPr/>
          </p:nvGrpSpPr>
          <p:grpSpPr>
            <a:xfrm>
              <a:off x="1028700" y="684157"/>
              <a:ext cx="4648200" cy="2389413"/>
              <a:chOff x="2124946" y="1279942"/>
              <a:chExt cx="4100285" cy="1959300"/>
            </a:xfrm>
          </p:grpSpPr>
          <p:sp>
            <p:nvSpPr>
              <p:cNvPr id="9" name="Freeform: Shape 8">
                <a:extLst>
                  <a:ext uri="{FF2B5EF4-FFF2-40B4-BE49-F238E27FC236}">
                    <a16:creationId xmlns:a16="http://schemas.microsoft.com/office/drawing/2014/main" id="{59094C74-0FE0-4360-8387-8AD8EAB2EA98}"/>
                  </a:ext>
                </a:extLst>
              </p:cNvPr>
              <p:cNvSpPr/>
              <p:nvPr/>
            </p:nvSpPr>
            <p:spPr>
              <a:xfrm>
                <a:off x="2124946" y="1279942"/>
                <a:ext cx="4100285" cy="643500"/>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The Adam Walsh Child Protection and Safety Act</a:t>
                </a:r>
              </a:p>
            </p:txBody>
          </p:sp>
          <p:sp>
            <p:nvSpPr>
              <p:cNvPr id="10" name="Freeform: Shape 9">
                <a:extLst>
                  <a:ext uri="{FF2B5EF4-FFF2-40B4-BE49-F238E27FC236}">
                    <a16:creationId xmlns:a16="http://schemas.microsoft.com/office/drawing/2014/main" id="{1E8C7D3C-A584-4DB3-81E2-0BFE78D3CA76}"/>
                  </a:ext>
                </a:extLst>
              </p:cNvPr>
              <p:cNvSpPr/>
              <p:nvPr/>
            </p:nvSpPr>
            <p:spPr>
              <a:xfrm>
                <a:off x="2124946" y="1937842"/>
                <a:ext cx="4100285" cy="643500"/>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Interstate Compact on the Placement of Children (ICPC)</a:t>
                </a:r>
              </a:p>
            </p:txBody>
          </p:sp>
          <p:sp>
            <p:nvSpPr>
              <p:cNvPr id="11" name="Freeform: Shape 10">
                <a:extLst>
                  <a:ext uri="{FF2B5EF4-FFF2-40B4-BE49-F238E27FC236}">
                    <a16:creationId xmlns:a16="http://schemas.microsoft.com/office/drawing/2014/main" id="{3523EA5F-9471-419F-BA96-BA1310BCA8AE}"/>
                  </a:ext>
                </a:extLst>
              </p:cNvPr>
              <p:cNvSpPr/>
              <p:nvPr/>
            </p:nvSpPr>
            <p:spPr>
              <a:xfrm>
                <a:off x="2124946" y="2595742"/>
                <a:ext cx="4100285" cy="643500"/>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7613" tIns="107613" rIns="107613" bIns="107613"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
                </a:r>
                <a:br>
                  <a:rPr lang="en-US" sz="2000" kern="1200" dirty="0">
                    <a:latin typeface="Calibri" panose="020F0502020204030204" pitchFamily="34" charset="0"/>
                  </a:rPr>
                </a:br>
                <a:r>
                  <a:rPr lang="en-US" sz="2000" kern="1200" dirty="0">
                    <a:latin typeface="Calibri" panose="020F0502020204030204" pitchFamily="34" charset="0"/>
                  </a:rPr>
                  <a:t>Florida State Residence Requirements</a:t>
                </a:r>
                <a:r>
                  <a:rPr lang="en-US" sz="2000" i="1" kern="1200" dirty="0">
                    <a:latin typeface="Calibri" panose="020F0502020204030204" pitchFamily="34" charset="0"/>
                    <a:ea typeface="Candara" panose="020E0502030303020204" pitchFamily="34" charset="0"/>
                    <a:cs typeface="Times New Roman" panose="02020603050405020304" pitchFamily="18" charset="0"/>
                  </a:rPr>
                  <a:t/>
                </a:r>
                <a:br>
                  <a:rPr lang="en-US" sz="2000" i="1" kern="1200" dirty="0">
                    <a:latin typeface="Calibri" panose="020F0502020204030204" pitchFamily="34" charset="0"/>
                    <a:ea typeface="Candara" panose="020E0502030303020204" pitchFamily="34" charset="0"/>
                    <a:cs typeface="Times New Roman" panose="02020603050405020304" pitchFamily="18" charset="0"/>
                  </a:rPr>
                </a:br>
                <a:endParaRPr lang="en-US" sz="2000" kern="1200" dirty="0">
                  <a:latin typeface="Calibri" panose="020F0502020204030204" pitchFamily="34" charset="0"/>
                </a:endParaRPr>
              </a:p>
            </p:txBody>
          </p:sp>
        </p:grpSp>
        <p:sp>
          <p:nvSpPr>
            <p:cNvPr id="8" name="Rounded Rectangle 8">
              <a:extLst>
                <a:ext uri="{FF2B5EF4-FFF2-40B4-BE49-F238E27FC236}">
                  <a16:creationId xmlns:a16="http://schemas.microsoft.com/office/drawing/2014/main" id="{6E8CA3B3-4BC2-4F06-A902-E66C35913F33}"/>
                </a:ext>
              </a:extLst>
            </p:cNvPr>
            <p:cNvSpPr/>
            <p:nvPr/>
          </p:nvSpPr>
          <p:spPr>
            <a:xfrm>
              <a:off x="3352800" y="3875036"/>
              <a:ext cx="5985978" cy="1705429"/>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schemeClr val="bg1"/>
                  </a:solidFill>
                  <a:latin typeface="Arvo"/>
                  <a:ea typeface="Candara" panose="020E0502030303020204" pitchFamily="34" charset="0"/>
                  <a:cs typeface="Times New Roman" panose="02020603050405020304" pitchFamily="18" charset="0"/>
                </a:rPr>
                <a:t>The Center for Child Welfare website has a comprehensive page devoted to ICPC: </a:t>
              </a:r>
              <a:r>
                <a:rPr lang="en-US" sz="2400" u="sng" dirty="0">
                  <a:solidFill>
                    <a:schemeClr val="bg1"/>
                  </a:solidFill>
                  <a:latin typeface="Arvo"/>
                  <a:ea typeface="Candara" panose="020E0502030303020204" pitchFamily="34" charset="0"/>
                  <a:cs typeface="Times New Roman" panose="02020603050405020304" pitchFamily="18" charset="0"/>
                  <a:hlinkClick r:id="rId4"/>
                </a:rPr>
                <a:t>http://www.centerforchildwelfare.org/ICPC/ICPCFormsandResources.shtml</a:t>
              </a:r>
              <a:endParaRPr lang="en-US" sz="2400" dirty="0">
                <a:solidFill>
                  <a:schemeClr val="bg1"/>
                </a:solidFill>
                <a:latin typeface="Arvo"/>
              </a:endParaRPr>
            </a:p>
          </p:txBody>
        </p:sp>
      </p:grpSp>
    </p:spTree>
    <p:custDataLst>
      <p:tags r:id="rId1"/>
    </p:custDataLst>
    <p:extLst>
      <p:ext uri="{BB962C8B-B14F-4D97-AF65-F5344CB8AC3E}">
        <p14:creationId xmlns:p14="http://schemas.microsoft.com/office/powerpoint/2010/main" val="2471273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License Awarded</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2.2.40</a:t>
            </a:r>
          </a:p>
        </p:txBody>
      </p:sp>
      <p:pic>
        <p:nvPicPr>
          <p:cNvPr id="5" name="Picture 4">
            <a:extLst>
              <a:ext uri="{FF2B5EF4-FFF2-40B4-BE49-F238E27FC236}">
                <a16:creationId xmlns:a16="http://schemas.microsoft.com/office/drawing/2014/main" id="{47414066-2CA3-4BF9-A213-713763FE0E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5363" y="1346420"/>
            <a:ext cx="6721654" cy="5511580"/>
          </a:xfrm>
          <a:prstGeom prst="rect">
            <a:avLst/>
          </a:prstGeom>
        </p:spPr>
      </p:pic>
    </p:spTree>
    <p:custDataLst>
      <p:tags r:id="rId1"/>
    </p:custDataLst>
    <p:extLst>
      <p:ext uri="{BB962C8B-B14F-4D97-AF65-F5344CB8AC3E}">
        <p14:creationId xmlns:p14="http://schemas.microsoft.com/office/powerpoint/2010/main" val="3983206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DB5-60E0-4989-B5D5-FCB729FE82C6}"/>
              </a:ext>
            </a:extLst>
          </p:cNvPr>
          <p:cNvSpPr>
            <a:spLocks noGrp="1"/>
          </p:cNvSpPr>
          <p:nvPr>
            <p:ph type="title"/>
          </p:nvPr>
        </p:nvSpPr>
        <p:spPr/>
        <p:txBody>
          <a:bodyPr/>
          <a:lstStyle/>
          <a:p>
            <a:r>
              <a:rPr lang="en-US" dirty="0"/>
              <a:t>License Denial</a:t>
            </a:r>
          </a:p>
        </p:txBody>
      </p:sp>
      <p:sp>
        <p:nvSpPr>
          <p:cNvPr id="6" name="Slide Number Placeholder 6">
            <a:extLst>
              <a:ext uri="{FF2B5EF4-FFF2-40B4-BE49-F238E27FC236}">
                <a16:creationId xmlns:a16="http://schemas.microsoft.com/office/drawing/2014/main" id="{992BA50E-9194-4D83-A887-86CABCA0BB45}"/>
              </a:ext>
            </a:extLst>
          </p:cNvPr>
          <p:cNvSpPr txBox="1">
            <a:spLocks noChangeArrowheads="1"/>
          </p:cNvSpPr>
          <p:nvPr/>
        </p:nvSpPr>
        <p:spPr>
          <a:xfrm>
            <a:off x="11119757" y="6547757"/>
            <a:ext cx="1072243" cy="310243"/>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2.2.41</a:t>
            </a:r>
          </a:p>
        </p:txBody>
      </p:sp>
      <p:pic>
        <p:nvPicPr>
          <p:cNvPr id="7" name="Picture 6">
            <a:extLst>
              <a:ext uri="{FF2B5EF4-FFF2-40B4-BE49-F238E27FC236}">
                <a16:creationId xmlns:a16="http://schemas.microsoft.com/office/drawing/2014/main" id="{7F2A2DD1-80DF-4966-B30C-5FECDA69B3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37164" y="1373901"/>
            <a:ext cx="5484099" cy="5484099"/>
          </a:xfrm>
          <a:prstGeom prst="rect">
            <a:avLst/>
          </a:prstGeom>
        </p:spPr>
      </p:pic>
    </p:spTree>
    <p:custDataLst>
      <p:tags r:id="rId1"/>
    </p:custDataLst>
    <p:extLst>
      <p:ext uri="{BB962C8B-B14F-4D97-AF65-F5344CB8AC3E}">
        <p14:creationId xmlns:p14="http://schemas.microsoft.com/office/powerpoint/2010/main" val="1983552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History and Methodology of the Breakthrough Series Collaborative (BSC)</a:t>
            </a:r>
          </a:p>
        </p:txBody>
      </p:sp>
      <p:sp>
        <p:nvSpPr>
          <p:cNvPr id="3" name="Text Placeholder 2">
            <a:extLst>
              <a:ext uri="{FF2B5EF4-FFF2-40B4-BE49-F238E27FC236}">
                <a16:creationId xmlns:a16="http://schemas.microsoft.com/office/drawing/2014/main" id="{190F0511-9C31-4CFA-AF81-24CB41E89AF9}"/>
              </a:ext>
            </a:extLst>
          </p:cNvPr>
          <p:cNvSpPr>
            <a:spLocks noGrp="1"/>
          </p:cNvSpPr>
          <p:nvPr>
            <p:ph type="body" idx="1"/>
          </p:nvPr>
        </p:nvSpPr>
        <p:spPr>
          <a:xfrm>
            <a:off x="2044932" y="1667599"/>
            <a:ext cx="7614458" cy="5190401"/>
          </a:xfrm>
        </p:spPr>
        <p:txBody>
          <a:bodyPr>
            <a:normAutofit lnSpcReduction="10000"/>
          </a:bodyPr>
          <a:lstStyle/>
          <a:p>
            <a:pPr>
              <a:buClr>
                <a:srgbClr val="F78471"/>
              </a:buClr>
            </a:pPr>
            <a:r>
              <a:rPr lang="en-US" dirty="0"/>
              <a:t>In September 2002, 26 public child welfare agencies from across the country, representing over 94,000 children in out-of-home placement, were selected to participate in an innovative project focused on recruiting and retaining resource families. </a:t>
            </a:r>
          </a:p>
          <a:p>
            <a:pPr>
              <a:buClr>
                <a:srgbClr val="F78471"/>
              </a:buClr>
            </a:pPr>
            <a:r>
              <a:rPr lang="en-US" dirty="0"/>
              <a:t>The BSC methodology was developed in 1995 by the Institute for Healthcare Improvement (IHI) and Associates in Process Improvement (API).  This quality improvement method has been used extensively in the field of health care for more than eight years.</a:t>
            </a:r>
          </a:p>
          <a:p>
            <a:pPr>
              <a:buClr>
                <a:srgbClr val="F78471"/>
              </a:buClr>
            </a:pPr>
            <a:r>
              <a:rPr lang="en-US" dirty="0"/>
              <a:t>A joint BSC, sponsored by Casey, focused on “Improving Health Care for Children in Foster Care”. Eight public child welfare agencies were selected to participate in this project through a competitive application process, and, together with their partners from other agencies, they tested and implemented changes in nine key domains.</a:t>
            </a:r>
          </a:p>
          <a:p>
            <a:pPr>
              <a:buClr>
                <a:srgbClr val="F78471"/>
              </a:buClr>
            </a:pPr>
            <a:endParaRPr lang="en-US" dirty="0"/>
          </a:p>
          <a:p>
            <a:pPr>
              <a:buClr>
                <a:srgbClr val="F78471"/>
              </a:buClr>
            </a:pPr>
            <a:endParaRPr lang="en-US" dirty="0"/>
          </a:p>
          <a:p>
            <a:pPr>
              <a:buClr>
                <a:srgbClr val="F78471"/>
              </a:buClr>
            </a:pPr>
            <a:endParaRPr lang="en-US" dirty="0"/>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2.1.5</a:t>
            </a:r>
          </a:p>
        </p:txBody>
      </p:sp>
    </p:spTree>
    <p:custDataLst>
      <p:tags r:id="rId1"/>
    </p:custDataLst>
    <p:extLst>
      <p:ext uri="{BB962C8B-B14F-4D97-AF65-F5344CB8AC3E}">
        <p14:creationId xmlns:p14="http://schemas.microsoft.com/office/powerpoint/2010/main" val="1273135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Key Practice Themes from the Breakthrough Collaborative Series</a:t>
            </a:r>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122429" y="6517178"/>
            <a:ext cx="1069571" cy="340822"/>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2.1.6a</a:t>
            </a:r>
          </a:p>
        </p:txBody>
      </p:sp>
      <p:sp>
        <p:nvSpPr>
          <p:cNvPr id="7" name="Rounded Rectangle 6">
            <a:extLst>
              <a:ext uri="{FF2B5EF4-FFF2-40B4-BE49-F238E27FC236}">
                <a16:creationId xmlns:a16="http://schemas.microsoft.com/office/drawing/2014/main" id="{4AE8F7DC-591D-4F5B-8990-B0D4688072CB}"/>
              </a:ext>
            </a:extLst>
          </p:cNvPr>
          <p:cNvSpPr/>
          <p:nvPr/>
        </p:nvSpPr>
        <p:spPr>
          <a:xfrm>
            <a:off x="465931" y="1648027"/>
            <a:ext cx="2183102" cy="1966794"/>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66750">
              <a:lnSpc>
                <a:spcPct val="90000"/>
              </a:lnSpc>
              <a:spcBef>
                <a:spcPct val="0"/>
              </a:spcBef>
              <a:spcAft>
                <a:spcPct val="35000"/>
              </a:spcAft>
            </a:pPr>
            <a:r>
              <a:rPr lang="en-US" sz="2400" dirty="0">
                <a:solidFill>
                  <a:schemeClr val="bg1"/>
                </a:solidFill>
                <a:latin typeface="Arvo"/>
              </a:rPr>
              <a:t>The nine key domains which led to improvement were:</a:t>
            </a:r>
          </a:p>
        </p:txBody>
      </p:sp>
      <p:sp>
        <p:nvSpPr>
          <p:cNvPr id="10" name="Rounded Rectangle 10">
            <a:extLst>
              <a:ext uri="{FF2B5EF4-FFF2-40B4-BE49-F238E27FC236}">
                <a16:creationId xmlns:a16="http://schemas.microsoft.com/office/drawing/2014/main" id="{1300D1B5-E2C0-45B7-B78F-7F9804ADC0CD}"/>
              </a:ext>
            </a:extLst>
          </p:cNvPr>
          <p:cNvSpPr/>
          <p:nvPr/>
        </p:nvSpPr>
        <p:spPr>
          <a:xfrm>
            <a:off x="2910164" y="1648027"/>
            <a:ext cx="6444787" cy="507191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1" indent="-457200" algn="l" defTabSz="666750">
              <a:lnSpc>
                <a:spcPct val="90000"/>
              </a:lnSpc>
              <a:spcBef>
                <a:spcPct val="0"/>
              </a:spcBef>
              <a:spcAft>
                <a:spcPct val="15000"/>
              </a:spcAft>
              <a:buFont typeface="+mj-lt"/>
              <a:buAutoNum type="arabicPeriod"/>
            </a:pPr>
            <a:r>
              <a:rPr lang="en-US" sz="2400" kern="1200" dirty="0">
                <a:latin typeface="Arvo"/>
              </a:rPr>
              <a:t>Engaging in culturally sensitive recruitment</a:t>
            </a:r>
          </a:p>
          <a:p>
            <a:pPr lvl="1" indent="-457200" algn="l" defTabSz="666750">
              <a:lnSpc>
                <a:spcPct val="90000"/>
              </a:lnSpc>
              <a:spcBef>
                <a:spcPct val="0"/>
              </a:spcBef>
              <a:spcAft>
                <a:spcPct val="15000"/>
              </a:spcAft>
              <a:buFont typeface="+mj-lt"/>
              <a:buAutoNum type="arabicPeriod"/>
            </a:pPr>
            <a:r>
              <a:rPr lang="en-US" sz="2400" kern="1200" dirty="0">
                <a:latin typeface="Arvo"/>
              </a:rPr>
              <a:t>Creating partnerships with the faith community in recruitment</a:t>
            </a:r>
          </a:p>
          <a:p>
            <a:pPr lvl="1" indent="-457200" algn="l" defTabSz="666750">
              <a:lnSpc>
                <a:spcPct val="90000"/>
              </a:lnSpc>
              <a:spcBef>
                <a:spcPct val="0"/>
              </a:spcBef>
              <a:spcAft>
                <a:spcPct val="15000"/>
              </a:spcAft>
              <a:buFont typeface="+mj-lt"/>
              <a:buAutoNum type="arabicPeriod"/>
            </a:pPr>
            <a:r>
              <a:rPr lang="en-US" sz="2400" kern="1200" dirty="0">
                <a:latin typeface="Arvo"/>
              </a:rPr>
              <a:t>Learning about, educating, and engaging targeted communities in recruitment efforts</a:t>
            </a:r>
          </a:p>
          <a:p>
            <a:pPr lvl="1" indent="-457200" algn="l" defTabSz="666750">
              <a:lnSpc>
                <a:spcPct val="90000"/>
              </a:lnSpc>
              <a:spcBef>
                <a:spcPct val="0"/>
              </a:spcBef>
              <a:spcAft>
                <a:spcPct val="15000"/>
              </a:spcAft>
              <a:buFont typeface="+mj-lt"/>
              <a:buAutoNum type="arabicPeriod"/>
            </a:pPr>
            <a:r>
              <a:rPr lang="en-US" sz="2400" kern="1200" dirty="0">
                <a:latin typeface="Arvo"/>
              </a:rPr>
              <a:t>Recruiting new families willing to care for adolescents and sibling groups</a:t>
            </a:r>
          </a:p>
          <a:p>
            <a:pPr lvl="1" indent="-457200" algn="l" defTabSz="666750">
              <a:lnSpc>
                <a:spcPct val="90000"/>
              </a:lnSpc>
              <a:spcBef>
                <a:spcPct val="0"/>
              </a:spcBef>
              <a:spcAft>
                <a:spcPct val="15000"/>
              </a:spcAft>
              <a:buFont typeface="+mj-lt"/>
              <a:buAutoNum type="arabicPeriod"/>
            </a:pPr>
            <a:r>
              <a:rPr lang="en-US" sz="2400" kern="1200" dirty="0">
                <a:latin typeface="Arvo"/>
              </a:rPr>
              <a:t>Being responsive and attentive to the needs, questions, and concerns of resource families creating opportunities for resource families and birth families to talk to each other about the children in care</a:t>
            </a:r>
          </a:p>
        </p:txBody>
      </p:sp>
    </p:spTree>
    <p:custDataLst>
      <p:tags r:id="rId1"/>
    </p:custDataLst>
    <p:extLst>
      <p:ext uri="{BB962C8B-B14F-4D97-AF65-F5344CB8AC3E}">
        <p14:creationId xmlns:p14="http://schemas.microsoft.com/office/powerpoint/2010/main" val="1068878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6A0E-EE94-40CD-B967-65C322E83575}"/>
              </a:ext>
            </a:extLst>
          </p:cNvPr>
          <p:cNvSpPr>
            <a:spLocks noGrp="1"/>
          </p:cNvSpPr>
          <p:nvPr>
            <p:ph type="title"/>
          </p:nvPr>
        </p:nvSpPr>
        <p:spPr>
          <a:xfrm>
            <a:off x="161611" y="138056"/>
            <a:ext cx="9165270" cy="1225232"/>
          </a:xfrm>
        </p:spPr>
        <p:txBody>
          <a:bodyPr/>
          <a:lstStyle/>
          <a:p>
            <a:r>
              <a:rPr lang="en-US" dirty="0"/>
              <a:t>Key Practice Themes from the Breakthrough Collaborative Series, </a:t>
            </a:r>
            <a:r>
              <a:rPr lang="en-US" sz="3200" dirty="0"/>
              <a:t>cont.</a:t>
            </a:r>
          </a:p>
        </p:txBody>
      </p:sp>
      <p:sp>
        <p:nvSpPr>
          <p:cNvPr id="4" name="Slide Number Placeholder 6">
            <a:extLst>
              <a:ext uri="{FF2B5EF4-FFF2-40B4-BE49-F238E27FC236}">
                <a16:creationId xmlns:a16="http://schemas.microsoft.com/office/drawing/2014/main" id="{2EFEE034-A076-45FB-B776-39C719C68361}"/>
              </a:ext>
            </a:extLst>
          </p:cNvPr>
          <p:cNvSpPr txBox="1">
            <a:spLocks noChangeArrowheads="1"/>
          </p:cNvSpPr>
          <p:nvPr/>
        </p:nvSpPr>
        <p:spPr>
          <a:xfrm>
            <a:off x="11089178" y="6533804"/>
            <a:ext cx="1102822" cy="324196"/>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2.1.6b</a:t>
            </a:r>
          </a:p>
        </p:txBody>
      </p:sp>
      <p:sp>
        <p:nvSpPr>
          <p:cNvPr id="7" name="Rounded Rectangle 6">
            <a:extLst>
              <a:ext uri="{FF2B5EF4-FFF2-40B4-BE49-F238E27FC236}">
                <a16:creationId xmlns:a16="http://schemas.microsoft.com/office/drawing/2014/main" id="{4AE8F7DC-591D-4F5B-8990-B0D4688072CB}"/>
              </a:ext>
            </a:extLst>
          </p:cNvPr>
          <p:cNvSpPr/>
          <p:nvPr/>
        </p:nvSpPr>
        <p:spPr>
          <a:xfrm>
            <a:off x="465931" y="1648027"/>
            <a:ext cx="2183102" cy="1966794"/>
          </a:xfrm>
          <a:prstGeom prst="rect">
            <a:avLst/>
          </a:prstGeom>
          <a:solidFill>
            <a:srgbClr val="F6A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66750">
              <a:lnSpc>
                <a:spcPct val="90000"/>
              </a:lnSpc>
              <a:spcBef>
                <a:spcPct val="0"/>
              </a:spcBef>
              <a:spcAft>
                <a:spcPct val="35000"/>
              </a:spcAft>
            </a:pPr>
            <a:r>
              <a:rPr lang="en-US" sz="2400" dirty="0">
                <a:solidFill>
                  <a:schemeClr val="bg1"/>
                </a:solidFill>
                <a:latin typeface="Arvo"/>
              </a:rPr>
              <a:t>The nine key domains which led to improvement were:</a:t>
            </a:r>
          </a:p>
        </p:txBody>
      </p:sp>
      <p:sp>
        <p:nvSpPr>
          <p:cNvPr id="10" name="Rounded Rectangle 10">
            <a:extLst>
              <a:ext uri="{FF2B5EF4-FFF2-40B4-BE49-F238E27FC236}">
                <a16:creationId xmlns:a16="http://schemas.microsoft.com/office/drawing/2014/main" id="{1300D1B5-E2C0-45B7-B78F-7F9804ADC0CD}"/>
              </a:ext>
            </a:extLst>
          </p:cNvPr>
          <p:cNvSpPr/>
          <p:nvPr/>
        </p:nvSpPr>
        <p:spPr>
          <a:xfrm>
            <a:off x="2910164" y="1648027"/>
            <a:ext cx="6444787" cy="5071917"/>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1" indent="-457200" defTabSz="666750">
              <a:lnSpc>
                <a:spcPct val="90000"/>
              </a:lnSpc>
              <a:spcBef>
                <a:spcPct val="0"/>
              </a:spcBef>
              <a:spcAft>
                <a:spcPct val="15000"/>
              </a:spcAft>
              <a:buFont typeface="+mj-lt"/>
              <a:buAutoNum type="arabicPeriod" startAt="6"/>
            </a:pPr>
            <a:r>
              <a:rPr lang="en-US" sz="2400" dirty="0">
                <a:latin typeface="Arvo"/>
              </a:rPr>
              <a:t>Ensuring strong partnerships with the agency and clear roles for resource families</a:t>
            </a:r>
          </a:p>
          <a:p>
            <a:pPr lvl="1" indent="-457200" defTabSz="666750">
              <a:lnSpc>
                <a:spcPct val="90000"/>
              </a:lnSpc>
              <a:spcBef>
                <a:spcPct val="0"/>
              </a:spcBef>
              <a:spcAft>
                <a:spcPct val="15000"/>
              </a:spcAft>
              <a:buFont typeface="+mj-lt"/>
              <a:buAutoNum type="arabicPeriod" startAt="6"/>
            </a:pPr>
            <a:r>
              <a:rPr lang="en-US" sz="2400" dirty="0">
                <a:latin typeface="Arvo"/>
              </a:rPr>
              <a:t>Creating opportunities to listen to the voice of children and youth in care</a:t>
            </a:r>
          </a:p>
          <a:p>
            <a:pPr lvl="1" indent="-457200" defTabSz="666750">
              <a:lnSpc>
                <a:spcPct val="90000"/>
              </a:lnSpc>
              <a:spcBef>
                <a:spcPct val="0"/>
              </a:spcBef>
              <a:spcAft>
                <a:spcPct val="15000"/>
              </a:spcAft>
              <a:buFont typeface="+mj-lt"/>
              <a:buAutoNum type="arabicPeriod" startAt="6"/>
            </a:pPr>
            <a:r>
              <a:rPr lang="en-US" sz="2400" dirty="0">
                <a:latin typeface="Arvo"/>
              </a:rPr>
              <a:t>Making certain that the perspectives of the resource family are heard in numerous ways</a:t>
            </a:r>
          </a:p>
          <a:p>
            <a:pPr lvl="1" indent="-457200" defTabSz="666750">
              <a:lnSpc>
                <a:spcPct val="90000"/>
              </a:lnSpc>
              <a:spcBef>
                <a:spcPct val="0"/>
              </a:spcBef>
              <a:spcAft>
                <a:spcPct val="15000"/>
              </a:spcAft>
              <a:buFont typeface="+mj-lt"/>
              <a:buAutoNum type="arabicPeriod" startAt="6"/>
            </a:pPr>
            <a:r>
              <a:rPr lang="en-US" sz="2400" dirty="0">
                <a:latin typeface="Arvo"/>
              </a:rPr>
              <a:t>Finding unique ways to hear the perspectives of birth families and honoring their involvement in the lives of their children</a:t>
            </a:r>
          </a:p>
        </p:txBody>
      </p:sp>
    </p:spTree>
    <p:custDataLst>
      <p:tags r:id="rId1"/>
    </p:custDataLst>
    <p:extLst>
      <p:ext uri="{BB962C8B-B14F-4D97-AF65-F5344CB8AC3E}">
        <p14:creationId xmlns:p14="http://schemas.microsoft.com/office/powerpoint/2010/main" val="2919133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6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6039</TotalTime>
  <Words>2956</Words>
  <Application>Microsoft Office PowerPoint</Application>
  <PresentationFormat>Widescreen</PresentationFormat>
  <Paragraphs>358</Paragraphs>
  <Slides>69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Arvo</vt:lpstr>
      <vt:lpstr>Calibri</vt:lpstr>
      <vt:lpstr>Calibri Light</vt:lpstr>
      <vt:lpstr>Candara</vt:lpstr>
      <vt:lpstr>Times New Roman</vt:lpstr>
      <vt:lpstr>Wingdings</vt:lpstr>
      <vt:lpstr>Office Theme</vt:lpstr>
      <vt:lpstr>Recruitment and Initial-Licensing in the Level II Home</vt:lpstr>
      <vt:lpstr>Agenda</vt:lpstr>
      <vt:lpstr>Unit 2.1</vt:lpstr>
      <vt:lpstr>Learning Objectives</vt:lpstr>
      <vt:lpstr>The Stages of Assessment</vt:lpstr>
      <vt:lpstr>Stage 1:  Recruitment for Foster Care</vt:lpstr>
      <vt:lpstr>History and Methodology of the Breakthrough Series Collaborative (BSC)</vt:lpstr>
      <vt:lpstr>Key Practice Themes from the Breakthrough Collaborative Series</vt:lpstr>
      <vt:lpstr>Key Practice Themes from the Breakthrough Collaborative Series, cont.</vt:lpstr>
      <vt:lpstr>Eight Framework Components of BSC</vt:lpstr>
      <vt:lpstr>Eight Framework Components of BSC, cont.</vt:lpstr>
      <vt:lpstr>BSC Recruitment Strategies</vt:lpstr>
      <vt:lpstr>Culturally Sensitive Recruitment</vt:lpstr>
      <vt:lpstr>Partnerships with Faith-Based Organizations</vt:lpstr>
      <vt:lpstr>Educating and Engaging the Community</vt:lpstr>
      <vt:lpstr>Recruitment of Homes for Youth and Siblings</vt:lpstr>
      <vt:lpstr>Multi-Ethnic Placement Act (MEPA)</vt:lpstr>
      <vt:lpstr>Activity A: Finding Foster Parents – A Recruitment Campaign</vt:lpstr>
      <vt:lpstr>Information-Focused Practices</vt:lpstr>
      <vt:lpstr>Initial Contact</vt:lpstr>
      <vt:lpstr>Minimum Requirements</vt:lpstr>
      <vt:lpstr>Orientation</vt:lpstr>
      <vt:lpstr>Information, Forms, and Pre-Screening</vt:lpstr>
      <vt:lpstr>Activity B: My Agency Forms and Documents</vt:lpstr>
      <vt:lpstr>Background Screening</vt:lpstr>
      <vt:lpstr>Gathering Demographic Information</vt:lpstr>
      <vt:lpstr>Activity C: My World Scavenger Hunt</vt:lpstr>
      <vt:lpstr>Unit 2.2</vt:lpstr>
      <vt:lpstr>Learning Objectives</vt:lpstr>
      <vt:lpstr>Stage 2 of Assessment:  Initial Licensing</vt:lpstr>
      <vt:lpstr>Licensing Specialist’s Job Tasks</vt:lpstr>
      <vt:lpstr>Licensing Specialist’s Job Tasks, cont.</vt:lpstr>
      <vt:lpstr>Initial Licensing Standards</vt:lpstr>
      <vt:lpstr>Activity D: Deep Dive s. 409.175, F.S.</vt:lpstr>
      <vt:lpstr>The Licensing Process, s.409.175, F.S.</vt:lpstr>
      <vt:lpstr>Licensing/Re-Licensing Checklist for 24-Hour Family Care</vt:lpstr>
      <vt:lpstr>Provider File Cabinet</vt:lpstr>
      <vt:lpstr>Activity E: Checking Out the Checklist</vt:lpstr>
      <vt:lpstr>Proof of Compliance</vt:lpstr>
      <vt:lpstr>Parent Preparation:  Pre-Service Training</vt:lpstr>
      <vt:lpstr>Exemptions for Parent Preparation Training</vt:lpstr>
      <vt:lpstr>Documentation</vt:lpstr>
      <vt:lpstr>Written Profiles</vt:lpstr>
      <vt:lpstr>Required References </vt:lpstr>
      <vt:lpstr>Partnership Plan</vt:lpstr>
      <vt:lpstr>Unified Home Study</vt:lpstr>
      <vt:lpstr>Why Use a Home Study?</vt:lpstr>
      <vt:lpstr>Unified Home Study Collaboration</vt:lpstr>
      <vt:lpstr>Writing a Unified Home Study</vt:lpstr>
      <vt:lpstr>Completing a Unified Home Study in Florida Safe Families Network (FSFN)</vt:lpstr>
      <vt:lpstr>UHS Writing Tips</vt:lpstr>
      <vt:lpstr>Activity F: Clark Home Study</vt:lpstr>
      <vt:lpstr>Twelve Assessment Categories</vt:lpstr>
      <vt:lpstr>Home Study Interviews</vt:lpstr>
      <vt:lpstr>Four Phases of the Interview Process</vt:lpstr>
      <vt:lpstr>Activity G: Home Study Interviews – First Interview</vt:lpstr>
      <vt:lpstr>Follow-Up Interviews</vt:lpstr>
      <vt:lpstr>Individual Interviews</vt:lpstr>
      <vt:lpstr>Activity H: Home Study Interviews – Individual Interviews</vt:lpstr>
      <vt:lpstr>Assessing Characteristics, Strengths, and Needs</vt:lpstr>
      <vt:lpstr>Successful Foster and Adoptive Families</vt:lpstr>
      <vt:lpstr>Activity I: My Strengths and Needs</vt:lpstr>
      <vt:lpstr>Red Flags and Grey Areas</vt:lpstr>
      <vt:lpstr>Activity J: Red Flags and Grey Areas</vt:lpstr>
      <vt:lpstr>Completing the Licensing Process on Time</vt:lpstr>
      <vt:lpstr>Common Approval Roadblocks</vt:lpstr>
      <vt:lpstr>Laws that Affect Inter-State Approval</vt:lpstr>
      <vt:lpstr>License Awarded</vt:lpstr>
      <vt:lpstr>License Denial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Amber</dc:creator>
  <cp:lastModifiedBy>Thomas, Cassandra</cp:lastModifiedBy>
  <cp:revision>210</cp:revision>
  <dcterms:created xsi:type="dcterms:W3CDTF">2019-06-11T18:23:45Z</dcterms:created>
  <dcterms:modified xsi:type="dcterms:W3CDTF">2021-04-30T13:22:00Z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FF0AF349-BAFA-4A06-AA58-DB9335D4B9E2</vt:lpwstr>
  </property>
  <property fmtid="{D5CDD505-2E9C-101B-9397-08002B2CF9AE}" pid="6" name="ArticulateProjectFull">
    <vt:lpwstr>C:\Users\brock-amber\Desktop\FCL_M2_PPT_120319_Recruitment.ppta</vt:lpwstr>
  </property>
</Properties>
</file>