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13" r:id="rId2"/>
    <p:sldId id="432" r:id="rId3"/>
    <p:sldId id="416" r:id="rId4"/>
    <p:sldId id="454" r:id="rId5"/>
    <p:sldId id="456" r:id="rId6"/>
    <p:sldId id="455" r:id="rId7"/>
    <p:sldId id="439" r:id="rId8"/>
    <p:sldId id="417" r:id="rId9"/>
    <p:sldId id="419" r:id="rId10"/>
    <p:sldId id="436" r:id="rId11"/>
    <p:sldId id="437" r:id="rId12"/>
    <p:sldId id="438" r:id="rId13"/>
    <p:sldId id="434" r:id="rId14"/>
    <p:sldId id="435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79B"/>
    <a:srgbClr val="56944F"/>
    <a:srgbClr val="1B5F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4956" autoAdjust="0"/>
  </p:normalViewPr>
  <p:slideViewPr>
    <p:cSldViewPr snapToGrid="0" snapToObjects="1">
      <p:cViewPr varScale="1">
        <p:scale>
          <a:sx n="100" d="100"/>
          <a:sy n="100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CDEF1F-98D8-4E31-AB96-D6D4F3BEF27D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6117B8-8C84-4418-8F41-3859D2C59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127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BBBCFA-270F-429B-9A2A-8BD6DFA6940D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18E2B0-D871-4517-919C-38CD2708B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709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1.0.1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8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1.0.2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08548-F412-41D9-A283-212131718C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1.5.3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91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1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2D61-C8FC-478D-88C1-15740803A4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2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630363" y="1468438"/>
            <a:ext cx="6861175" cy="1206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B5FAA"/>
                </a:solidFill>
              </a:rPr>
              <a:t>Florida’s Safety Methodology</a:t>
            </a:r>
            <a:endParaRPr lang="en-US" sz="2200" dirty="0">
              <a:solidFill>
                <a:srgbClr val="1B5F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339" y="5193758"/>
            <a:ext cx="1209286" cy="1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Pre-Service Curriculum Module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Pre-Service Curriculum Module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2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636588"/>
            <a:ext cx="7545387" cy="1885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339" y="5193758"/>
            <a:ext cx="1209286" cy="1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 Module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4227513"/>
            <a:ext cx="7473950" cy="1868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38" y="4227513"/>
            <a:ext cx="1768475" cy="187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 Module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 Module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07103" y="6383338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 Module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 Module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1517651" y="4338734"/>
            <a:ext cx="2737108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Pre-Service Curriculum Module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 Module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4963" y="274638"/>
            <a:ext cx="7081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4963" y="1600200"/>
            <a:ext cx="70818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9012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Pre-Service Curriculum Module 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0" r:id="rId2"/>
    <p:sldLayoutId id="2147483755" r:id="rId3"/>
    <p:sldLayoutId id="2147483756" r:id="rId4"/>
    <p:sldLayoutId id="2147483757" r:id="rId5"/>
    <p:sldLayoutId id="2147483758" r:id="rId6"/>
    <p:sldLayoutId id="2147483752" r:id="rId7"/>
    <p:sldLayoutId id="2147483759" r:id="rId8"/>
    <p:sldLayoutId id="214748375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flcertificationboard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ww.dcf.state.fl.u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536" y="3192978"/>
            <a:ext cx="7088460" cy="1459298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Pre-service</a:t>
            </a:r>
          </a:p>
          <a:p>
            <a:r>
              <a:rPr lang="en-US" sz="4800" dirty="0" smtClean="0"/>
              <a:t>Orientation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849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3874" y="2279587"/>
            <a:ext cx="1371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Lab 2: Exploring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Skills (6)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9692" y="1219023"/>
            <a:ext cx="1371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Lab 1: Foundations for Interviewing (6)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3500" y="1192989"/>
            <a:ext cx="1371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Orientation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500" y="1192024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</a:rPr>
              <a:t>M1: The Child Welfare System (3)</a:t>
            </a:r>
          </a:p>
          <a:p>
            <a:pPr algn="ctr"/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</a:rPr>
              <a:t>M2:  Florida’s Child Welfare Practice Model (2)</a:t>
            </a:r>
            <a:endParaRPr lang="en-US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9960" y="2279587"/>
            <a:ext cx="137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Lab 1 &amp; 2: Structured Field  Day -observing exploring skills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1500" y="1219023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M3: </a:t>
            </a:r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</a:rPr>
              <a:t>Child Development (6)</a:t>
            </a:r>
            <a:endParaRPr lang="en-US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9541" y="3367130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</a:rPr>
              <a:t>M6: Understanding Child Maltreatment (6)</a:t>
            </a:r>
            <a:endParaRPr lang="en-US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7254" y="4392635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M7: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Assessment and 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Analyzing Family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Functioning (6)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9692" y="2273351"/>
            <a:ext cx="1371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Lab 3: Focusing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Skills (6)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7973" y="4399508"/>
            <a:ext cx="137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Lab 4: Structured Field Day -  Shadowing / observation and practice child interviewing</a:t>
            </a: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4786" y="4399508"/>
            <a:ext cx="1371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Lab 4: Child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Interviewing (6)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4586" y="2273351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M5: Family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Conditions (6)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99398" y="3367130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M6: Understanding Child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Maltreatment (6)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19692" y="3317230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M6: Understanding Child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Maltreatment (6)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9960" y="5416826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M8: Safety &amp;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Risk (6)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99784" y="5446610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M9: Safety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Planning (6)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19692" y="5446610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M10: Readiness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Assessment (6)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58489" y="4392635"/>
            <a:ext cx="1371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Lab 5: 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Interviews </a:t>
            </a:r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to learn about Maltreatment Surrounding Circumstances and 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family functioning (6)</a:t>
            </a: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47900" y="490791"/>
            <a:ext cx="5486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CORE Pre-Service Curriculum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4786" y="3367130"/>
            <a:ext cx="137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Labs 1-3: Structured Field Days - Shadowing / exploring and focusing skills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89657" y="1219023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</a:rPr>
              <a:t>M4</a:t>
            </a:r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: Trauma and the </a:t>
            </a:r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</a:rPr>
              <a:t>Child (6)</a:t>
            </a:r>
            <a:endParaRPr lang="en-US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28679" y="3329407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M6: Understanding Child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Maltreatment (6)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8674" y="5446610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M8: Safety &amp;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Risk (6)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2934" y="2279587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M5: Family </a:t>
            </a:r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</a:rPr>
              <a:t>Conditions (3)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73874" y="5416826"/>
            <a:ext cx="137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Structured Field Day: Shadowing/observing &amp; practice adult functioning, parenting, child discipline (6)</a:t>
            </a: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03482" y="4399508"/>
            <a:ext cx="1371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Lab 4: Child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Interviewing (6)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Curriculum: Orientation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Pre-Service Curriculum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0985" y="3425624"/>
            <a:ext cx="18288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CORE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0519" y="1844474"/>
            <a:ext cx="18288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Protective Investigator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stCxn id="6" idx="3"/>
            <a:endCxn id="7" idx="1"/>
          </p:cNvCxnSpPr>
          <p:nvPr/>
        </p:nvCxnSpPr>
        <p:spPr>
          <a:xfrm flipV="1">
            <a:off x="3679785" y="2187374"/>
            <a:ext cx="1340734" cy="169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29200" y="2739824"/>
            <a:ext cx="1828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Case Management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37881" y="3685331"/>
            <a:ext cx="18288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Licensing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37881" y="4607448"/>
            <a:ext cx="1828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Adoptions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9200" y="5502074"/>
            <a:ext cx="18288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Hotline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5" name="Straight Connector 24"/>
          <p:cNvCxnSpPr>
            <a:stCxn id="6" idx="3"/>
            <a:endCxn id="17" idx="1"/>
          </p:cNvCxnSpPr>
          <p:nvPr/>
        </p:nvCxnSpPr>
        <p:spPr>
          <a:xfrm flipV="1">
            <a:off x="3679785" y="3082724"/>
            <a:ext cx="1349415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3"/>
          </p:cNvCxnSpPr>
          <p:nvPr/>
        </p:nvCxnSpPr>
        <p:spPr>
          <a:xfrm>
            <a:off x="3679785" y="3882824"/>
            <a:ext cx="1340734" cy="145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3"/>
            <a:endCxn id="19" idx="1"/>
          </p:cNvCxnSpPr>
          <p:nvPr/>
        </p:nvCxnSpPr>
        <p:spPr>
          <a:xfrm>
            <a:off x="3679785" y="3882824"/>
            <a:ext cx="1358096" cy="1067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3"/>
            <a:endCxn id="20" idx="1"/>
          </p:cNvCxnSpPr>
          <p:nvPr/>
        </p:nvCxnSpPr>
        <p:spPr>
          <a:xfrm>
            <a:off x="3679785" y="3882824"/>
            <a:ext cx="1349415" cy="196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Curriculum: Orientation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1113" y="327025"/>
            <a:ext cx="7081837" cy="1143000"/>
          </a:xfrm>
        </p:spPr>
        <p:txBody>
          <a:bodyPr/>
          <a:lstStyle/>
          <a:p>
            <a:r>
              <a:rPr lang="en-US" b="1" dirty="0"/>
              <a:t>CORE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8275" y="1851025"/>
            <a:ext cx="7705725" cy="436562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Module 1</a:t>
            </a:r>
            <a:r>
              <a:rPr lang="en-US" b="1" smtClean="0">
                <a:solidFill>
                  <a:srgbClr val="0070C0"/>
                </a:solidFill>
              </a:rPr>
              <a:t>:  The </a:t>
            </a:r>
            <a:r>
              <a:rPr lang="en-US" b="1" dirty="0" smtClean="0">
                <a:solidFill>
                  <a:srgbClr val="0070C0"/>
                </a:solidFill>
              </a:rPr>
              <a:t>Child Welfare System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Module 2:  Florida’s Child Welfare Practice Model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Module 3:  Child Development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Module 4:  Trauma and the Child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Module 5:  Family Conditions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Module 6:  Understanding Maltreatment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Module 7:  Assessing and Analyzing Family Functioning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Module 8:  Safety and Risk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Module 9:  Safety Planning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Module 10:  Readiness Assessment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Curriculum: Orientation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Labs/Fieldwork</a:t>
            </a:r>
            <a:br>
              <a:rPr lang="en-US" dirty="0" smtClean="0"/>
            </a:b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1:  Foundations for Interviewing</a:t>
            </a:r>
          </a:p>
          <a:p>
            <a:r>
              <a:rPr lang="en-US" dirty="0" smtClean="0"/>
              <a:t>Lab 2:  Exploring Skills</a:t>
            </a:r>
          </a:p>
          <a:p>
            <a:r>
              <a:rPr lang="en-US" dirty="0" smtClean="0"/>
              <a:t>Lab 3:  Focusing Skills</a:t>
            </a:r>
          </a:p>
          <a:p>
            <a:r>
              <a:rPr lang="en-US" dirty="0" smtClean="0"/>
              <a:t>Lab 4:  Child Interviewing Skills</a:t>
            </a:r>
          </a:p>
          <a:p>
            <a:r>
              <a:rPr lang="en-US" dirty="0" smtClean="0"/>
              <a:t>Lab 5:  Interviews to Learn about Adult Functioning, Maltreatment and Circumstances Surrounding</a:t>
            </a:r>
            <a:endParaRPr lang="en-US" dirty="0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Curriculum: Orientation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98340" y="368300"/>
            <a:ext cx="7081837" cy="1143000"/>
          </a:xfrm>
        </p:spPr>
        <p:txBody>
          <a:bodyPr/>
          <a:lstStyle/>
          <a:p>
            <a:r>
              <a:rPr lang="en-US" dirty="0" smtClean="0">
                <a:solidFill>
                  <a:srgbClr val="18579B"/>
                </a:solidFill>
                <a:hlinkClick r:id="rId2"/>
              </a:rPr>
              <a:t>Florida Certification Board</a:t>
            </a:r>
            <a:endParaRPr lang="en-US" dirty="0">
              <a:solidFill>
                <a:srgbClr val="18579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3" y="1634778"/>
            <a:ext cx="5344573" cy="45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Curriculum: Orientation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 idx="4294967295"/>
          </p:nvPr>
        </p:nvSpPr>
        <p:spPr>
          <a:xfrm>
            <a:off x="1604963" y="326241"/>
            <a:ext cx="7081837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Agenda</a:t>
            </a:r>
          </a:p>
        </p:txBody>
      </p:sp>
      <p:pic>
        <p:nvPicPr>
          <p:cNvPr id="1024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781174" y="1762125"/>
            <a:ext cx="6991351" cy="43719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57325" y="1443841"/>
            <a:ext cx="69707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56944F"/>
                </a:solidFill>
              </a:rPr>
              <a:t>Introduction </a:t>
            </a:r>
            <a:r>
              <a:rPr lang="en-US" sz="2800" b="1" dirty="0">
                <a:solidFill>
                  <a:srgbClr val="56944F"/>
                </a:solidFill>
              </a:rPr>
              <a:t>Activity – Ice Breaker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56944F"/>
                </a:solidFill>
              </a:rPr>
              <a:t>Secretary’s </a:t>
            </a:r>
            <a:r>
              <a:rPr lang="en-US" sz="2800" b="1" dirty="0">
                <a:solidFill>
                  <a:srgbClr val="56944F"/>
                </a:solidFill>
              </a:rPr>
              <a:t>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56944F"/>
                </a:solidFill>
              </a:rPr>
              <a:t>Introduction to the Department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56944F"/>
                </a:solidFill>
              </a:rPr>
              <a:t>Introduction to Child Welfare</a:t>
            </a:r>
            <a:endParaRPr lang="en-US" sz="2800" b="1" dirty="0">
              <a:solidFill>
                <a:srgbClr val="5694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56944F"/>
                </a:solidFill>
              </a:rPr>
              <a:t>Team </a:t>
            </a:r>
            <a:r>
              <a:rPr lang="en-US" sz="2800" b="1" dirty="0">
                <a:solidFill>
                  <a:srgbClr val="56944F"/>
                </a:solidFill>
              </a:rPr>
              <a:t>Building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56944F"/>
                </a:solidFill>
              </a:rPr>
              <a:t>Program </a:t>
            </a:r>
            <a:r>
              <a:rPr lang="en-US" sz="2800" b="1" dirty="0">
                <a:solidFill>
                  <a:srgbClr val="56944F"/>
                </a:solidFill>
              </a:rPr>
              <a:t>Agenda for CORE and Specialty Tracks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56944F"/>
                </a:solidFill>
              </a:rPr>
              <a:t>Labs </a:t>
            </a:r>
            <a:r>
              <a:rPr lang="en-US" sz="2800" b="1" dirty="0">
                <a:solidFill>
                  <a:srgbClr val="56944F"/>
                </a:solidFill>
              </a:rPr>
              <a:t>/ Fieldwork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56944F"/>
                </a:solidFill>
              </a:rPr>
              <a:t>Florida </a:t>
            </a:r>
            <a:r>
              <a:rPr lang="en-US" sz="2800" b="1" dirty="0">
                <a:solidFill>
                  <a:srgbClr val="56944F"/>
                </a:solidFill>
              </a:rPr>
              <a:t>Certification Board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56944F"/>
                </a:solidFill>
              </a:rPr>
              <a:t>Question </a:t>
            </a:r>
            <a:r>
              <a:rPr lang="en-US" sz="2800" b="1" dirty="0">
                <a:solidFill>
                  <a:srgbClr val="56944F"/>
                </a:solidFill>
              </a:rPr>
              <a:t>and </a:t>
            </a:r>
            <a:r>
              <a:rPr lang="en-US" sz="2800" b="1" dirty="0" smtClean="0">
                <a:solidFill>
                  <a:srgbClr val="56944F"/>
                </a:solidFill>
              </a:rPr>
              <a:t>Answer </a:t>
            </a:r>
            <a:r>
              <a:rPr lang="en-US" sz="2800" b="1" dirty="0">
                <a:solidFill>
                  <a:srgbClr val="56944F"/>
                </a:solidFill>
              </a:rPr>
              <a:t>Session</a:t>
            </a: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Curriculum: Orientation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Secretary’s 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Curriculum: Orientation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439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DCF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Office of Self Sufficiency</a:t>
            </a:r>
          </a:p>
          <a:p>
            <a:pPr lvl="0"/>
            <a:r>
              <a:rPr lang="en-US" dirty="0"/>
              <a:t>Adult Protective Services</a:t>
            </a:r>
          </a:p>
          <a:p>
            <a:pPr lvl="0"/>
            <a:r>
              <a:rPr lang="en-US" dirty="0"/>
              <a:t>Child Care</a:t>
            </a:r>
          </a:p>
          <a:p>
            <a:pPr lvl="0"/>
            <a:r>
              <a:rPr lang="en-US" dirty="0"/>
              <a:t>Domestic Violence</a:t>
            </a:r>
          </a:p>
          <a:p>
            <a:pPr lvl="0"/>
            <a:r>
              <a:rPr lang="en-US" dirty="0"/>
              <a:t>Child </a:t>
            </a:r>
            <a:r>
              <a:rPr lang="en-US" dirty="0" smtClean="0"/>
              <a:t>Welfare (Family Safety)</a:t>
            </a:r>
            <a:endParaRPr lang="en-US" dirty="0"/>
          </a:p>
          <a:p>
            <a:pPr lvl="0"/>
            <a:r>
              <a:rPr lang="en-US" dirty="0"/>
              <a:t>Homelessness</a:t>
            </a:r>
          </a:p>
          <a:p>
            <a:pPr lvl="0"/>
            <a:r>
              <a:rPr lang="en-US" dirty="0"/>
              <a:t>Substance Abuse and Mental Health</a:t>
            </a:r>
          </a:p>
          <a:p>
            <a:pPr lvl="0"/>
            <a:r>
              <a:rPr lang="en-US" dirty="0"/>
              <a:t>Refugee Services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Curriculum: Orientation </a:t>
            </a:r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38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Child 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759" y="1634778"/>
            <a:ext cx="7082264" cy="43657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Florida Abuse Hotline</a:t>
            </a:r>
          </a:p>
          <a:p>
            <a:r>
              <a:rPr lang="en-US" dirty="0" smtClean="0"/>
              <a:t>Child Protective Investigations</a:t>
            </a:r>
          </a:p>
          <a:p>
            <a:r>
              <a:rPr lang="en-US" dirty="0" smtClean="0"/>
              <a:t>Community Based Care</a:t>
            </a:r>
          </a:p>
          <a:p>
            <a:pPr lvl="1"/>
            <a:r>
              <a:rPr lang="en-US" dirty="0"/>
              <a:t>Case Management</a:t>
            </a:r>
          </a:p>
          <a:p>
            <a:pPr lvl="1"/>
            <a:r>
              <a:rPr lang="en-US" dirty="0"/>
              <a:t>Foster Care</a:t>
            </a:r>
          </a:p>
          <a:p>
            <a:pPr lvl="1"/>
            <a:r>
              <a:rPr lang="en-US" dirty="0"/>
              <a:t>Adoptions</a:t>
            </a:r>
          </a:p>
          <a:p>
            <a:r>
              <a:rPr lang="en-US" dirty="0" smtClean="0"/>
              <a:t>Children’s Legal Services</a:t>
            </a:r>
          </a:p>
          <a:p>
            <a:r>
              <a:rPr lang="en-US" dirty="0" smtClean="0"/>
              <a:t>Interstate Compact on the Placement of Children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Curriculum: Orientation </a:t>
            </a: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06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55445"/>
            <a:ext cx="7772400" cy="1143000"/>
          </a:xfrm>
        </p:spPr>
        <p:txBody>
          <a:bodyPr/>
          <a:lstStyle/>
          <a:p>
            <a:r>
              <a:rPr lang="en-US" dirty="0">
                <a:hlinkClick r:id="rId3"/>
              </a:rPr>
              <a:t>http://eww.dcf.state.fl.us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74" y="1026323"/>
            <a:ext cx="8007626" cy="583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1802"/>
              </p:ext>
            </p:extLst>
          </p:nvPr>
        </p:nvGraphicFramePr>
        <p:xfrm>
          <a:off x="1331650" y="399495"/>
          <a:ext cx="7457243" cy="6098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6615139" imgH="8218218" progId="Word.Document.12">
                  <p:embed/>
                </p:oleObj>
              </mc:Choice>
              <mc:Fallback>
                <p:oleObj name="Document" r:id="rId4" imgW="6615139" imgH="82182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50" y="399495"/>
                        <a:ext cx="7457243" cy="6098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04513" y="10031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98072" y="523783"/>
            <a:ext cx="368128" cy="58237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Curriculum: Orientation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55370" y="2362201"/>
            <a:ext cx="7802880" cy="2724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8880" y="491778"/>
            <a:ext cx="750697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1B5FAA"/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 to </a:t>
            </a:r>
          </a:p>
          <a:p>
            <a:r>
              <a:rPr lang="en-US" dirty="0" smtClean="0"/>
              <a:t>Child Welfare</a:t>
            </a:r>
            <a:endParaRPr lang="en-US" dirty="0"/>
          </a:p>
        </p:txBody>
      </p:sp>
      <p:pic>
        <p:nvPicPr>
          <p:cNvPr id="1027" name="Picture 3" descr="C:\Users\Carnett-Valerie\AppData\Local\Microsoft\Windows\Temporary Internet Files\Content.IE5\AGKZ9YEV\MP90044242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12" y="1634777"/>
            <a:ext cx="5723906" cy="39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715" y="5225533"/>
            <a:ext cx="1209286" cy="1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Curriculum: Orientation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57188"/>
            <a:ext cx="7082263" cy="14633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Activity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56944F"/>
                </a:solidFill>
                <a:latin typeface="Calibri" panose="020F0502020204030204" pitchFamily="34" charset="0"/>
              </a:rPr>
              <a:t>The Value of Team Work </a:t>
            </a:r>
            <a:endParaRPr lang="en-US" sz="3600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Curriculum: Orientation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6F372E3F374D8C72B176BF3D73AB" ma:contentTypeVersion="0" ma:contentTypeDescription="Create a new document." ma:contentTypeScope="" ma:versionID="6e91955bbb8bbfd3c326cc6a6fac4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B87FF3-2CE2-4A96-B611-E02B21684F6E}"/>
</file>

<file path=customXml/itemProps2.xml><?xml version="1.0" encoding="utf-8"?>
<ds:datastoreItem xmlns:ds="http://schemas.openxmlformats.org/officeDocument/2006/customXml" ds:itemID="{DC43B589-F928-4CFC-9C20-A6EB5F4E1E8A}"/>
</file>

<file path=customXml/itemProps3.xml><?xml version="1.0" encoding="utf-8"?>
<ds:datastoreItem xmlns:ds="http://schemas.openxmlformats.org/officeDocument/2006/customXml" ds:itemID="{CA2C0AC0-D795-4252-9E2E-275CD80B44F8}"/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6571</TotalTime>
  <Words>530</Words>
  <Application>Microsoft Office PowerPoint</Application>
  <PresentationFormat>On-screen Show (4:3)</PresentationFormat>
  <Paragraphs>113</Paragraphs>
  <Slides>14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ACP-white</vt:lpstr>
      <vt:lpstr>Document</vt:lpstr>
      <vt:lpstr>PowerPoint Presentation</vt:lpstr>
      <vt:lpstr>Agenda</vt:lpstr>
      <vt:lpstr>Secretary’s Welcome</vt:lpstr>
      <vt:lpstr>DCF Programs</vt:lpstr>
      <vt:lpstr>Office of Child Welfare</vt:lpstr>
      <vt:lpstr>http://eww.dcf.state.fl.us/ </vt:lpstr>
      <vt:lpstr>PowerPoint Presentation</vt:lpstr>
      <vt:lpstr>PowerPoint Presentation</vt:lpstr>
      <vt:lpstr>Activity The Value of Team Work </vt:lpstr>
      <vt:lpstr>PowerPoint Presentation</vt:lpstr>
      <vt:lpstr>Pre-Service Curriculum</vt:lpstr>
      <vt:lpstr>CORE Modules</vt:lpstr>
      <vt:lpstr>Labs/Fieldwork Requirements</vt:lpstr>
      <vt:lpstr>Florida Certification Board</vt:lpstr>
    </vt:vector>
  </TitlesOfParts>
  <Company>Frontera Interactive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Cindy</dc:creator>
  <cp:lastModifiedBy>Valerie Carnett</cp:lastModifiedBy>
  <cp:revision>304</cp:revision>
  <cp:lastPrinted>2015-01-22T17:12:09Z</cp:lastPrinted>
  <dcterms:created xsi:type="dcterms:W3CDTF">2013-01-31T01:40:39Z</dcterms:created>
  <dcterms:modified xsi:type="dcterms:W3CDTF">2015-01-22T17:49:35Z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0x01010093FA6F372E3F374D8C72B176BF3D73AB</vt:lpwstr>
  </property>
</Properties>
</file>