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413" r:id="rId5"/>
    <p:sldId id="482" r:id="rId6"/>
    <p:sldId id="484" r:id="rId7"/>
    <p:sldId id="533" r:id="rId8"/>
    <p:sldId id="485" r:id="rId9"/>
    <p:sldId id="486" r:id="rId10"/>
    <p:sldId id="487" r:id="rId11"/>
    <p:sldId id="531" r:id="rId12"/>
    <p:sldId id="532" r:id="rId13"/>
    <p:sldId id="488" r:id="rId14"/>
    <p:sldId id="489" r:id="rId15"/>
    <p:sldId id="491" r:id="rId16"/>
    <p:sldId id="534" r:id="rId17"/>
    <p:sldId id="492" r:id="rId18"/>
    <p:sldId id="524" r:id="rId19"/>
    <p:sldId id="494" r:id="rId20"/>
    <p:sldId id="495" r:id="rId21"/>
    <p:sldId id="496" r:id="rId22"/>
    <p:sldId id="497" r:id="rId23"/>
    <p:sldId id="498" r:id="rId24"/>
    <p:sldId id="499" r:id="rId25"/>
    <p:sldId id="500" r:id="rId26"/>
    <p:sldId id="501" r:id="rId27"/>
    <p:sldId id="502" r:id="rId28"/>
    <p:sldId id="503" r:id="rId29"/>
    <p:sldId id="505" r:id="rId30"/>
    <p:sldId id="507" r:id="rId31"/>
    <p:sldId id="509" r:id="rId32"/>
    <p:sldId id="535" r:id="rId33"/>
    <p:sldId id="510" r:id="rId34"/>
    <p:sldId id="511" r:id="rId35"/>
    <p:sldId id="512" r:id="rId36"/>
    <p:sldId id="513" r:id="rId37"/>
    <p:sldId id="514" r:id="rId38"/>
    <p:sldId id="515" r:id="rId39"/>
  </p:sldIdLst>
  <p:sldSz cx="9144000" cy="6858000" type="screen4x3"/>
  <p:notesSz cx="7010400" cy="9296400"/>
  <p:custDataLst>
    <p:tags r:id="rId42"/>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FAA"/>
    <a:srgbClr val="56944F"/>
    <a:srgbClr val="43763E"/>
    <a:srgbClr val="18579B"/>
    <a:srgbClr val="365C32"/>
    <a:srgbClr val="2A49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84474" autoAdjust="0"/>
  </p:normalViewPr>
  <p:slideViewPr>
    <p:cSldViewPr snapToGrid="0" snapToObjects="1">
      <p:cViewPr varScale="1">
        <p:scale>
          <a:sx n="108" d="100"/>
          <a:sy n="108" d="100"/>
        </p:scale>
        <p:origin x="150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2814" y="-102"/>
      </p:cViewPr>
      <p:guideLst>
        <p:guide orient="horz" pos="2949"/>
        <p:guide pos="222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fontAlgn="auto">
              <a:spcBef>
                <a:spcPts val="0"/>
              </a:spcBef>
              <a:spcAft>
                <a:spcPts val="0"/>
              </a:spcAft>
              <a:defRPr sz="1200">
                <a:latin typeface="+mn-lt"/>
                <a:cs typeface="+mn-cs"/>
              </a:defRPr>
            </a:lvl1pPr>
          </a:lstStyle>
          <a:p>
            <a:pPr>
              <a:defRPr/>
            </a:pPr>
            <a:fld id="{0CCDEF1F-98D8-4E31-AB96-D6D4F3BEF27D}" type="datetimeFigureOut">
              <a:rPr lang="en-US"/>
              <a:pPr>
                <a:defRPr/>
              </a:pPr>
              <a:t>3/4/2015</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fontAlgn="auto">
              <a:spcBef>
                <a:spcPts val="0"/>
              </a:spcBef>
              <a:spcAft>
                <a:spcPts val="0"/>
              </a:spcAft>
              <a:defRPr sz="1200">
                <a:latin typeface="+mn-lt"/>
                <a:cs typeface="+mn-cs"/>
              </a:defRPr>
            </a:lvl1pPr>
          </a:lstStyle>
          <a:p>
            <a:pPr>
              <a:defRPr/>
            </a:pPr>
            <a:fld id="{386117B8-8C84-4418-8F41-3859D2C599A6}" type="slidenum">
              <a:rPr lang="en-US"/>
              <a:pPr>
                <a:defRPr/>
              </a:pPr>
              <a:t>‹#›</a:t>
            </a:fld>
            <a:endParaRPr lang="en-US" dirty="0"/>
          </a:p>
        </p:txBody>
      </p:sp>
    </p:spTree>
    <p:extLst>
      <p:ext uri="{BB962C8B-B14F-4D97-AF65-F5344CB8AC3E}">
        <p14:creationId xmlns:p14="http://schemas.microsoft.com/office/powerpoint/2010/main" val="28199127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673" y="1"/>
            <a:ext cx="3038155" cy="46497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97BBBCFA-270F-429B-9A2A-8BD6DFA6940D}" type="datetimeFigureOut">
              <a:rPr lang="en-US"/>
              <a:pPr>
                <a:defRPr/>
              </a:pPr>
              <a:t>3/4/2015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3166" tIns="46583" rIns="93166"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847"/>
            <a:ext cx="3038155" cy="46497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EC18E2B0-D871-4517-919C-38CD2708BCC8}" type="slidenum">
              <a:rPr lang="en-US"/>
              <a:pPr>
                <a:defRPr/>
              </a:pPr>
              <a:t>‹#›</a:t>
            </a:fld>
            <a:endParaRPr lang="en-US"/>
          </a:p>
        </p:txBody>
      </p:sp>
    </p:spTree>
    <p:extLst>
      <p:ext uri="{BB962C8B-B14F-4D97-AF65-F5344CB8AC3E}">
        <p14:creationId xmlns:p14="http://schemas.microsoft.com/office/powerpoint/2010/main" val="6718709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eaLnBrk="1" fontAlgn="auto" hangingPunct="1">
              <a:spcBef>
                <a:spcPts val="0"/>
              </a:spcBef>
              <a:spcAft>
                <a:spcPts val="0"/>
              </a:spcAft>
              <a:defRPr/>
            </a:pPr>
            <a:r>
              <a:rPr lang="en-US" dirty="0" smtClean="0"/>
              <a:t>8.0.1</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a:p>
        </p:txBody>
      </p:sp>
    </p:spTree>
    <p:extLst>
      <p:ext uri="{BB962C8B-B14F-4D97-AF65-F5344CB8AC3E}">
        <p14:creationId xmlns:p14="http://schemas.microsoft.com/office/powerpoint/2010/main" val="346768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a:t>
            </a:fld>
            <a:endParaRPr lang="en-US" dirty="0"/>
          </a:p>
        </p:txBody>
      </p:sp>
    </p:spTree>
    <p:extLst>
      <p:ext uri="{BB962C8B-B14F-4D97-AF65-F5344CB8AC3E}">
        <p14:creationId xmlns:p14="http://schemas.microsoft.com/office/powerpoint/2010/main" val="35454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12.1.5</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91C5D-4BCF-48A9-85F0-F3BB18011EC3}" type="slidenum">
              <a:rPr lang="en-US" smtClean="0"/>
              <a:pPr fontAlgn="base">
                <a:spcBef>
                  <a:spcPct val="0"/>
                </a:spcBef>
                <a:spcAft>
                  <a:spcPct val="0"/>
                </a:spcAft>
                <a:defRPr/>
              </a:pPr>
              <a:t>4</a:t>
            </a:fld>
            <a:endParaRPr lang="en-US" smtClean="0"/>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354030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12.1.5</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91C5D-4BCF-48A9-85F0-F3BB18011EC3}" type="slidenum">
              <a:rPr lang="en-US" smtClean="0"/>
              <a:pPr fontAlgn="base">
                <a:spcBef>
                  <a:spcPct val="0"/>
                </a:spcBef>
                <a:spcAft>
                  <a:spcPct val="0"/>
                </a:spcAft>
                <a:defRPr/>
              </a:pPr>
              <a:t>13</a:t>
            </a:fld>
            <a:endParaRPr lang="en-US" smtClean="0"/>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354030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a:t>
            </a:r>
            <a:r>
              <a:rPr lang="en-US" baseline="0" dirty="0" smtClean="0"/>
              <a:t> will take approximately 90 minutes.</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25</a:t>
            </a:fld>
            <a:endParaRPr lang="en-US" dirty="0"/>
          </a:p>
        </p:txBody>
      </p:sp>
    </p:spTree>
    <p:extLst>
      <p:ext uri="{BB962C8B-B14F-4D97-AF65-F5344CB8AC3E}">
        <p14:creationId xmlns:p14="http://schemas.microsoft.com/office/powerpoint/2010/main" val="329055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26</a:t>
            </a:fld>
            <a:endParaRPr lang="en-US" dirty="0"/>
          </a:p>
        </p:txBody>
      </p:sp>
    </p:spTree>
    <p:extLst>
      <p:ext uri="{BB962C8B-B14F-4D97-AF65-F5344CB8AC3E}">
        <p14:creationId xmlns:p14="http://schemas.microsoft.com/office/powerpoint/2010/main" val="329055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27</a:t>
            </a:fld>
            <a:endParaRPr lang="en-US" dirty="0"/>
          </a:p>
        </p:txBody>
      </p:sp>
    </p:spTree>
    <p:extLst>
      <p:ext uri="{BB962C8B-B14F-4D97-AF65-F5344CB8AC3E}">
        <p14:creationId xmlns:p14="http://schemas.microsoft.com/office/powerpoint/2010/main" val="329055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12.1.5</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91C5D-4BCF-48A9-85F0-F3BB18011EC3}" type="slidenum">
              <a:rPr lang="en-US" smtClean="0"/>
              <a:pPr fontAlgn="base">
                <a:spcBef>
                  <a:spcPct val="0"/>
                </a:spcBef>
                <a:spcAft>
                  <a:spcPct val="0"/>
                </a:spcAft>
                <a:defRPr/>
              </a:pPr>
              <a:t>29</a:t>
            </a:fld>
            <a:endParaRPr lang="en-US" smtClean="0"/>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3540308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txBox="1">
            <a:spLocks/>
          </p:cNvSpPr>
          <p:nvPr userDrawn="1"/>
        </p:nvSpPr>
        <p:spPr>
          <a:xfrm>
            <a:off x="1630363" y="1468438"/>
            <a:ext cx="6861175" cy="1206500"/>
          </a:xfrm>
          <a:prstGeom prst="rect">
            <a:avLst/>
          </a:prstGeom>
        </p:spPr>
        <p:txBody>
          <a:bodyPr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fontAlgn="auto">
              <a:spcAft>
                <a:spcPts val="0"/>
              </a:spcAft>
              <a:defRPr/>
            </a:pPr>
            <a:r>
              <a:rPr lang="en-US" dirty="0" smtClean="0">
                <a:solidFill>
                  <a:srgbClr val="1B5FAA"/>
                </a:solidFill>
              </a:rPr>
              <a:t>Florida’s Safety Methodology</a:t>
            </a:r>
            <a:endParaRPr lang="en-US" sz="2200" dirty="0">
              <a:solidFill>
                <a:srgbClr val="1B5FAA"/>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59275" y="4978400"/>
            <a:ext cx="1403350" cy="1557338"/>
          </a:xfrm>
          <a:prstGeom prst="rect">
            <a:avLst/>
          </a:prstGeom>
          <a:noFill/>
          <a:ln w="9525">
            <a:noFill/>
            <a:miter lim="800000"/>
            <a:headEnd/>
            <a:tailEnd/>
          </a:ln>
        </p:spPr>
      </p:pic>
      <p:sp>
        <p:nvSpPr>
          <p:cNvPr id="3" name="Subtitle 2"/>
          <p:cNvSpPr>
            <a:spLocks noGrp="1"/>
          </p:cNvSpPr>
          <p:nvPr>
            <p:ph type="subTitle" idx="1"/>
          </p:nvPr>
        </p:nvSpPr>
        <p:spPr>
          <a:xfrm>
            <a:off x="2106797" y="3299981"/>
            <a:ext cx="6241709" cy="1343139"/>
          </a:xfrm>
        </p:spPr>
        <p:txBody>
          <a:bodyPr>
            <a:normAutofit/>
          </a:bodyPr>
          <a:lstStyle>
            <a:lvl1pPr marL="0" indent="0" algn="ctr">
              <a:buNone/>
              <a:defRPr b="1">
                <a:solidFill>
                  <a:srgbClr val="56944F"/>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ssion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session_banner_1.jpg"/>
          <p:cNvPicPr>
            <a:picLocks noChangeAspect="1"/>
          </p:cNvPicPr>
          <p:nvPr userDrawn="1"/>
        </p:nvPicPr>
        <p:blipFill>
          <a:blip r:embed="rId2"/>
          <a:stretch>
            <a:fillRect/>
          </a:stretch>
        </p:blipFill>
        <p:spPr>
          <a:xfrm>
            <a:off x="1344167" y="767079"/>
            <a:ext cx="7474713" cy="1868679"/>
          </a:xfrm>
          <a:prstGeom prst="rect">
            <a:avLst/>
          </a:prstGeom>
        </p:spPr>
      </p:pic>
    </p:spTree>
    <p:extLst>
      <p:ext uri="{BB962C8B-B14F-4D97-AF65-F5344CB8AC3E}">
        <p14:creationId xmlns:p14="http://schemas.microsoft.com/office/powerpoint/2010/main" val="2828435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4" name="Picture 3" descr="module_banner_1_r.jpg"/>
          <p:cNvPicPr>
            <a:picLocks noChangeAspect="1"/>
          </p:cNvPicPr>
          <p:nvPr userDrawn="1"/>
        </p:nvPicPr>
        <p:blipFill>
          <a:blip r:embed="rId2"/>
          <a:srcRect/>
          <a:stretch>
            <a:fillRect/>
          </a:stretch>
        </p:blipFill>
        <p:spPr bwMode="auto">
          <a:xfrm>
            <a:off x="1344613" y="636588"/>
            <a:ext cx="7545387" cy="1885950"/>
          </a:xfrm>
          <a:prstGeom prst="rect">
            <a:avLst/>
          </a:prstGeom>
          <a:noFill/>
          <a:ln w="3175">
            <a:solidFill>
              <a:schemeClr val="tx1"/>
            </a:solidFill>
            <a:miter lim="800000"/>
            <a:headEnd/>
            <a:tailEnd/>
          </a:ln>
        </p:spPr>
      </p:pic>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ession_banner_1.jpg"/>
          <p:cNvPicPr>
            <a:picLocks noChangeAspect="1"/>
          </p:cNvPicPr>
          <p:nvPr userDrawn="1"/>
        </p:nvPicPr>
        <p:blipFill>
          <a:blip r:embed="rId2"/>
          <a:srcRect/>
          <a:stretch>
            <a:fillRect/>
          </a:stretch>
        </p:blipFill>
        <p:spPr bwMode="auto">
          <a:xfrm>
            <a:off x="1344613" y="4227513"/>
            <a:ext cx="7473950" cy="1868487"/>
          </a:xfrm>
          <a:prstGeom prst="rect">
            <a:avLst/>
          </a:prstGeom>
          <a:noFill/>
          <a:ln w="3175">
            <a:solidFill>
              <a:schemeClr val="tx1"/>
            </a:solidFill>
            <a:miter lim="800000"/>
            <a:headEnd/>
            <a:tailEnd/>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999038" y="4227513"/>
            <a:ext cx="1768475" cy="1879600"/>
          </a:xfrm>
          <a:prstGeom prst="rect">
            <a:avLst/>
          </a:prstGeom>
          <a:noFill/>
          <a:ln w="3175">
            <a:solidFill>
              <a:schemeClr val="tx1"/>
            </a:solidFill>
            <a:miter lim="800000"/>
            <a:headEnd/>
            <a:tailEnd/>
          </a:ln>
        </p:spPr>
      </p:pic>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8"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lvl1pPr>
              <a:buClr>
                <a:srgbClr val="1B5FAA"/>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6" name="Slide Number Placeholder 1"/>
          <p:cNvSpPr>
            <a:spLocks noGrp="1"/>
          </p:cNvSpPr>
          <p:nvPr>
            <p:ph type="sldNum" sz="quarter" idx="11"/>
          </p:nvPr>
        </p:nvSpPr>
        <p:spPr>
          <a:xfrm>
            <a:off x="7924800" y="6408738"/>
            <a:ext cx="762000" cy="365125"/>
          </a:xfrm>
          <a:prstGeom prst="rect">
            <a:avLst/>
          </a:prstGeom>
        </p:spPr>
        <p:txBody>
          <a:bodyPr/>
          <a:lstStyle>
            <a:lvl1pPr algn="r">
              <a:defRPr sz="800">
                <a:solidFill>
                  <a:schemeClr val="tx1">
                    <a:tint val="75000"/>
                  </a:schemeClr>
                </a:solidFill>
                <a:latin typeface="Calibri" pitchFamily="34" charset="0"/>
                <a:cs typeface="Calibri" pitchFamily="34" charset="0"/>
              </a:defRPr>
            </a:lvl1pPr>
          </a:lstStyle>
          <a:p>
            <a:pPr>
              <a:defRPr/>
            </a:pPr>
            <a:fld id="{9F4BA94E-4A70-45A5-BB33-776DD341F6D9}" type="slidenum">
              <a:rPr lang="en-US"/>
              <a:pPr>
                <a:defRPr/>
              </a:pPr>
              <a:t>‹#›</a:t>
            </a:fld>
            <a:endParaRPr lang="en-US" dirty="0"/>
          </a:p>
        </p:txBody>
      </p:sp>
    </p:spTree>
    <p:extLst>
      <p:ext uri="{BB962C8B-B14F-4D97-AF65-F5344CB8AC3E}">
        <p14:creationId xmlns:p14="http://schemas.microsoft.com/office/powerpoint/2010/main" val="1052201001"/>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4963" y="274638"/>
            <a:ext cx="70818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604963" y="1600200"/>
            <a:ext cx="7081837"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2" r:id="rId6"/>
    <p:sldLayoutId id="2147483759" r:id="rId7"/>
    <p:sldLayoutId id="2147483753" r:id="rId8"/>
    <p:sldLayoutId id="2147483760" r:id="rId9"/>
    <p:sldLayoutId id="2147483761" r:id="rId10"/>
  </p:sldLayoutIdLst>
  <p:hf hdr="0" dt="0"/>
  <p:txStyles>
    <p:title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9</a:t>
            </a:r>
            <a:endParaRPr lang="en-US" dirty="0"/>
          </a:p>
        </p:txBody>
      </p:sp>
      <p:sp>
        <p:nvSpPr>
          <p:cNvPr id="3" name="Subtitle 2"/>
          <p:cNvSpPr>
            <a:spLocks noGrp="1"/>
          </p:cNvSpPr>
          <p:nvPr>
            <p:ph type="subTitle" idx="1"/>
          </p:nvPr>
        </p:nvSpPr>
        <p:spPr>
          <a:xfrm>
            <a:off x="1598339" y="4076194"/>
            <a:ext cx="7088460" cy="1459298"/>
          </a:xfrm>
        </p:spPr>
        <p:txBody>
          <a:bodyPr>
            <a:normAutofit/>
          </a:bodyPr>
          <a:lstStyle/>
          <a:p>
            <a:r>
              <a:rPr lang="en-US" sz="4800" dirty="0" smtClean="0">
                <a:solidFill>
                  <a:srgbClr val="43763E"/>
                </a:solidFill>
              </a:rPr>
              <a:t>Safety Planning</a:t>
            </a:r>
            <a:endParaRPr lang="en-US" sz="4800" dirty="0">
              <a:solidFill>
                <a:srgbClr val="43763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9694" y="5296257"/>
            <a:ext cx="1069975" cy="1187450"/>
          </a:xfrm>
          <a:prstGeom prst="rect">
            <a:avLst/>
          </a:prstGeom>
          <a:noFill/>
          <a:ln w="9525">
            <a:noFill/>
            <a:miter lim="800000"/>
            <a:headEnd/>
            <a:tailEnd/>
          </a:ln>
        </p:spPr>
      </p:pic>
    </p:spTree>
    <p:extLst>
      <p:ext uri="{BB962C8B-B14F-4D97-AF65-F5344CB8AC3E}">
        <p14:creationId xmlns:p14="http://schemas.microsoft.com/office/powerpoint/2010/main" val="30849286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Scope of Safety Plans</a:t>
            </a:r>
          </a:p>
        </p:txBody>
      </p:sp>
      <p:sp>
        <p:nvSpPr>
          <p:cNvPr id="3" name="Content Placeholder 2"/>
          <p:cNvSpPr>
            <a:spLocks noGrp="1"/>
          </p:cNvSpPr>
          <p:nvPr>
            <p:ph sz="half" idx="1"/>
          </p:nvPr>
        </p:nvSpPr>
        <p:spPr>
          <a:xfrm>
            <a:off x="1202633" y="1481328"/>
            <a:ext cx="3856383" cy="5058620"/>
          </a:xfrm>
        </p:spPr>
        <p:txBody>
          <a:bodyPr>
            <a:normAutofit fontScale="85000" lnSpcReduction="20000"/>
          </a:bodyPr>
          <a:lstStyle/>
          <a:p>
            <a:pPr lvl="0">
              <a:buClr>
                <a:srgbClr val="2DA2BF"/>
              </a:buClr>
            </a:pPr>
            <a:r>
              <a:rPr lang="en-US" dirty="0"/>
              <a:t>Use of in-home, out-of-home, combination of actions </a:t>
            </a:r>
          </a:p>
          <a:p>
            <a:pPr lvl="0">
              <a:buClr>
                <a:srgbClr val="2DA2BF"/>
              </a:buClr>
            </a:pPr>
            <a:r>
              <a:rPr lang="en-US" dirty="0"/>
              <a:t>Clarification of the role of parents (caregivers) in the </a:t>
            </a:r>
            <a:r>
              <a:rPr lang="en-US" dirty="0" smtClean="0"/>
              <a:t>plan</a:t>
            </a:r>
            <a:endParaRPr lang="en-US" dirty="0"/>
          </a:p>
          <a:p>
            <a:pPr lvl="0">
              <a:buClr>
                <a:srgbClr val="2DA2BF"/>
              </a:buClr>
            </a:pPr>
            <a:r>
              <a:rPr lang="en-US" dirty="0"/>
              <a:t>Protective role of others </a:t>
            </a:r>
          </a:p>
          <a:p>
            <a:pPr lvl="0">
              <a:buClr>
                <a:srgbClr val="2DA2BF"/>
              </a:buClr>
            </a:pPr>
            <a:r>
              <a:rPr lang="en-US" dirty="0"/>
              <a:t>Specification of the safety services from a limited to extensive perspective</a:t>
            </a:r>
          </a:p>
          <a:p>
            <a:pPr lvl="0">
              <a:buClr>
                <a:srgbClr val="2DA2BF"/>
              </a:buClr>
            </a:pPr>
            <a:r>
              <a:rPr lang="en-US" dirty="0"/>
              <a:t>Use and responsibility of the family network and </a:t>
            </a:r>
            <a:r>
              <a:rPr lang="en-US" dirty="0" smtClean="0"/>
              <a:t>professionals</a:t>
            </a:r>
            <a:endParaRPr lang="en-US" dirty="0"/>
          </a:p>
          <a:p>
            <a:pPr lvl="0">
              <a:buClr>
                <a:srgbClr val="2DA2BF"/>
              </a:buClr>
            </a:pPr>
            <a:r>
              <a:rPr lang="en-US" dirty="0"/>
              <a:t>Parent (caregiver) access to child  </a:t>
            </a:r>
          </a:p>
          <a:p>
            <a:pPr lvl="0">
              <a:buClr>
                <a:srgbClr val="2DA2BF"/>
              </a:buClr>
            </a:pPr>
            <a:r>
              <a:rPr lang="en-US" dirty="0"/>
              <a:t>Identification and rationale for different kinds of </a:t>
            </a:r>
            <a:r>
              <a:rPr lang="en-US" dirty="0" smtClean="0"/>
              <a:t>separation</a:t>
            </a:r>
            <a:endParaRPr lang="en-US" dirty="0"/>
          </a:p>
          <a:p>
            <a:pPr lvl="0">
              <a:buClr>
                <a:srgbClr val="2DA2BF"/>
              </a:buClr>
            </a:pPr>
            <a:r>
              <a:rPr lang="en-US" dirty="0"/>
              <a:t>Anticipated time limits that govern separation</a:t>
            </a:r>
          </a:p>
          <a:p>
            <a:endParaRPr lang="en-US" dirty="0"/>
          </a:p>
        </p:txBody>
      </p:sp>
      <p:pic>
        <p:nvPicPr>
          <p:cNvPr id="5" name="Content Placeholder 4" descr="images-2.jpeg"/>
          <p:cNvPicPr>
            <a:picLocks noGrp="1" noChangeAspect="1"/>
          </p:cNvPicPr>
          <p:nvPr>
            <p:ph sz="half" idx="2"/>
          </p:nvPr>
        </p:nvPicPr>
        <p:blipFill>
          <a:blip r:embed="rId2">
            <a:extLst>
              <a:ext uri="{28A0092B-C50C-407E-A947-70E740481C1C}">
                <a14:useLocalDpi xmlns:a14="http://schemas.microsoft.com/office/drawing/2010/main" val="0"/>
              </a:ext>
            </a:extLst>
          </a:blip>
          <a:srcRect t="1700" b="1700"/>
          <a:stretch>
            <a:fillRect/>
          </a:stretch>
        </p:blipFill>
        <p:spPr>
          <a:xfrm>
            <a:off x="5059016" y="1808176"/>
            <a:ext cx="3780184" cy="4245151"/>
          </a:xfr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9.1.8</a:t>
            </a:r>
            <a:endParaRPr lang="en-US" dirty="0"/>
          </a:p>
        </p:txBody>
      </p:sp>
    </p:spTree>
    <p:extLst>
      <p:ext uri="{BB962C8B-B14F-4D97-AF65-F5344CB8AC3E}">
        <p14:creationId xmlns:p14="http://schemas.microsoft.com/office/powerpoint/2010/main" val="3860737789"/>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Criteria for Safety Plans</a:t>
            </a:r>
          </a:p>
        </p:txBody>
      </p:sp>
      <p:sp>
        <p:nvSpPr>
          <p:cNvPr id="3" name="Content Placeholder 2"/>
          <p:cNvSpPr>
            <a:spLocks noGrp="1"/>
          </p:cNvSpPr>
          <p:nvPr>
            <p:ph sz="half" idx="1"/>
          </p:nvPr>
        </p:nvSpPr>
        <p:spPr>
          <a:xfrm>
            <a:off x="1361660" y="1481328"/>
            <a:ext cx="3389244" cy="5148072"/>
          </a:xfrm>
        </p:spPr>
        <p:txBody>
          <a:bodyPr>
            <a:normAutofit lnSpcReduction="10000"/>
          </a:bodyPr>
          <a:lstStyle/>
          <a:p>
            <a:pPr lvl="0">
              <a:spcAft>
                <a:spcPts val="1200"/>
              </a:spcAft>
              <a:buClr>
                <a:srgbClr val="2DA2BF"/>
              </a:buClr>
            </a:pPr>
            <a:r>
              <a:rPr lang="en-US" dirty="0"/>
              <a:t>Must </a:t>
            </a:r>
            <a:r>
              <a:rPr lang="en-US" u="sng" dirty="0"/>
              <a:t>control</a:t>
            </a:r>
            <a:r>
              <a:rPr lang="en-US" dirty="0"/>
              <a:t> or manage Impending Danger</a:t>
            </a:r>
          </a:p>
          <a:p>
            <a:pPr lvl="0">
              <a:spcAft>
                <a:spcPts val="1200"/>
              </a:spcAft>
              <a:buClr>
                <a:srgbClr val="2DA2BF"/>
              </a:buClr>
            </a:pPr>
            <a:r>
              <a:rPr lang="en-US" dirty="0"/>
              <a:t>Must have an </a:t>
            </a:r>
            <a:r>
              <a:rPr lang="en-US" u="sng" dirty="0"/>
              <a:t>immediate</a:t>
            </a:r>
            <a:r>
              <a:rPr lang="en-US" dirty="0"/>
              <a:t> effect</a:t>
            </a:r>
          </a:p>
          <a:p>
            <a:pPr lvl="0">
              <a:spcAft>
                <a:spcPts val="1200"/>
              </a:spcAft>
              <a:buClr>
                <a:srgbClr val="2DA2BF"/>
              </a:buClr>
            </a:pPr>
            <a:r>
              <a:rPr lang="en-US" dirty="0"/>
              <a:t>Must be immediately </a:t>
            </a:r>
            <a:r>
              <a:rPr lang="en-US" u="sng" dirty="0"/>
              <a:t>accessible and available</a:t>
            </a:r>
          </a:p>
          <a:p>
            <a:pPr lvl="0">
              <a:spcAft>
                <a:spcPts val="1200"/>
              </a:spcAft>
              <a:buClr>
                <a:srgbClr val="2DA2BF"/>
              </a:buClr>
            </a:pPr>
            <a:r>
              <a:rPr lang="en-US" dirty="0"/>
              <a:t>Must contain </a:t>
            </a:r>
            <a:r>
              <a:rPr lang="en-US" i="1" u="sng" dirty="0"/>
              <a:t>safety actions</a:t>
            </a:r>
            <a:r>
              <a:rPr lang="en-US" dirty="0"/>
              <a:t> only</a:t>
            </a:r>
          </a:p>
          <a:p>
            <a:pPr lvl="0">
              <a:spcAft>
                <a:spcPts val="1200"/>
              </a:spcAft>
              <a:buClr>
                <a:srgbClr val="2DA2BF"/>
              </a:buClr>
            </a:pPr>
            <a:r>
              <a:rPr lang="en-US" dirty="0"/>
              <a:t>No promissory commitments</a:t>
            </a:r>
          </a:p>
          <a:p>
            <a:endParaRPr lang="en-US" dirty="0"/>
          </a:p>
        </p:txBody>
      </p:sp>
      <p:pic>
        <p:nvPicPr>
          <p:cNvPr id="8" name="Content Placeholder 7" descr="Eligibility Criteria1.jpg"/>
          <p:cNvPicPr>
            <a:picLocks noGrp="1" noChangeAspect="1"/>
          </p:cNvPicPr>
          <p:nvPr>
            <p:ph sz="half" idx="2"/>
          </p:nvPr>
        </p:nvPicPr>
        <p:blipFill>
          <a:blip r:embed="rId2">
            <a:extLst>
              <a:ext uri="{28A0092B-C50C-407E-A947-70E740481C1C}">
                <a14:useLocalDpi xmlns:a14="http://schemas.microsoft.com/office/drawing/2010/main" val="0"/>
              </a:ext>
            </a:extLst>
          </a:blip>
          <a:srcRect l="20718" r="20718"/>
          <a:stretch>
            <a:fillRect/>
          </a:stretch>
        </p:blipFill>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9.1.9</a:t>
            </a:r>
            <a:endParaRPr lang="en-US" dirty="0"/>
          </a:p>
        </p:txBody>
      </p:sp>
    </p:spTree>
    <p:extLst>
      <p:ext uri="{BB962C8B-B14F-4D97-AF65-F5344CB8AC3E}">
        <p14:creationId xmlns:p14="http://schemas.microsoft.com/office/powerpoint/2010/main" val="1369305916"/>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Unit 9.2</a:t>
            </a:r>
            <a:endParaRPr lang="en-US" dirty="0"/>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Safety Planning Analysis and Conditions for Return: Purpose</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9.2.1</a:t>
            </a:r>
            <a:endParaRPr lang="en-US" dirty="0"/>
          </a:p>
        </p:txBody>
      </p:sp>
    </p:spTree>
    <p:extLst>
      <p:ext uri="{BB962C8B-B14F-4D97-AF65-F5344CB8AC3E}">
        <p14:creationId xmlns:p14="http://schemas.microsoft.com/office/powerpoint/2010/main" val="1952894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17600" y="492125"/>
            <a:ext cx="7954963" cy="1143000"/>
          </a:xfrm>
        </p:spPr>
        <p:txBody>
          <a:bodyPr/>
          <a:lstStyle/>
          <a:p>
            <a:pPr eaLnBrk="1" hangingPunct="1"/>
            <a:r>
              <a:rPr lang="en-US" altLang="en-US" dirty="0" smtClean="0">
                <a:latin typeface="Arial Black" pitchFamily="34" charset="0"/>
              </a:rPr>
              <a:t>Learning Objectives</a:t>
            </a:r>
          </a:p>
        </p:txBody>
      </p:sp>
      <p:pic>
        <p:nvPicPr>
          <p:cNvPr id="12291" name="Picture 3"/>
          <p:cNvPicPr>
            <a:picLocks noChangeAspect="1"/>
          </p:cNvPicPr>
          <p:nvPr/>
        </p:nvPicPr>
        <p:blipFill>
          <a:blip r:embed="rId3" cstate="screen"/>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9.2.2</a:t>
            </a:r>
            <a:endParaRPr lang="en-US" dirty="0"/>
          </a:p>
        </p:txBody>
      </p:sp>
    </p:spTree>
    <p:extLst>
      <p:ext uri="{BB962C8B-B14F-4D97-AF65-F5344CB8AC3E}">
        <p14:creationId xmlns:p14="http://schemas.microsoft.com/office/powerpoint/2010/main" val="19570599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57363" y="243647"/>
            <a:ext cx="7081837" cy="1143000"/>
          </a:xfrm>
        </p:spPr>
        <p:txBody>
          <a:bodyPr rtlCol="0">
            <a:normAutofit/>
          </a:bodyPr>
          <a:lstStyle/>
          <a:p>
            <a:pPr eaLnBrk="1" fontAlgn="auto" hangingPunct="1">
              <a:spcAft>
                <a:spcPts val="0"/>
              </a:spcAft>
              <a:defRPr/>
            </a:pPr>
            <a:r>
              <a:rPr lang="en-US" dirty="0" smtClean="0"/>
              <a:t>Safety Planning: </a:t>
            </a:r>
            <a:r>
              <a:rPr lang="en-US" b="1" dirty="0" smtClean="0">
                <a:solidFill>
                  <a:schemeClr val="tx2">
                    <a:lumMod val="60000"/>
                    <a:lumOff val="40000"/>
                  </a:schemeClr>
                </a:solidFill>
              </a:rPr>
              <a:t>True</a:t>
            </a:r>
            <a:r>
              <a:rPr lang="en-US" dirty="0" smtClean="0"/>
              <a:t> or </a:t>
            </a:r>
            <a:r>
              <a:rPr lang="en-US" b="1" dirty="0" smtClean="0">
                <a:solidFill>
                  <a:srgbClr val="FF0000"/>
                </a:solidFill>
              </a:rPr>
              <a:t>False</a:t>
            </a:r>
            <a:endParaRPr lang="en-US" b="1" dirty="0">
              <a:solidFill>
                <a:srgbClr val="FF0000"/>
              </a:solidFill>
            </a:endParaRPr>
          </a:p>
        </p:txBody>
      </p:sp>
      <p:sp>
        <p:nvSpPr>
          <p:cNvPr id="5" name="Content Placeholder 4"/>
          <p:cNvSpPr>
            <a:spLocks noGrp="1"/>
          </p:cNvSpPr>
          <p:nvPr>
            <p:ph idx="4294967295"/>
          </p:nvPr>
        </p:nvSpPr>
        <p:spPr>
          <a:xfrm>
            <a:off x="1292087" y="1371600"/>
            <a:ext cx="7851913" cy="5300870"/>
          </a:xfrm>
        </p:spPr>
        <p:txBody>
          <a:bodyPr rtlCol="0">
            <a:normAutofit fontScale="77500" lnSpcReduction="20000"/>
          </a:bodyPr>
          <a:lstStyle/>
          <a:p>
            <a:pPr fontAlgn="auto">
              <a:spcAft>
                <a:spcPts val="0"/>
              </a:spcAft>
              <a:buFont typeface="Arial" panose="020B0604020202020204" pitchFamily="34" charset="0"/>
              <a:buChar char="•"/>
              <a:defRPr/>
            </a:pPr>
            <a:r>
              <a:rPr lang="en-US" sz="4400" dirty="0"/>
              <a:t>Reunifying a child with his family is based on caregivers meeting case plan outcomes. </a:t>
            </a:r>
            <a:endParaRPr lang="en-US" sz="4400" dirty="0" smtClean="0"/>
          </a:p>
          <a:p>
            <a:pPr eaLnBrk="1" fontAlgn="auto" hangingPunct="1">
              <a:spcAft>
                <a:spcPts val="0"/>
              </a:spcAft>
              <a:buFont typeface="Arial" panose="020B0604020202020204" pitchFamily="34" charset="0"/>
              <a:buChar char="•"/>
              <a:defRPr/>
            </a:pPr>
            <a:r>
              <a:rPr lang="en-US" sz="4400" dirty="0" smtClean="0"/>
              <a:t>A central </a:t>
            </a:r>
            <a:r>
              <a:rPr lang="en-US" sz="4400" dirty="0"/>
              <a:t>thought on caregivers’ minds when CPS is involved is what is necessary </a:t>
            </a:r>
            <a:r>
              <a:rPr lang="en-US" sz="4400" dirty="0" smtClean="0"/>
              <a:t>to get their children returned to them and get the agency </a:t>
            </a:r>
            <a:r>
              <a:rPr lang="en-US" sz="4400" dirty="0"/>
              <a:t>out of their </a:t>
            </a:r>
            <a:r>
              <a:rPr lang="en-US" sz="4400" dirty="0" smtClean="0"/>
              <a:t>lives</a:t>
            </a:r>
            <a:r>
              <a:rPr lang="en-US" sz="4400" dirty="0"/>
              <a:t>.</a:t>
            </a:r>
            <a:endParaRPr lang="en-US" sz="4400" b="1" dirty="0" smtClean="0"/>
          </a:p>
          <a:p>
            <a:pPr eaLnBrk="1" fontAlgn="auto" hangingPunct="1">
              <a:spcAft>
                <a:spcPts val="0"/>
              </a:spcAft>
              <a:buFont typeface="Arial" panose="020B0604020202020204" pitchFamily="34" charset="0"/>
              <a:buChar char="•"/>
              <a:defRPr/>
            </a:pPr>
            <a:r>
              <a:rPr lang="en-US" sz="4400" dirty="0" smtClean="0"/>
              <a:t>Conditions for return </a:t>
            </a:r>
            <a:r>
              <a:rPr lang="en-US" sz="4400" dirty="0"/>
              <a:t>are </a:t>
            </a:r>
            <a:r>
              <a:rPr lang="en-US" sz="4400" dirty="0" smtClean="0"/>
              <a:t>criteria for reunification and for </a:t>
            </a:r>
            <a:r>
              <a:rPr lang="en-US" sz="4400" dirty="0"/>
              <a:t>the purpose of keeping kids safe at </a:t>
            </a:r>
            <a:r>
              <a:rPr lang="en-US" sz="4400" dirty="0" smtClean="0"/>
              <a:t>home with an in-home safety plan.</a:t>
            </a:r>
          </a:p>
        </p:txBody>
      </p:sp>
      <p:sp>
        <p:nvSpPr>
          <p:cNvPr id="6" name="Content Placeholder 5"/>
          <p:cNvSpPr>
            <a:spLocks noGrp="1"/>
          </p:cNvSpPr>
          <p:nvPr>
            <p:ph sz="half" idx="4294967295"/>
          </p:nvPr>
        </p:nvSpPr>
        <p:spPr>
          <a:xfrm flipV="1">
            <a:off x="8839200" y="1371600"/>
            <a:ext cx="304800" cy="228600"/>
          </a:xfrm>
        </p:spPr>
        <p:txBody>
          <a:bodyPr rtlCol="0">
            <a:normAutofit fontScale="25000" lnSpcReduction="20000"/>
          </a:bodyPr>
          <a:lstStyle/>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r>
              <a:rPr lang="en-US" dirty="0" smtClean="0"/>
              <a:t> </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485020"/>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9.2.3</a:t>
            </a:r>
            <a:endParaRPr lang="en-US" dirty="0"/>
          </a:p>
        </p:txBody>
      </p:sp>
    </p:spTree>
    <p:extLst>
      <p:ext uri="{BB962C8B-B14F-4D97-AF65-F5344CB8AC3E}">
        <p14:creationId xmlns:p14="http://schemas.microsoft.com/office/powerpoint/2010/main" val="361425609"/>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57363" y="243647"/>
            <a:ext cx="7081837" cy="1143000"/>
          </a:xfrm>
        </p:spPr>
        <p:txBody>
          <a:bodyPr rtlCol="0">
            <a:normAutofit/>
          </a:bodyPr>
          <a:lstStyle/>
          <a:p>
            <a:pPr eaLnBrk="1" fontAlgn="auto" hangingPunct="1">
              <a:spcAft>
                <a:spcPts val="0"/>
              </a:spcAft>
              <a:defRPr/>
            </a:pPr>
            <a:r>
              <a:rPr lang="en-US" dirty="0" smtClean="0"/>
              <a:t>Safety Planning: </a:t>
            </a:r>
            <a:r>
              <a:rPr lang="en-US" b="1" dirty="0" smtClean="0">
                <a:solidFill>
                  <a:schemeClr val="tx2">
                    <a:lumMod val="60000"/>
                    <a:lumOff val="40000"/>
                  </a:schemeClr>
                </a:solidFill>
              </a:rPr>
              <a:t>True</a:t>
            </a:r>
            <a:r>
              <a:rPr lang="en-US" dirty="0" smtClean="0"/>
              <a:t> or </a:t>
            </a:r>
            <a:r>
              <a:rPr lang="en-US" b="1" dirty="0" smtClean="0">
                <a:solidFill>
                  <a:srgbClr val="FF0000"/>
                </a:solidFill>
              </a:rPr>
              <a:t>False</a:t>
            </a:r>
            <a:endParaRPr lang="en-US" b="1" dirty="0">
              <a:solidFill>
                <a:srgbClr val="FF0000"/>
              </a:solidFill>
            </a:endParaRPr>
          </a:p>
        </p:txBody>
      </p:sp>
      <p:sp>
        <p:nvSpPr>
          <p:cNvPr id="5" name="Content Placeholder 4"/>
          <p:cNvSpPr>
            <a:spLocks noGrp="1"/>
          </p:cNvSpPr>
          <p:nvPr>
            <p:ph idx="4294967295"/>
          </p:nvPr>
        </p:nvSpPr>
        <p:spPr>
          <a:xfrm>
            <a:off x="1292087" y="1388165"/>
            <a:ext cx="7851913" cy="4813852"/>
          </a:xfrm>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sz="4400" dirty="0" smtClean="0"/>
              <a:t>Child </a:t>
            </a:r>
            <a:r>
              <a:rPr lang="en-US" sz="4400" dirty="0"/>
              <a:t>placement is the option </a:t>
            </a:r>
            <a:r>
              <a:rPr lang="en-US" sz="4400" dirty="0" smtClean="0"/>
              <a:t>agencies use </a:t>
            </a:r>
            <a:r>
              <a:rPr lang="en-US" sz="4400" dirty="0"/>
              <a:t>when a safety plan will not </a:t>
            </a:r>
            <a:r>
              <a:rPr lang="en-US" sz="4400" dirty="0" smtClean="0"/>
              <a:t>work. </a:t>
            </a:r>
          </a:p>
          <a:p>
            <a:pPr eaLnBrk="1" fontAlgn="auto" hangingPunct="1">
              <a:spcAft>
                <a:spcPts val="0"/>
              </a:spcAft>
              <a:buFont typeface="Arial" panose="020B0604020202020204" pitchFamily="34" charset="0"/>
              <a:buChar char="•"/>
              <a:defRPr/>
            </a:pPr>
            <a:r>
              <a:rPr lang="en-US" sz="4400" dirty="0" smtClean="0"/>
              <a:t>Child placement should be viewed as a temporary </a:t>
            </a:r>
            <a:r>
              <a:rPr lang="en-US" sz="4400" dirty="0"/>
              <a:t>safety </a:t>
            </a:r>
            <a:r>
              <a:rPr lang="en-US" sz="4400" dirty="0" smtClean="0"/>
              <a:t>management response that is most intrusive. </a:t>
            </a:r>
          </a:p>
          <a:p>
            <a:pPr eaLnBrk="1" fontAlgn="auto" hangingPunct="1">
              <a:spcAft>
                <a:spcPts val="0"/>
              </a:spcAft>
              <a:buFont typeface="Arial" panose="020B0604020202020204" pitchFamily="34" charset="0"/>
              <a:buChar char="•"/>
              <a:defRPr/>
            </a:pPr>
            <a:r>
              <a:rPr lang="en-US" sz="4400" dirty="0" smtClean="0"/>
              <a:t>Child </a:t>
            </a:r>
            <a:r>
              <a:rPr lang="en-US" sz="4400" dirty="0"/>
              <a:t>placement is necessary until threats to a child’s safety are </a:t>
            </a:r>
            <a:r>
              <a:rPr lang="en-US" sz="4400" dirty="0" smtClean="0"/>
              <a:t>gone.</a:t>
            </a:r>
            <a:endParaRPr lang="en-US" sz="4400" b="1" dirty="0">
              <a:solidFill>
                <a:srgbClr val="FF0000"/>
              </a:solidFill>
            </a:endParaRPr>
          </a:p>
          <a:p>
            <a:pPr eaLnBrk="1" fontAlgn="auto" hangingPunct="1">
              <a:spcAft>
                <a:spcPts val="0"/>
              </a:spcAft>
              <a:buFont typeface="Arial" panose="020B0604020202020204" pitchFamily="34" charset="0"/>
              <a:buChar char="•"/>
              <a:defRPr/>
            </a:pPr>
            <a:r>
              <a:rPr lang="en-US" sz="4400" dirty="0" smtClean="0"/>
              <a:t>Caregivers </a:t>
            </a:r>
            <a:r>
              <a:rPr lang="en-US" sz="4400" dirty="0"/>
              <a:t>deserve to know exactly what is required in order to get their children returned </a:t>
            </a:r>
            <a:r>
              <a:rPr lang="en-US" sz="4400" dirty="0" smtClean="0"/>
              <a:t>home.</a:t>
            </a:r>
          </a:p>
        </p:txBody>
      </p:sp>
      <p:sp>
        <p:nvSpPr>
          <p:cNvPr id="6" name="Content Placeholder 5"/>
          <p:cNvSpPr>
            <a:spLocks noGrp="1"/>
          </p:cNvSpPr>
          <p:nvPr>
            <p:ph sz="half" idx="4294967295"/>
          </p:nvPr>
        </p:nvSpPr>
        <p:spPr>
          <a:xfrm flipV="1">
            <a:off x="8839200" y="1371600"/>
            <a:ext cx="304800" cy="228600"/>
          </a:xfrm>
        </p:spPr>
        <p:txBody>
          <a:bodyPr rtlCol="0">
            <a:normAutofit fontScale="25000" lnSpcReduction="20000"/>
          </a:bodyPr>
          <a:lstStyle/>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r>
              <a:rPr lang="en-US" dirty="0" smtClean="0"/>
              <a:t> </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466622"/>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9.2.4</a:t>
            </a:r>
            <a:endParaRPr lang="en-US" dirty="0"/>
          </a:p>
        </p:txBody>
      </p:sp>
    </p:spTree>
    <p:extLst>
      <p:ext uri="{BB962C8B-B14F-4D97-AF65-F5344CB8AC3E}">
        <p14:creationId xmlns:p14="http://schemas.microsoft.com/office/powerpoint/2010/main" val="23245574"/>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575146" y="467415"/>
            <a:ext cx="7081837" cy="1143000"/>
          </a:xfrm>
        </p:spPr>
        <p:txBody>
          <a:bodyPr>
            <a:normAutofit/>
          </a:bodyPr>
          <a:lstStyle/>
          <a:p>
            <a:pPr eaLnBrk="1" hangingPunct="1"/>
            <a:r>
              <a:rPr lang="en-US" altLang="en-US" dirty="0" smtClean="0"/>
              <a:t>Safety Planning Analysis and Conditions for Return</a:t>
            </a:r>
          </a:p>
        </p:txBody>
      </p:sp>
      <p:sp>
        <p:nvSpPr>
          <p:cNvPr id="3" name="Content Placeholder 2"/>
          <p:cNvSpPr>
            <a:spLocks noGrp="1"/>
          </p:cNvSpPr>
          <p:nvPr>
            <p:ph idx="4294967295"/>
          </p:nvPr>
        </p:nvSpPr>
        <p:spPr>
          <a:xfrm>
            <a:off x="1426058" y="1863311"/>
            <a:ext cx="7081837" cy="4365625"/>
          </a:xfrm>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dirty="0" smtClean="0"/>
              <a:t>Impending Danger must be understood to determine sufficient safety management</a:t>
            </a:r>
          </a:p>
          <a:p>
            <a:pPr eaLnBrk="1" fontAlgn="auto" hangingPunct="1">
              <a:spcAft>
                <a:spcPts val="0"/>
              </a:spcAft>
              <a:buFont typeface="Arial" panose="020B0604020202020204" pitchFamily="34" charset="0"/>
              <a:buChar char="•"/>
              <a:defRPr/>
            </a:pPr>
            <a:r>
              <a:rPr lang="en-US" dirty="0" smtClean="0"/>
              <a:t>Safety Planning Analysis and Conditions for Return logically correspond with how </a:t>
            </a:r>
            <a:r>
              <a:rPr lang="en-US" dirty="0"/>
              <a:t>impending </a:t>
            </a:r>
            <a:r>
              <a:rPr lang="en-US" dirty="0" smtClean="0"/>
              <a:t>danger is occurring  </a:t>
            </a:r>
            <a:endParaRPr lang="en-US" dirty="0"/>
          </a:p>
          <a:p>
            <a:pPr lvl="1" eaLnBrk="1" fontAlgn="auto" hangingPunct="1">
              <a:spcAft>
                <a:spcPts val="0"/>
              </a:spcAft>
              <a:buFont typeface="Arial" panose="020B0604020202020204" pitchFamily="34" charset="0"/>
              <a:buChar char="–"/>
              <a:defRPr/>
            </a:pPr>
            <a:r>
              <a:rPr lang="en-US" b="1" dirty="0"/>
              <a:t>Frequency</a:t>
            </a:r>
          </a:p>
          <a:p>
            <a:pPr lvl="1" eaLnBrk="1" fontAlgn="auto" hangingPunct="1">
              <a:spcAft>
                <a:spcPts val="0"/>
              </a:spcAft>
              <a:buFont typeface="Arial" panose="020B0604020202020204" pitchFamily="34" charset="0"/>
              <a:buChar char="–"/>
              <a:defRPr/>
            </a:pPr>
            <a:r>
              <a:rPr lang="en-US" b="1" dirty="0"/>
              <a:t>Intensity</a:t>
            </a:r>
          </a:p>
          <a:p>
            <a:pPr lvl="1" eaLnBrk="1" fontAlgn="auto" hangingPunct="1">
              <a:spcAft>
                <a:spcPts val="0"/>
              </a:spcAft>
              <a:buFont typeface="Arial" panose="020B0604020202020204" pitchFamily="34" charset="0"/>
              <a:buChar char="–"/>
              <a:defRPr/>
            </a:pPr>
            <a:r>
              <a:rPr lang="en-US" b="1" dirty="0"/>
              <a:t>Influences</a:t>
            </a:r>
          </a:p>
          <a:p>
            <a:pPr marL="514350" indent="-457200" eaLnBrk="1" fontAlgn="auto" hangingPunct="1">
              <a:spcAft>
                <a:spcPts val="0"/>
              </a:spcAft>
              <a:buFont typeface="Arial" panose="020B0604020202020204" pitchFamily="34" charset="0"/>
              <a:buChar char="•"/>
              <a:defRPr/>
            </a:pPr>
            <a:r>
              <a:rPr lang="en-US" dirty="0"/>
              <a:t>Specific </a:t>
            </a:r>
            <a:r>
              <a:rPr lang="en-US" dirty="0" smtClean="0"/>
              <a:t>to caregiver willingness, acceptance, and capacity for in-home safety management</a:t>
            </a:r>
            <a:endParaRPr lang="en-US" dirty="0"/>
          </a:p>
          <a:p>
            <a:pPr marL="514350" indent="-457200" eaLnBrk="1" fontAlgn="auto" hangingPunct="1">
              <a:spcAft>
                <a:spcPts val="0"/>
              </a:spcAft>
              <a:buFont typeface="Arial" panose="020B0604020202020204" pitchFamily="34" charset="0"/>
              <a:buChar char="•"/>
              <a:defRPr/>
            </a:pPr>
            <a:r>
              <a:rPr lang="en-US" dirty="0"/>
              <a:t>Understandable</a:t>
            </a:r>
          </a:p>
          <a:p>
            <a:pPr marL="514350" indent="-457200" eaLnBrk="1" fontAlgn="auto" hangingPunct="1">
              <a:spcAft>
                <a:spcPts val="0"/>
              </a:spcAft>
              <a:buFont typeface="Arial" panose="020B0604020202020204" pitchFamily="34" charset="0"/>
              <a:buChar char="•"/>
              <a:defRPr/>
            </a:pPr>
            <a:r>
              <a:rPr lang="en-US" dirty="0" smtClean="0"/>
              <a:t>Necessary and Allow for an </a:t>
            </a:r>
            <a:r>
              <a:rPr lang="en-US" dirty="0"/>
              <a:t>in-home safety plan</a:t>
            </a:r>
          </a:p>
          <a:p>
            <a:pPr eaLnBrk="1" fontAlgn="auto" hangingPunct="1">
              <a:spcAft>
                <a:spcPts val="0"/>
              </a:spcAft>
              <a:buFont typeface="Arial" panose="020B0604020202020204" pitchFamily="34" charset="0"/>
              <a:buChar char="•"/>
              <a:defRPr/>
            </a:pPr>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9.2.5</a:t>
            </a:r>
            <a:endParaRPr lang="en-US" dirty="0"/>
          </a:p>
        </p:txBody>
      </p:sp>
    </p:spTree>
    <p:extLst>
      <p:ext uri="{BB962C8B-B14F-4D97-AF65-F5344CB8AC3E}">
        <p14:creationId xmlns:p14="http://schemas.microsoft.com/office/powerpoint/2010/main" val="1365041005"/>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719" y="274638"/>
            <a:ext cx="7081837" cy="1143000"/>
          </a:xfrm>
        </p:spPr>
        <p:txBody>
          <a:bodyPr>
            <a:normAutofit/>
          </a:bodyPr>
          <a:lstStyle/>
          <a:p>
            <a:r>
              <a:rPr lang="en-US" dirty="0" smtClean="0">
                <a:solidFill>
                  <a:srgbClr val="18579B"/>
                </a:solidFill>
              </a:rPr>
              <a:t>Safety Plan Analysis: In-Home or Out-of-Home?</a:t>
            </a:r>
            <a:endParaRPr lang="en-US" dirty="0">
              <a:solidFill>
                <a:srgbClr val="18579B"/>
              </a:solidFill>
            </a:endParaRPr>
          </a:p>
        </p:txBody>
      </p:sp>
      <p:sp>
        <p:nvSpPr>
          <p:cNvPr id="3" name="Content Placeholder 2"/>
          <p:cNvSpPr>
            <a:spLocks noGrp="1"/>
          </p:cNvSpPr>
          <p:nvPr>
            <p:ph sz="half" idx="4294967295"/>
          </p:nvPr>
        </p:nvSpPr>
        <p:spPr>
          <a:xfrm>
            <a:off x="1222512" y="1878703"/>
            <a:ext cx="3882888" cy="4525962"/>
          </a:xfrm>
        </p:spPr>
        <p:txBody>
          <a:bodyPr/>
          <a:lstStyle/>
          <a:p>
            <a:pPr marL="0" indent="0">
              <a:buNone/>
            </a:pPr>
            <a:r>
              <a:rPr lang="en-US" sz="2400" dirty="0" smtClean="0">
                <a:solidFill>
                  <a:srgbClr val="43763E"/>
                </a:solidFill>
              </a:rPr>
              <a:t>Analyze the relationship between specific pieces of information for determining the degree of intrusiveness and the level of effort necessary for assuring that the safety plan will be reasonably effective in protecting a child in his/her home.</a:t>
            </a:r>
            <a:endParaRPr lang="en-US" sz="2400" dirty="0">
              <a:solidFill>
                <a:srgbClr val="43763E"/>
              </a:solidFill>
            </a:endParaRPr>
          </a:p>
        </p:txBody>
      </p:sp>
      <p:pic>
        <p:nvPicPr>
          <p:cNvPr id="6" name="Content Placeholder 5" descr="analyze.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12558" r="12558"/>
          <a:stretch>
            <a:fillRect/>
          </a:stretch>
        </p:blipFill>
        <p:spPr>
          <a:xfrm>
            <a:off x="5105400" y="1673225"/>
            <a:ext cx="4038600" cy="4379913"/>
          </a:xfr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9.2.6</a:t>
            </a:r>
            <a:endParaRPr lang="en-US" dirty="0"/>
          </a:p>
        </p:txBody>
      </p:sp>
    </p:spTree>
    <p:extLst>
      <p:ext uri="{BB962C8B-B14F-4D97-AF65-F5344CB8AC3E}">
        <p14:creationId xmlns:p14="http://schemas.microsoft.com/office/powerpoint/2010/main" val="17176171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59840" y="1481328"/>
            <a:ext cx="3235960" cy="4525963"/>
          </a:xfrm>
        </p:spPr>
        <p:txBody>
          <a:bodyPr/>
          <a:lstStyle/>
          <a:p>
            <a:pPr marL="109537" lvl="0" indent="0">
              <a:buNone/>
            </a:pPr>
            <a:r>
              <a:rPr lang="en-US" dirty="0"/>
              <a:t>The parents/legal guardians are willing for an in-home safety plan to be developed and implemented and have demonstrated that they will cooperate with all identified safety service actions and safety resources/providers.</a:t>
            </a:r>
          </a:p>
          <a:p>
            <a:pPr marL="109537" indent="0">
              <a:buNone/>
            </a:pPr>
            <a:endParaRPr lang="en-US" dirty="0"/>
          </a:p>
        </p:txBody>
      </p:sp>
      <p:pic>
        <p:nvPicPr>
          <p:cNvPr id="7" name="Content Placeholder 6" descr="images.jpe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6608" t="-5171" r="-32531" b="-2305"/>
          <a:stretch/>
        </p:blipFill>
        <p:spPr>
          <a:xfrm>
            <a:off x="3267165" y="1328928"/>
            <a:ext cx="6622143" cy="4525963"/>
          </a:xfrm>
        </p:spPr>
      </p:pic>
      <p:sp>
        <p:nvSpPr>
          <p:cNvPr id="4" name="Title 3"/>
          <p:cNvSpPr>
            <a:spLocks noGrp="1"/>
          </p:cNvSpPr>
          <p:nvPr>
            <p:ph type="title"/>
          </p:nvPr>
        </p:nvSpPr>
        <p:spPr/>
        <p:txBody>
          <a:bodyPr/>
          <a:lstStyle/>
          <a:p>
            <a:r>
              <a:rPr lang="en-US" dirty="0" smtClean="0"/>
              <a:t>Safety Planning Analysis Criteria #1</a:t>
            </a:r>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9.2.7</a:t>
            </a:r>
            <a:endParaRPr lang="en-US" dirty="0"/>
          </a:p>
        </p:txBody>
      </p:sp>
    </p:spTree>
    <p:extLst>
      <p:ext uri="{BB962C8B-B14F-4D97-AF65-F5344CB8AC3E}">
        <p14:creationId xmlns:p14="http://schemas.microsoft.com/office/powerpoint/2010/main" val="2142485266"/>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670px-Calm-Down-Step-11.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545" r="-28998" b="-9192"/>
          <a:stretch/>
        </p:blipFill>
        <p:spPr>
          <a:xfrm>
            <a:off x="497114" y="1562608"/>
            <a:ext cx="5878286" cy="4525963"/>
          </a:xfrm>
        </p:spPr>
      </p:pic>
      <p:sp>
        <p:nvSpPr>
          <p:cNvPr id="3" name="Content Placeholder 2"/>
          <p:cNvSpPr>
            <a:spLocks noGrp="1"/>
          </p:cNvSpPr>
          <p:nvPr>
            <p:ph sz="half" idx="2"/>
          </p:nvPr>
        </p:nvSpPr>
        <p:spPr>
          <a:xfrm>
            <a:off x="5171440" y="1880743"/>
            <a:ext cx="3738880" cy="4525963"/>
          </a:xfrm>
        </p:spPr>
        <p:txBody>
          <a:bodyPr/>
          <a:lstStyle/>
          <a:p>
            <a:pPr marL="109537" lvl="0" indent="0">
              <a:buNone/>
            </a:pPr>
            <a:r>
              <a:rPr lang="en-US" sz="2800" dirty="0">
                <a:solidFill>
                  <a:srgbClr val="43763E"/>
                </a:solidFill>
              </a:rPr>
              <a:t>The home environment is calm and consistent enough for an in-home safety plan to be implemented and for safety actions and safety resources/service providers to be in the home safely. </a:t>
            </a:r>
          </a:p>
          <a:p>
            <a:pPr marL="109537" indent="0">
              <a:buNone/>
            </a:pPr>
            <a:endParaRPr lang="en-US" sz="2800" dirty="0">
              <a:solidFill>
                <a:srgbClr val="43763E"/>
              </a:solidFill>
            </a:endParaRPr>
          </a:p>
        </p:txBody>
      </p:sp>
      <p:sp>
        <p:nvSpPr>
          <p:cNvPr id="4" name="Title 3"/>
          <p:cNvSpPr>
            <a:spLocks noGrp="1"/>
          </p:cNvSpPr>
          <p:nvPr>
            <p:ph type="title"/>
          </p:nvPr>
        </p:nvSpPr>
        <p:spPr/>
        <p:txBody>
          <a:bodyPr/>
          <a:lstStyle/>
          <a:p>
            <a:r>
              <a:rPr lang="en-US" dirty="0" smtClean="0"/>
              <a:t>Safety Planning Analysis Criteria #2</a:t>
            </a:r>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9.2.8</a:t>
            </a:r>
            <a:endParaRPr lang="en-US" dirty="0"/>
          </a:p>
        </p:txBody>
      </p:sp>
    </p:spTree>
    <p:extLst>
      <p:ext uri="{BB962C8B-B14F-4D97-AF65-F5344CB8AC3E}">
        <p14:creationId xmlns:p14="http://schemas.microsoft.com/office/powerpoint/2010/main" val="1768868344"/>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pic>
        <p:nvPicPr>
          <p:cNvPr id="5" name="Picture 6"/>
          <p:cNvPicPr>
            <a:picLocks noChangeAspect="1"/>
          </p:cNvPicPr>
          <p:nvPr/>
        </p:nvPicPr>
        <p:blipFill>
          <a:blip r:embed="rId3" cstate="screen"/>
          <a:srcRect/>
          <a:stretch>
            <a:fillRect/>
          </a:stretch>
        </p:blipFill>
        <p:spPr bwMode="auto">
          <a:xfrm>
            <a:off x="2897118" y="1598295"/>
            <a:ext cx="5627688" cy="4416425"/>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9.0.2</a:t>
            </a: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Tree>
    <p:extLst>
      <p:ext uri="{BB962C8B-B14F-4D97-AF65-F5344CB8AC3E}">
        <p14:creationId xmlns:p14="http://schemas.microsoft.com/office/powerpoint/2010/main" val="2024143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61660" y="1481328"/>
            <a:ext cx="3286540" cy="4525963"/>
          </a:xfrm>
        </p:spPr>
        <p:txBody>
          <a:bodyPr/>
          <a:lstStyle/>
          <a:p>
            <a:pPr marL="109537" lvl="0" indent="0">
              <a:buNone/>
            </a:pPr>
            <a:r>
              <a:rPr lang="en-US" sz="2800" dirty="0">
                <a:solidFill>
                  <a:srgbClr val="43763E"/>
                </a:solidFill>
              </a:rPr>
              <a:t>Safety resources/services are available at a sufficient level and to the degree necessary in order to gauge the way in which impending danger is manifested in the home. </a:t>
            </a:r>
          </a:p>
          <a:p>
            <a:pPr marL="109537" indent="0">
              <a:buNone/>
            </a:pPr>
            <a:endParaRPr lang="en-US" sz="2800" dirty="0">
              <a:solidFill>
                <a:srgbClr val="43763E"/>
              </a:solidFill>
            </a:endParaRPr>
          </a:p>
        </p:txBody>
      </p:sp>
      <p:pic>
        <p:nvPicPr>
          <p:cNvPr id="7" name="Content Placeholder 6" descr="Service.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
        <p:nvSpPr>
          <p:cNvPr id="4" name="Title 3"/>
          <p:cNvSpPr>
            <a:spLocks noGrp="1"/>
          </p:cNvSpPr>
          <p:nvPr>
            <p:ph type="title"/>
          </p:nvPr>
        </p:nvSpPr>
        <p:spPr/>
        <p:txBody>
          <a:bodyPr/>
          <a:lstStyle/>
          <a:p>
            <a:r>
              <a:rPr lang="en-US" dirty="0" smtClean="0"/>
              <a:t>Safety Planning Analysis Criteria #3</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9.2.9</a:t>
            </a:r>
            <a:endParaRPr lang="en-US" dirty="0"/>
          </a:p>
        </p:txBody>
      </p:sp>
    </p:spTree>
    <p:extLst>
      <p:ext uri="{BB962C8B-B14F-4D97-AF65-F5344CB8AC3E}">
        <p14:creationId xmlns:p14="http://schemas.microsoft.com/office/powerpoint/2010/main" val="1843215005"/>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ebsite_evaluation-8-10-custom_structured_site.jpg"/>
          <p:cNvPicPr>
            <a:picLocks noGrp="1" noChangeAspect="1"/>
          </p:cNvPicPr>
          <p:nvPr>
            <p:ph sz="half" idx="1"/>
          </p:nvPr>
        </p:nvPicPr>
        <p:blipFill>
          <a:blip r:embed="rId2">
            <a:extLst>
              <a:ext uri="{28A0092B-C50C-407E-A947-70E740481C1C}">
                <a14:useLocalDpi xmlns:a14="http://schemas.microsoft.com/office/drawing/2010/main" val="0"/>
              </a:ext>
            </a:extLst>
          </a:blip>
          <a:srcRect l="5513" r="5513"/>
          <a:stretch>
            <a:fillRect/>
          </a:stretch>
        </p:blipFill>
        <p:spPr>
          <a:xfrm flipH="1">
            <a:off x="4833730" y="1689247"/>
            <a:ext cx="3853070" cy="4318044"/>
          </a:xfrm>
        </p:spPr>
      </p:pic>
      <p:sp>
        <p:nvSpPr>
          <p:cNvPr id="3" name="Content Placeholder 2"/>
          <p:cNvSpPr>
            <a:spLocks noGrp="1"/>
          </p:cNvSpPr>
          <p:nvPr>
            <p:ph sz="half" idx="2"/>
          </p:nvPr>
        </p:nvSpPr>
        <p:spPr>
          <a:xfrm>
            <a:off x="1338469" y="1689247"/>
            <a:ext cx="4038600" cy="4525963"/>
          </a:xfrm>
        </p:spPr>
        <p:txBody>
          <a:bodyPr/>
          <a:lstStyle/>
          <a:p>
            <a:pPr marL="109537" lvl="0" indent="0">
              <a:buNone/>
            </a:pPr>
            <a:r>
              <a:rPr lang="en-US" sz="2800" dirty="0"/>
              <a:t>An in-home safety plan and the use of in-home safety resources and services can sufficiently manage impending danger without the need for results of a professional </a:t>
            </a:r>
            <a:r>
              <a:rPr lang="en-US" sz="2800" dirty="0" smtClean="0"/>
              <a:t>evaluation. </a:t>
            </a:r>
            <a:endParaRPr lang="en-US" sz="2800" dirty="0"/>
          </a:p>
          <a:p>
            <a:endParaRPr lang="en-US" sz="2800" dirty="0"/>
          </a:p>
        </p:txBody>
      </p:sp>
      <p:sp>
        <p:nvSpPr>
          <p:cNvPr id="4" name="Title 3"/>
          <p:cNvSpPr>
            <a:spLocks noGrp="1"/>
          </p:cNvSpPr>
          <p:nvPr>
            <p:ph type="title"/>
          </p:nvPr>
        </p:nvSpPr>
        <p:spPr/>
        <p:txBody>
          <a:bodyPr/>
          <a:lstStyle/>
          <a:p>
            <a:r>
              <a:rPr lang="en-US" dirty="0" smtClean="0"/>
              <a:t>Safety Planning Analysis Criteria #4</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9.2.10</a:t>
            </a:r>
            <a:endParaRPr lang="en-US" dirty="0"/>
          </a:p>
        </p:txBody>
      </p:sp>
    </p:spTree>
    <p:extLst>
      <p:ext uri="{BB962C8B-B14F-4D97-AF65-F5344CB8AC3E}">
        <p14:creationId xmlns:p14="http://schemas.microsoft.com/office/powerpoint/2010/main" val="2630079871"/>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91478" y="1481328"/>
            <a:ext cx="3104322" cy="4525963"/>
          </a:xfrm>
        </p:spPr>
        <p:txBody>
          <a:bodyPr/>
          <a:lstStyle/>
          <a:p>
            <a:pPr marL="109537" lvl="0" indent="0">
              <a:buNone/>
            </a:pPr>
            <a:r>
              <a:rPr lang="en-US" sz="2800" dirty="0"/>
              <a:t>The parents/legal guardians have a </a:t>
            </a:r>
            <a:r>
              <a:rPr lang="en-US" sz="2800" dirty="0" smtClean="0"/>
              <a:t>physical location in which to implement an </a:t>
            </a:r>
            <a:r>
              <a:rPr lang="en-US" sz="2800" dirty="0"/>
              <a:t>in-home safety plan. (shelter, tent, house, </a:t>
            </a:r>
            <a:r>
              <a:rPr lang="en-US" sz="2800" dirty="0" smtClean="0"/>
              <a:t>etc.)  </a:t>
            </a:r>
            <a:endParaRPr lang="en-US" sz="2800" dirty="0"/>
          </a:p>
          <a:p>
            <a:pPr marL="109537" indent="0">
              <a:buNone/>
            </a:pPr>
            <a:endParaRPr lang="en-US" sz="2800" dirty="0"/>
          </a:p>
        </p:txBody>
      </p:sp>
      <p:pic>
        <p:nvPicPr>
          <p:cNvPr id="7" name="Content Placeholder 6" descr="images-2.jpe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
        <p:nvSpPr>
          <p:cNvPr id="4" name="Title 3"/>
          <p:cNvSpPr>
            <a:spLocks noGrp="1"/>
          </p:cNvSpPr>
          <p:nvPr>
            <p:ph type="title"/>
          </p:nvPr>
        </p:nvSpPr>
        <p:spPr/>
        <p:txBody>
          <a:bodyPr/>
          <a:lstStyle/>
          <a:p>
            <a:r>
              <a:rPr lang="en-US" dirty="0" smtClean="0"/>
              <a:t>Safety Planning Analysis Criteria #5</a:t>
            </a:r>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9.2.11</a:t>
            </a:r>
            <a:endParaRPr lang="en-US" dirty="0"/>
          </a:p>
        </p:txBody>
      </p:sp>
    </p:spTree>
    <p:extLst>
      <p:ext uri="{BB962C8B-B14F-4D97-AF65-F5344CB8AC3E}">
        <p14:creationId xmlns:p14="http://schemas.microsoft.com/office/powerpoint/2010/main" val="4082112686"/>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182756" y="1481328"/>
            <a:ext cx="3558209" cy="4525963"/>
          </a:xfrm>
        </p:spPr>
        <p:txBody>
          <a:bodyPr/>
          <a:lstStyle/>
          <a:p>
            <a:pPr marL="109537" indent="0">
              <a:buNone/>
            </a:pPr>
            <a:r>
              <a:rPr lang="en-US" b="1" dirty="0" smtClean="0"/>
              <a:t>IN HOME:</a:t>
            </a:r>
          </a:p>
          <a:p>
            <a:r>
              <a:rPr lang="en-US" dirty="0" smtClean="0"/>
              <a:t>Safety planning analysis supports the development of an in-home safety plan;</a:t>
            </a:r>
          </a:p>
          <a:p>
            <a:r>
              <a:rPr lang="en-US" dirty="0" smtClean="0"/>
              <a:t>Safety Analysis Criteria are supported and identified as being present;</a:t>
            </a:r>
          </a:p>
          <a:p>
            <a:r>
              <a:rPr lang="en-US" dirty="0" smtClean="0"/>
              <a:t>No conditions for return needed-as child would be on an in-home plan.</a:t>
            </a:r>
            <a:endParaRPr lang="en-US" dirty="0"/>
          </a:p>
        </p:txBody>
      </p:sp>
      <p:sp>
        <p:nvSpPr>
          <p:cNvPr id="9" name="Content Placeholder 8"/>
          <p:cNvSpPr>
            <a:spLocks noGrp="1"/>
          </p:cNvSpPr>
          <p:nvPr>
            <p:ph sz="half" idx="2"/>
          </p:nvPr>
        </p:nvSpPr>
        <p:spPr>
          <a:xfrm>
            <a:off x="5088834" y="1481328"/>
            <a:ext cx="3597965" cy="4525963"/>
          </a:xfrm>
        </p:spPr>
        <p:txBody>
          <a:bodyPr/>
          <a:lstStyle/>
          <a:p>
            <a:pPr marL="109537" indent="0">
              <a:buNone/>
            </a:pPr>
            <a:r>
              <a:rPr lang="en-US" b="1" dirty="0" smtClean="0"/>
              <a:t>OUT-OF-HOME:</a:t>
            </a:r>
          </a:p>
          <a:p>
            <a:r>
              <a:rPr lang="en-US" dirty="0" smtClean="0"/>
              <a:t>Safety planning analysis does not support the development of an in-home safety plan;</a:t>
            </a:r>
          </a:p>
          <a:p>
            <a:r>
              <a:rPr lang="en-US" dirty="0" smtClean="0"/>
              <a:t>Safety Analysis Criteria that were not supported and/or identified as not being present are the FOUNDATION for Conditions for Return.</a:t>
            </a:r>
          </a:p>
          <a:p>
            <a:endParaRPr lang="en-US" dirty="0"/>
          </a:p>
        </p:txBody>
      </p:sp>
      <p:sp>
        <p:nvSpPr>
          <p:cNvPr id="3" name="Title 2"/>
          <p:cNvSpPr>
            <a:spLocks noGrp="1"/>
          </p:cNvSpPr>
          <p:nvPr>
            <p:ph type="title"/>
          </p:nvPr>
        </p:nvSpPr>
        <p:spPr/>
        <p:txBody>
          <a:bodyPr>
            <a:normAutofit/>
          </a:bodyPr>
          <a:lstStyle/>
          <a:p>
            <a:r>
              <a:rPr lang="en-US" dirty="0" smtClean="0"/>
              <a:t>Safety Planning Analysis: </a:t>
            </a:r>
            <a:br>
              <a:rPr lang="en-US" dirty="0" smtClean="0"/>
            </a:br>
            <a:r>
              <a:rPr lang="en-US" dirty="0" smtClean="0"/>
              <a:t>In-Home or Out-of-Home?</a:t>
            </a:r>
            <a:endParaRPr lang="en-US" dirty="0"/>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23</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9.2.12</a:t>
            </a:r>
            <a:endParaRPr lang="en-US" dirty="0"/>
          </a:p>
        </p:txBody>
      </p:sp>
    </p:spTree>
    <p:extLst>
      <p:ext uri="{BB962C8B-B14F-4D97-AF65-F5344CB8AC3E}">
        <p14:creationId xmlns:p14="http://schemas.microsoft.com/office/powerpoint/2010/main" val="1941149831"/>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92695" y="1481328"/>
            <a:ext cx="3548269" cy="4525963"/>
          </a:xfrm>
        </p:spPr>
        <p:txBody>
          <a:bodyPr rtlCol="0">
            <a:normAutofit/>
          </a:bodyPr>
          <a:lstStyle/>
          <a:p>
            <a:pPr eaLnBrk="1" fontAlgn="auto" hangingPunct="1">
              <a:spcAft>
                <a:spcPts val="0"/>
              </a:spcAft>
              <a:buFont typeface="Arial" panose="020B0604020202020204" pitchFamily="34" charset="0"/>
              <a:buChar char="•"/>
              <a:defRPr/>
            </a:pPr>
            <a:r>
              <a:rPr lang="en-US" dirty="0" smtClean="0"/>
              <a:t>A written statement identifies specific circumstances that must exist within a child’s home to implement an in-home safety plan so that a child who is placed can be returned to his or her parents/caregivers.</a:t>
            </a:r>
            <a:r>
              <a:rPr lang="en-US" dirty="0"/>
              <a:t> </a:t>
            </a: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p:txBody>
      </p:sp>
      <p:sp>
        <p:nvSpPr>
          <p:cNvPr id="4" name="Content Placeholder 3"/>
          <p:cNvSpPr>
            <a:spLocks noGrp="1"/>
          </p:cNvSpPr>
          <p:nvPr>
            <p:ph sz="half" idx="2"/>
          </p:nvPr>
        </p:nvSpPr>
        <p:spPr>
          <a:xfrm>
            <a:off x="5088834" y="1481328"/>
            <a:ext cx="3846444" cy="4525963"/>
          </a:xfrm>
        </p:spPr>
        <p:txBody>
          <a:bodyPr/>
          <a:lstStyle/>
          <a:p>
            <a:pPr fontAlgn="auto">
              <a:spcAft>
                <a:spcPts val="0"/>
              </a:spcAft>
              <a:buFont typeface="Arial" panose="020B0604020202020204" pitchFamily="34" charset="0"/>
              <a:buChar char="•"/>
              <a:defRPr/>
            </a:pPr>
            <a:r>
              <a:rPr lang="en-US" sz="2000" dirty="0"/>
              <a:t>What is necessary for children to be reunified with their family are circumstances which support “Yes” conclusions on the safety planning analysis questions required for an in home safety plan:</a:t>
            </a:r>
          </a:p>
          <a:p>
            <a:pPr lvl="1" fontAlgn="auto">
              <a:spcAft>
                <a:spcPts val="0"/>
              </a:spcAft>
              <a:buFont typeface="Arial" panose="020B0604020202020204" pitchFamily="34" charset="0"/>
              <a:buChar char="–"/>
              <a:defRPr/>
            </a:pPr>
            <a:r>
              <a:rPr lang="en-US" sz="2000" dirty="0"/>
              <a:t>Acceptable home environment </a:t>
            </a:r>
            <a:r>
              <a:rPr lang="en-US" sz="2000" dirty="0" smtClean="0"/>
              <a:t>residence/environment</a:t>
            </a:r>
            <a:endParaRPr lang="en-US" sz="2000" dirty="0"/>
          </a:p>
          <a:p>
            <a:pPr lvl="1" fontAlgn="auto">
              <a:spcAft>
                <a:spcPts val="0"/>
              </a:spcAft>
              <a:buFont typeface="Arial" panose="020B0604020202020204" pitchFamily="34" charset="0"/>
              <a:buChar char="–"/>
              <a:defRPr/>
            </a:pPr>
            <a:r>
              <a:rPr lang="en-US" sz="2000" dirty="0"/>
              <a:t>Cooperative, willing and able </a:t>
            </a:r>
            <a:r>
              <a:rPr lang="en-US" sz="2000" dirty="0" smtClean="0"/>
              <a:t>caregivers</a:t>
            </a:r>
            <a:endParaRPr lang="en-US" sz="2000" dirty="0"/>
          </a:p>
          <a:p>
            <a:pPr lvl="1" fontAlgn="auto">
              <a:spcAft>
                <a:spcPts val="0"/>
              </a:spcAft>
              <a:buFont typeface="Arial" panose="020B0604020202020204" pitchFamily="34" charset="0"/>
              <a:buChar char="–"/>
              <a:defRPr/>
            </a:pPr>
            <a:r>
              <a:rPr lang="en-US" sz="2000" dirty="0"/>
              <a:t>Sufficient in-home safety service </a:t>
            </a:r>
            <a:r>
              <a:rPr lang="en-US" sz="2000" dirty="0" smtClean="0"/>
              <a:t>resources</a:t>
            </a:r>
            <a:endParaRPr lang="en-US" sz="2000" dirty="0"/>
          </a:p>
          <a:p>
            <a:endParaRPr lang="en-US" sz="2000"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The Concept of Conditions for Return</a:t>
            </a:r>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9.2.13</a:t>
            </a:r>
            <a:endParaRPr lang="en-US" dirty="0"/>
          </a:p>
        </p:txBody>
      </p:sp>
    </p:spTree>
    <p:extLst>
      <p:ext uri="{BB962C8B-B14F-4D97-AF65-F5344CB8AC3E}">
        <p14:creationId xmlns:p14="http://schemas.microsoft.com/office/powerpoint/2010/main" val="944304650"/>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92696" y="1481328"/>
            <a:ext cx="3379304" cy="4525963"/>
          </a:xfrm>
        </p:spPr>
        <p:txBody>
          <a:bodyPr>
            <a:normAutofit/>
          </a:bodyPr>
          <a:lstStyle/>
          <a:p>
            <a:r>
              <a:rPr lang="en-US" dirty="0" smtClean="0"/>
              <a:t>In small groups of 4:</a:t>
            </a:r>
          </a:p>
          <a:p>
            <a:pPr lvl="1"/>
            <a:r>
              <a:rPr lang="en-US" dirty="0" smtClean="0"/>
              <a:t>Review written case information: FFA </a:t>
            </a:r>
          </a:p>
          <a:p>
            <a:pPr lvl="1"/>
            <a:r>
              <a:rPr lang="en-US" dirty="0" smtClean="0"/>
              <a:t>Review the safety planning analysis and conditions for return</a:t>
            </a:r>
          </a:p>
          <a:p>
            <a:pPr lvl="1"/>
            <a:r>
              <a:rPr lang="en-US" dirty="0" smtClean="0"/>
              <a:t>Identify areas for questions regarding case practice</a:t>
            </a:r>
            <a:endParaRPr lang="en-US" dirty="0"/>
          </a:p>
        </p:txBody>
      </p:sp>
      <p:sp>
        <p:nvSpPr>
          <p:cNvPr id="2" name="Title 1"/>
          <p:cNvSpPr>
            <a:spLocks noGrp="1"/>
          </p:cNvSpPr>
          <p:nvPr>
            <p:ph type="title"/>
          </p:nvPr>
        </p:nvSpPr>
        <p:spPr/>
        <p:txBody>
          <a:bodyPr>
            <a:normAutofit/>
          </a:bodyPr>
          <a:lstStyle/>
          <a:p>
            <a:r>
              <a:rPr lang="en-US" dirty="0" smtClean="0"/>
              <a:t>Applying Concepts to Practice</a:t>
            </a:r>
            <a:endParaRPr lang="en-US" dirty="0"/>
          </a:p>
        </p:txBody>
      </p:sp>
      <p:pic>
        <p:nvPicPr>
          <p:cNvPr id="5"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797" r="5797"/>
          <a:stretch>
            <a:fillRect/>
          </a:stretch>
        </p:blipFill>
        <p:spPr>
          <a:prstGeom prst="rect">
            <a:avLst/>
          </a:prstGeo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9.2.14</a:t>
            </a:r>
            <a:endParaRPr lang="en-US" dirty="0"/>
          </a:p>
        </p:txBody>
      </p:sp>
    </p:spTree>
    <p:extLst>
      <p:ext uri="{BB962C8B-B14F-4D97-AF65-F5344CB8AC3E}">
        <p14:creationId xmlns:p14="http://schemas.microsoft.com/office/powerpoint/2010/main" val="3591580875"/>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92696" y="1481328"/>
            <a:ext cx="3303104" cy="4525963"/>
          </a:xfrm>
        </p:spPr>
        <p:txBody>
          <a:bodyPr>
            <a:normAutofit/>
          </a:bodyPr>
          <a:lstStyle/>
          <a:p>
            <a:r>
              <a:rPr lang="en-US" dirty="0" smtClean="0"/>
              <a:t>In small groups of 4:</a:t>
            </a:r>
          </a:p>
          <a:p>
            <a:pPr lvl="1"/>
            <a:r>
              <a:rPr lang="en-US" dirty="0" smtClean="0"/>
              <a:t>Review written case information: FFA </a:t>
            </a:r>
          </a:p>
          <a:p>
            <a:pPr lvl="1"/>
            <a:r>
              <a:rPr lang="en-US" dirty="0" smtClean="0"/>
              <a:t>Complete the worksheets based upon the FFA</a:t>
            </a:r>
          </a:p>
        </p:txBody>
      </p:sp>
      <p:sp>
        <p:nvSpPr>
          <p:cNvPr id="2" name="Title 1"/>
          <p:cNvSpPr>
            <a:spLocks noGrp="1"/>
          </p:cNvSpPr>
          <p:nvPr>
            <p:ph type="title"/>
          </p:nvPr>
        </p:nvSpPr>
        <p:spPr/>
        <p:txBody>
          <a:bodyPr>
            <a:normAutofit/>
          </a:bodyPr>
          <a:lstStyle/>
          <a:p>
            <a:r>
              <a:rPr lang="en-US" dirty="0" smtClean="0"/>
              <a:t>Activity: Applying Concepts</a:t>
            </a:r>
            <a:endParaRPr lang="en-US" dirty="0"/>
          </a:p>
        </p:txBody>
      </p:sp>
      <p:pic>
        <p:nvPicPr>
          <p:cNvPr id="5"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797" r="5797"/>
          <a:stretch>
            <a:fillRect/>
          </a:stretch>
        </p:blipFill>
        <p:spPr>
          <a:prstGeom prst="rect">
            <a:avLst/>
          </a:prstGeo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9.2.15</a:t>
            </a:r>
            <a:endParaRPr lang="en-US" dirty="0"/>
          </a:p>
        </p:txBody>
      </p:sp>
    </p:spTree>
    <p:extLst>
      <p:ext uri="{BB962C8B-B14F-4D97-AF65-F5344CB8AC3E}">
        <p14:creationId xmlns:p14="http://schemas.microsoft.com/office/powerpoint/2010/main" val="4052299266"/>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93116" y="1621177"/>
            <a:ext cx="3469340" cy="4525963"/>
          </a:xfrm>
        </p:spPr>
        <p:txBody>
          <a:bodyPr>
            <a:normAutofit/>
          </a:bodyPr>
          <a:lstStyle/>
          <a:p>
            <a:r>
              <a:rPr lang="en-US" dirty="0" smtClean="0"/>
              <a:t>Safety Planning Analysis for Morgan Family:</a:t>
            </a:r>
            <a:endParaRPr lang="en-US" dirty="0"/>
          </a:p>
          <a:p>
            <a:pPr lvl="1"/>
            <a:r>
              <a:rPr lang="en-US" dirty="0" smtClean="0"/>
              <a:t>Criteria #1: No</a:t>
            </a:r>
          </a:p>
          <a:p>
            <a:pPr lvl="1"/>
            <a:r>
              <a:rPr lang="en-US" dirty="0" smtClean="0"/>
              <a:t>Criteria #2: Yes</a:t>
            </a:r>
          </a:p>
          <a:p>
            <a:pPr lvl="1"/>
            <a:r>
              <a:rPr lang="en-US" dirty="0" smtClean="0"/>
              <a:t>Criteria #3: Yes</a:t>
            </a:r>
          </a:p>
          <a:p>
            <a:pPr lvl="1"/>
            <a:r>
              <a:rPr lang="en-US" dirty="0" smtClean="0"/>
              <a:t>Criteria #4: Yes</a:t>
            </a:r>
          </a:p>
          <a:p>
            <a:pPr lvl="1"/>
            <a:r>
              <a:rPr lang="en-US" dirty="0" smtClean="0"/>
              <a:t>Criteria #5: No</a:t>
            </a:r>
          </a:p>
        </p:txBody>
      </p:sp>
      <p:sp>
        <p:nvSpPr>
          <p:cNvPr id="2" name="Title 1"/>
          <p:cNvSpPr>
            <a:spLocks noGrp="1"/>
          </p:cNvSpPr>
          <p:nvPr>
            <p:ph type="title"/>
          </p:nvPr>
        </p:nvSpPr>
        <p:spPr/>
        <p:txBody>
          <a:bodyPr>
            <a:normAutofit/>
          </a:bodyPr>
          <a:lstStyle/>
          <a:p>
            <a:r>
              <a:rPr lang="en-US" dirty="0" smtClean="0"/>
              <a:t>Practice: Conditions for Return</a:t>
            </a:r>
            <a:endParaRPr lang="en-US" dirty="0"/>
          </a:p>
        </p:txBody>
      </p:sp>
      <p:pic>
        <p:nvPicPr>
          <p:cNvPr id="5"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797" r="5797"/>
          <a:stretch>
            <a:fillRect/>
          </a:stretch>
        </p:blipFill>
        <p:spPr>
          <a:xfrm>
            <a:off x="4977454" y="1850315"/>
            <a:ext cx="3709346" cy="4156976"/>
          </a:xfrm>
          <a:prstGeom prst="rect">
            <a:avLst/>
          </a:prstGeo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9.2.16</a:t>
            </a:r>
            <a:endParaRPr lang="en-US" dirty="0"/>
          </a:p>
        </p:txBody>
      </p:sp>
    </p:spTree>
    <p:extLst>
      <p:ext uri="{BB962C8B-B14F-4D97-AF65-F5344CB8AC3E}">
        <p14:creationId xmlns:p14="http://schemas.microsoft.com/office/powerpoint/2010/main" val="441233589"/>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Unit 9.3</a:t>
            </a:r>
            <a:endParaRPr lang="en-US" dirty="0"/>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Creating Sufficient Safety Plans</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9.3.1</a:t>
            </a:r>
            <a:endParaRPr lang="en-US" dirty="0"/>
          </a:p>
        </p:txBody>
      </p:sp>
    </p:spTree>
    <p:extLst>
      <p:ext uri="{BB962C8B-B14F-4D97-AF65-F5344CB8AC3E}">
        <p14:creationId xmlns:p14="http://schemas.microsoft.com/office/powerpoint/2010/main" val="418551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17600" y="492125"/>
            <a:ext cx="7954963" cy="1143000"/>
          </a:xfrm>
        </p:spPr>
        <p:txBody>
          <a:bodyPr/>
          <a:lstStyle/>
          <a:p>
            <a:pPr eaLnBrk="1" hangingPunct="1"/>
            <a:r>
              <a:rPr lang="en-US" altLang="en-US" dirty="0" smtClean="0">
                <a:latin typeface="Arial Black" pitchFamily="34" charset="0"/>
              </a:rPr>
              <a:t>Learning Objectives</a:t>
            </a:r>
          </a:p>
        </p:txBody>
      </p:sp>
      <p:pic>
        <p:nvPicPr>
          <p:cNvPr id="12291" name="Picture 3"/>
          <p:cNvPicPr>
            <a:picLocks noChangeAspect="1"/>
          </p:cNvPicPr>
          <p:nvPr/>
        </p:nvPicPr>
        <p:blipFill>
          <a:blip r:embed="rId3" cstate="screen"/>
          <a:srcRect/>
          <a:stretch>
            <a:fillRect/>
          </a:stretch>
        </p:blipFill>
        <p:spPr bwMode="auto">
          <a:xfrm>
            <a:off x="3014663" y="1822450"/>
            <a:ext cx="4640262" cy="3735388"/>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9.3.2</a:t>
            </a:r>
            <a:endParaRPr lang="en-US" dirty="0"/>
          </a:p>
        </p:txBody>
      </p:sp>
    </p:spTree>
    <p:extLst>
      <p:ext uri="{BB962C8B-B14F-4D97-AF65-F5344CB8AC3E}">
        <p14:creationId xmlns:p14="http://schemas.microsoft.com/office/powerpoint/2010/main" val="19570599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891134"/>
            <a:ext cx="7082263" cy="783579"/>
          </a:xfrm>
        </p:spPr>
        <p:txBody>
          <a:bodyPr/>
          <a:lstStyle/>
          <a:p>
            <a:pPr algn="r"/>
            <a:r>
              <a:rPr lang="en-US" dirty="0" smtClean="0"/>
              <a:t>Unit 9.1</a:t>
            </a:r>
            <a:endParaRPr lang="en-US" dirty="0"/>
          </a:p>
        </p:txBody>
      </p:sp>
      <p:sp>
        <p:nvSpPr>
          <p:cNvPr id="4" name="Subtitle 3"/>
          <p:cNvSpPr>
            <a:spLocks noGrp="1"/>
          </p:cNvSpPr>
          <p:nvPr>
            <p:ph type="subTitle" idx="1"/>
          </p:nvPr>
        </p:nvSpPr>
        <p:spPr>
          <a:xfrm>
            <a:off x="1162001" y="3823322"/>
            <a:ext cx="7524798" cy="2823585"/>
          </a:xfrm>
        </p:spPr>
        <p:txBody>
          <a:bodyPr>
            <a:normAutofit/>
          </a:bodyPr>
          <a:lstStyle/>
          <a:p>
            <a:pPr algn="r"/>
            <a:r>
              <a:rPr lang="en-US" dirty="0" smtClean="0">
                <a:solidFill>
                  <a:srgbClr val="43763E"/>
                </a:solidFill>
              </a:rPr>
              <a:t>What are Safety Plans?</a:t>
            </a:r>
            <a:endParaRPr lang="en-US" dirty="0">
              <a:solidFill>
                <a:srgbClr val="43763E"/>
              </a:solidFill>
            </a:endParaRPr>
          </a:p>
          <a:p>
            <a:endParaRPr lang="en-US" dirty="0">
              <a:solidFill>
                <a:srgbClr val="43763E"/>
              </a:solidFill>
            </a:endParaRP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9.1.1</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Tree>
    <p:extLst>
      <p:ext uri="{BB962C8B-B14F-4D97-AF65-F5344CB8AC3E}">
        <p14:creationId xmlns:p14="http://schemas.microsoft.com/office/powerpoint/2010/main" val="21277651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22512" y="1481328"/>
            <a:ext cx="3273287" cy="4525963"/>
          </a:xfrm>
        </p:spPr>
        <p:txBody>
          <a:bodyPr/>
          <a:lstStyle/>
          <a:p>
            <a:r>
              <a:rPr lang="en-US" dirty="0">
                <a:solidFill>
                  <a:srgbClr val="43763E"/>
                </a:solidFill>
              </a:rPr>
              <a:t>A safety plan is sufficient when it is a well thought-out approach containing the most suitable people taking </a:t>
            </a:r>
            <a:r>
              <a:rPr lang="en-US" b="1" u="sng" dirty="0">
                <a:solidFill>
                  <a:srgbClr val="43763E"/>
                </a:solidFill>
              </a:rPr>
              <a:t>the necessary actions, </a:t>
            </a:r>
            <a:r>
              <a:rPr lang="en-US" dirty="0">
                <a:solidFill>
                  <a:srgbClr val="43763E"/>
                </a:solidFill>
              </a:rPr>
              <a:t>frequently enough to control danger threats and/or substitute for diminished caregiver protective </a:t>
            </a:r>
            <a:r>
              <a:rPr lang="en-US" dirty="0" smtClean="0">
                <a:solidFill>
                  <a:srgbClr val="43763E"/>
                </a:solidFill>
              </a:rPr>
              <a:t>capacities.</a:t>
            </a:r>
            <a:endParaRPr lang="en-US" dirty="0">
              <a:solidFill>
                <a:srgbClr val="43763E"/>
              </a:solidFill>
            </a:endParaRPr>
          </a:p>
          <a:p>
            <a:endParaRPr lang="en-US" dirty="0">
              <a:solidFill>
                <a:srgbClr val="43763E"/>
              </a:solidFill>
            </a:endParaRPr>
          </a:p>
        </p:txBody>
      </p:sp>
      <p:pic>
        <p:nvPicPr>
          <p:cNvPr id="5" name="Content Placeholder 4" descr="technical.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p:pic>
      <p:sp>
        <p:nvSpPr>
          <p:cNvPr id="2" name="Title 1"/>
          <p:cNvSpPr>
            <a:spLocks noGrp="1"/>
          </p:cNvSpPr>
          <p:nvPr>
            <p:ph type="title"/>
          </p:nvPr>
        </p:nvSpPr>
        <p:spPr/>
        <p:txBody>
          <a:bodyPr/>
          <a:lstStyle/>
          <a:p>
            <a:r>
              <a:rPr lang="en-US" dirty="0" smtClean="0"/>
              <a:t>Creating a Sufficient Safety Plan</a:t>
            </a: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9.3.3</a:t>
            </a:r>
            <a:endParaRPr lang="en-US" dirty="0"/>
          </a:p>
        </p:txBody>
      </p:sp>
    </p:spTree>
    <p:extLst>
      <p:ext uri="{BB962C8B-B14F-4D97-AF65-F5344CB8AC3E}">
        <p14:creationId xmlns:p14="http://schemas.microsoft.com/office/powerpoint/2010/main" val="3581460484"/>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In-Home Safety Services/Actions</a:t>
            </a:r>
          </a:p>
        </p:txBody>
      </p:sp>
      <p:sp>
        <p:nvSpPr>
          <p:cNvPr id="3" name="Content Placeholder 2"/>
          <p:cNvSpPr>
            <a:spLocks noGrp="1"/>
          </p:cNvSpPr>
          <p:nvPr>
            <p:ph sz="half" idx="1"/>
          </p:nvPr>
        </p:nvSpPr>
        <p:spPr>
          <a:xfrm>
            <a:off x="1129552" y="1814815"/>
            <a:ext cx="3671047" cy="4525963"/>
          </a:xfrm>
        </p:spPr>
        <p:txBody>
          <a:bodyPr/>
          <a:lstStyle/>
          <a:p>
            <a:r>
              <a:rPr lang="en-US" dirty="0"/>
              <a:t>Active and intentional efforts made by the Agency (CPI or Case Manager), the family, informal and formal resources that will assume the responsibility for assuring that a child’</a:t>
            </a:r>
            <a:r>
              <a:rPr lang="en-US" altLang="ja-JP" dirty="0"/>
              <a:t>s basic needs and safety needs are </a:t>
            </a:r>
            <a:r>
              <a:rPr lang="en-US" altLang="ja-JP" dirty="0" smtClean="0"/>
              <a:t>met.</a:t>
            </a:r>
            <a:endParaRPr lang="en-US" dirty="0"/>
          </a:p>
          <a:p>
            <a:endParaRPr lang="en-US" dirty="0"/>
          </a:p>
        </p:txBody>
      </p:sp>
      <p:pic>
        <p:nvPicPr>
          <p:cNvPr id="5" name="Content Placeholder 4" descr="unnamed.png"/>
          <p:cNvPicPr>
            <a:picLocks noGrp="1" noChangeAspect="1"/>
          </p:cNvPicPr>
          <p:nvPr>
            <p:ph sz="half" idx="2"/>
          </p:nvPr>
        </p:nvPicPr>
        <p:blipFill>
          <a:blip r:embed="rId2">
            <a:extLst>
              <a:ext uri="{28A0092B-C50C-407E-A947-70E740481C1C}">
                <a14:useLocalDpi xmlns:a14="http://schemas.microsoft.com/office/drawing/2010/main" val="0"/>
              </a:ext>
            </a:extLst>
          </a:blip>
          <a:srcRect l="6867" r="6867"/>
          <a:stretch>
            <a:fillRect/>
          </a:stretch>
        </p:blipFill>
        <p:spPr>
          <a:xfrm>
            <a:off x="4800600" y="1688360"/>
            <a:ext cx="4038600" cy="4364967"/>
          </a:xfr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9.3.4</a:t>
            </a:r>
            <a:endParaRPr lang="en-US" dirty="0"/>
          </a:p>
        </p:txBody>
      </p:sp>
    </p:spTree>
    <p:extLst>
      <p:ext uri="{BB962C8B-B14F-4D97-AF65-F5344CB8AC3E}">
        <p14:creationId xmlns:p14="http://schemas.microsoft.com/office/powerpoint/2010/main" val="2217854938"/>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Services</a:t>
            </a:r>
            <a:endParaRPr lang="en-US" dirty="0"/>
          </a:p>
        </p:txBody>
      </p:sp>
      <p:sp>
        <p:nvSpPr>
          <p:cNvPr id="3" name="Subtitle 2"/>
          <p:cNvSpPr>
            <a:spLocks noGrp="1"/>
          </p:cNvSpPr>
          <p:nvPr>
            <p:ph sz="half" idx="1"/>
          </p:nvPr>
        </p:nvSpPr>
        <p:spPr>
          <a:xfrm>
            <a:off x="1005840" y="1731603"/>
            <a:ext cx="3886200" cy="4525963"/>
          </a:xfrm>
        </p:spPr>
        <p:txBody>
          <a:bodyPr/>
          <a:lstStyle/>
          <a:p>
            <a:r>
              <a:rPr lang="en-US" dirty="0" smtClean="0"/>
              <a:t>Managing Threatening Behavior</a:t>
            </a:r>
          </a:p>
          <a:p>
            <a:r>
              <a:rPr lang="en-US" dirty="0" smtClean="0"/>
              <a:t>Managing Crisis</a:t>
            </a:r>
          </a:p>
          <a:p>
            <a:r>
              <a:rPr lang="en-US" dirty="0" smtClean="0"/>
              <a:t>Providing for Social Support</a:t>
            </a:r>
          </a:p>
          <a:p>
            <a:r>
              <a:rPr lang="en-US" dirty="0" smtClean="0"/>
              <a:t>Providing Resources</a:t>
            </a:r>
          </a:p>
          <a:p>
            <a:r>
              <a:rPr lang="en-US" dirty="0" smtClean="0"/>
              <a:t>Providing for temporary </a:t>
            </a:r>
            <a:r>
              <a:rPr lang="en-US" dirty="0"/>
              <a:t>s</a:t>
            </a:r>
            <a:r>
              <a:rPr lang="en-US" dirty="0" smtClean="0"/>
              <a:t>eparation between a child and adult</a:t>
            </a:r>
          </a:p>
        </p:txBody>
      </p:sp>
      <p:pic>
        <p:nvPicPr>
          <p:cNvPr id="5" name="Content Placeholder 4" descr="images-3.jpeg"/>
          <p:cNvPicPr>
            <a:picLocks noGrp="1" noChangeAspect="1"/>
          </p:cNvPicPr>
          <p:nvPr>
            <p:ph sz="half" idx="2"/>
          </p:nvPr>
        </p:nvPicPr>
        <p:blipFill>
          <a:blip r:embed="rId2">
            <a:extLst>
              <a:ext uri="{28A0092B-C50C-407E-A947-70E740481C1C}">
                <a14:useLocalDpi xmlns:a14="http://schemas.microsoft.com/office/drawing/2010/main" val="0"/>
              </a:ext>
            </a:extLst>
          </a:blip>
          <a:srcRect l="17816" r="17816"/>
          <a:stretch>
            <a:fillRect/>
          </a:stretch>
        </p:blipFill>
        <p:spPr>
          <a:xfrm>
            <a:off x="4800600" y="1734830"/>
            <a:ext cx="4038600" cy="4318498"/>
          </a:xfr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9.3.5</a:t>
            </a:r>
            <a:endParaRPr lang="en-US" dirty="0"/>
          </a:p>
        </p:txBody>
      </p:sp>
    </p:spTree>
    <p:extLst>
      <p:ext uri="{BB962C8B-B14F-4D97-AF65-F5344CB8AC3E}">
        <p14:creationId xmlns:p14="http://schemas.microsoft.com/office/powerpoint/2010/main" val="3658068178"/>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Appropriate to Participate as Safety Service Providers?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solidFill>
                  <a:srgbClr val="43763E"/>
                </a:solidFill>
              </a:rPr>
              <a:t>Are safety service providers (formal or informal) suitable to participate on safety plans?</a:t>
            </a:r>
          </a:p>
          <a:p>
            <a:r>
              <a:rPr lang="en-US" dirty="0" smtClean="0">
                <a:solidFill>
                  <a:srgbClr val="43763E"/>
                </a:solidFill>
              </a:rPr>
              <a:t>How do we know?</a:t>
            </a:r>
          </a:p>
          <a:p>
            <a:pPr lvl="1"/>
            <a:r>
              <a:rPr lang="en-US" dirty="0" smtClean="0">
                <a:solidFill>
                  <a:srgbClr val="43763E"/>
                </a:solidFill>
              </a:rPr>
              <a:t>Demonstration of awareness;</a:t>
            </a:r>
          </a:p>
          <a:p>
            <a:pPr lvl="1"/>
            <a:r>
              <a:rPr lang="en-US" dirty="0" smtClean="0">
                <a:solidFill>
                  <a:srgbClr val="43763E"/>
                </a:solidFill>
              </a:rPr>
              <a:t>Free from any of their own “concerns”;</a:t>
            </a:r>
          </a:p>
          <a:p>
            <a:pPr lvl="1"/>
            <a:r>
              <a:rPr lang="en-US" dirty="0" smtClean="0">
                <a:solidFill>
                  <a:srgbClr val="43763E"/>
                </a:solidFill>
              </a:rPr>
              <a:t>Aligned with the child and identifies threats;</a:t>
            </a:r>
          </a:p>
          <a:p>
            <a:pPr lvl="1"/>
            <a:r>
              <a:rPr lang="en-US" dirty="0" smtClean="0">
                <a:solidFill>
                  <a:srgbClr val="43763E"/>
                </a:solidFill>
              </a:rPr>
              <a:t>Aligned with priority for child safety;</a:t>
            </a:r>
          </a:p>
          <a:p>
            <a:pPr lvl="1"/>
            <a:r>
              <a:rPr lang="en-US" dirty="0" smtClean="0">
                <a:solidFill>
                  <a:srgbClr val="43763E"/>
                </a:solidFill>
              </a:rPr>
              <a:t>Has the resources needed to engage in safety services.</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9.3.6</a:t>
            </a:r>
            <a:endParaRPr lang="en-US" dirty="0"/>
          </a:p>
        </p:txBody>
      </p:sp>
    </p:spTree>
    <p:extLst>
      <p:ext uri="{BB962C8B-B14F-4D97-AF65-F5344CB8AC3E}">
        <p14:creationId xmlns:p14="http://schemas.microsoft.com/office/powerpoint/2010/main" val="2964595370"/>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8579B"/>
                </a:solidFill>
              </a:rPr>
              <a:t>Developing the Safety Plan</a:t>
            </a:r>
            <a:endParaRPr lang="en-US" dirty="0">
              <a:solidFill>
                <a:srgbClr val="18579B"/>
              </a:solidFill>
            </a:endParaRPr>
          </a:p>
        </p:txBody>
      </p:sp>
      <p:sp>
        <p:nvSpPr>
          <p:cNvPr id="3" name="Content Placeholder 2"/>
          <p:cNvSpPr>
            <a:spLocks noGrp="1"/>
          </p:cNvSpPr>
          <p:nvPr>
            <p:ph sz="half" idx="1"/>
          </p:nvPr>
        </p:nvSpPr>
        <p:spPr>
          <a:xfrm>
            <a:off x="1182756" y="1481328"/>
            <a:ext cx="3313043" cy="4525963"/>
          </a:xfrm>
        </p:spPr>
        <p:txBody>
          <a:bodyPr/>
          <a:lstStyle/>
          <a:p>
            <a:r>
              <a:rPr lang="en-US" dirty="0" smtClean="0"/>
              <a:t>Family centered</a:t>
            </a:r>
          </a:p>
          <a:p>
            <a:r>
              <a:rPr lang="en-US" dirty="0" smtClean="0"/>
              <a:t>Willingness</a:t>
            </a:r>
          </a:p>
          <a:p>
            <a:r>
              <a:rPr lang="en-US" dirty="0" smtClean="0"/>
              <a:t>Created in collaboration with family, service providers, and CPI/CM (Team Meeting/Safety Planning Meeting/TDM)</a:t>
            </a:r>
          </a:p>
          <a:p>
            <a:r>
              <a:rPr lang="en-US" dirty="0" smtClean="0"/>
              <a:t>Supervisor Consultation to ensure sufficiency</a:t>
            </a:r>
          </a:p>
        </p:txBody>
      </p:sp>
      <p:pic>
        <p:nvPicPr>
          <p:cNvPr id="5" name="Content Placeholder 4" descr="images-4.jpeg"/>
          <p:cNvPicPr>
            <a:picLocks noGrp="1" noChangeAspect="1"/>
          </p:cNvPicPr>
          <p:nvPr>
            <p:ph sz="half" idx="2"/>
          </p:nvPr>
        </p:nvPicPr>
        <p:blipFill>
          <a:blip r:embed="rId2">
            <a:extLst>
              <a:ext uri="{28A0092B-C50C-407E-A947-70E740481C1C}">
                <a14:useLocalDpi xmlns:a14="http://schemas.microsoft.com/office/drawing/2010/main" val="0"/>
              </a:ext>
            </a:extLst>
          </a:blip>
          <a:srcRect l="17692" r="17692"/>
          <a:stretch>
            <a:fillRect/>
          </a:stretch>
        </p:blipFill>
        <p:spPr>
          <a:xfrm>
            <a:off x="4800600" y="1641892"/>
            <a:ext cx="4038600" cy="4411435"/>
          </a:xfr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9.3.7</a:t>
            </a:r>
            <a:endParaRPr lang="en-US" dirty="0"/>
          </a:p>
        </p:txBody>
      </p:sp>
    </p:spTree>
    <p:extLst>
      <p:ext uri="{BB962C8B-B14F-4D97-AF65-F5344CB8AC3E}">
        <p14:creationId xmlns:p14="http://schemas.microsoft.com/office/powerpoint/2010/main" val="4239273470"/>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Applying Concepts to Practice</a:t>
            </a:r>
            <a:endParaRPr lang="en-US" dirty="0"/>
          </a:p>
        </p:txBody>
      </p:sp>
      <p:sp>
        <p:nvSpPr>
          <p:cNvPr id="3" name="Content Placeholder 2"/>
          <p:cNvSpPr>
            <a:spLocks noGrp="1"/>
          </p:cNvSpPr>
          <p:nvPr>
            <p:ph sz="half" idx="1"/>
          </p:nvPr>
        </p:nvSpPr>
        <p:spPr>
          <a:xfrm>
            <a:off x="1351722" y="1888435"/>
            <a:ext cx="3144078" cy="4118856"/>
          </a:xfrm>
        </p:spPr>
        <p:txBody>
          <a:bodyPr/>
          <a:lstStyle/>
          <a:p>
            <a:r>
              <a:rPr lang="en-US" sz="2800" dirty="0" smtClean="0"/>
              <a:t>Using the Safety Plan Sufficiency Criteria, determine if plan is or is not sufficient.  </a:t>
            </a:r>
          </a:p>
        </p:txBody>
      </p:sp>
      <p:pic>
        <p:nvPicPr>
          <p:cNvPr id="4" name="Content Placeholder 6" descr="pair-work-ico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648200" y="1676400"/>
            <a:ext cx="4187952" cy="3971454"/>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9.3.8</a:t>
            </a:r>
            <a:endParaRPr lang="en-US" dirty="0"/>
          </a:p>
        </p:txBody>
      </p:sp>
    </p:spTree>
    <p:extLst>
      <p:ext uri="{BB962C8B-B14F-4D97-AF65-F5344CB8AC3E}">
        <p14:creationId xmlns:p14="http://schemas.microsoft.com/office/powerpoint/2010/main" val="4256899137"/>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17600" y="492125"/>
            <a:ext cx="7954963" cy="1143000"/>
          </a:xfrm>
        </p:spPr>
        <p:txBody>
          <a:bodyPr/>
          <a:lstStyle/>
          <a:p>
            <a:pPr eaLnBrk="1" hangingPunct="1"/>
            <a:r>
              <a:rPr lang="en-US" altLang="en-US" dirty="0" smtClean="0">
                <a:latin typeface="Arial Black" pitchFamily="34" charset="0"/>
              </a:rPr>
              <a:t>Learning Objectives</a:t>
            </a:r>
          </a:p>
        </p:txBody>
      </p:sp>
      <p:pic>
        <p:nvPicPr>
          <p:cNvPr id="12291" name="Picture 3"/>
          <p:cNvPicPr>
            <a:picLocks noChangeAspect="1"/>
          </p:cNvPicPr>
          <p:nvPr/>
        </p:nvPicPr>
        <p:blipFill>
          <a:blip r:embed="rId3" cstate="screen"/>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9.1.2</a:t>
            </a:r>
            <a:endParaRPr lang="en-US" dirty="0"/>
          </a:p>
        </p:txBody>
      </p:sp>
    </p:spTree>
    <p:extLst>
      <p:ext uri="{BB962C8B-B14F-4D97-AF65-F5344CB8AC3E}">
        <p14:creationId xmlns:p14="http://schemas.microsoft.com/office/powerpoint/2010/main" val="19570599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52939" y="1069468"/>
            <a:ext cx="4383156" cy="4525963"/>
          </a:xfrm>
        </p:spPr>
        <p:txBody>
          <a:bodyPr>
            <a:noAutofit/>
          </a:bodyPr>
          <a:lstStyle/>
          <a:p>
            <a:pPr lvl="0">
              <a:buClr>
                <a:srgbClr val="2DA2BF"/>
              </a:buClr>
            </a:pPr>
            <a:r>
              <a:rPr lang="en-US" dirty="0"/>
              <a:t>A written arrangement between caregivers and the agency that establishes how </a:t>
            </a:r>
            <a:r>
              <a:rPr lang="en-US" dirty="0" smtClean="0"/>
              <a:t>danger </a:t>
            </a:r>
            <a:r>
              <a:rPr lang="en-US" dirty="0"/>
              <a:t>threats to child safety will be managed</a:t>
            </a:r>
          </a:p>
          <a:p>
            <a:pPr marL="109537" lvl="0" indent="0">
              <a:buClr>
                <a:srgbClr val="2DA2BF"/>
              </a:buClr>
              <a:buNone/>
            </a:pPr>
            <a:endParaRPr lang="en-US" dirty="0"/>
          </a:p>
          <a:p>
            <a:pPr lvl="0">
              <a:buClr>
                <a:srgbClr val="2DA2BF"/>
              </a:buClr>
            </a:pPr>
            <a:r>
              <a:rPr lang="en-US" dirty="0"/>
              <a:t>Must be implemented, active, and vigorously managed as long as threats to child safety exist and caregiver protective capacities are insufficient to assure a child is protected in the home</a:t>
            </a:r>
          </a:p>
          <a:p>
            <a:endParaRPr lang="en-US" dirty="0"/>
          </a:p>
        </p:txBody>
      </p:sp>
      <p:pic>
        <p:nvPicPr>
          <p:cNvPr id="6" name="Content Placeholder 5" descr="safety-first.jpg"/>
          <p:cNvPicPr>
            <a:picLocks noGrp="1" noChangeAspect="1"/>
          </p:cNvPicPr>
          <p:nvPr>
            <p:ph sz="half" idx="2"/>
          </p:nvPr>
        </p:nvPicPr>
        <p:blipFill>
          <a:blip r:embed="rId4">
            <a:extLst>
              <a:ext uri="{28A0092B-C50C-407E-A947-70E740481C1C}">
                <a14:useLocalDpi xmlns:a14="http://schemas.microsoft.com/office/drawing/2010/main" val="0"/>
              </a:ext>
            </a:extLst>
          </a:blip>
          <a:srcRect t="2080" b="2080"/>
          <a:stretch>
            <a:fillRect/>
          </a:stretch>
        </p:blipFill>
        <p:spPr>
          <a:xfrm>
            <a:off x="5233034" y="1481328"/>
            <a:ext cx="3662488" cy="4104463"/>
          </a:xfrm>
        </p:spPr>
      </p:pic>
      <p:sp>
        <p:nvSpPr>
          <p:cNvPr id="2" name="Title 1"/>
          <p:cNvSpPr>
            <a:spLocks noGrp="1"/>
          </p:cNvSpPr>
          <p:nvPr>
            <p:ph type="title"/>
          </p:nvPr>
        </p:nvSpPr>
        <p:spPr>
          <a:xfrm>
            <a:off x="1604963" y="185186"/>
            <a:ext cx="7081837" cy="1143000"/>
          </a:xfrm>
        </p:spPr>
        <p:txBody>
          <a:bodyPr/>
          <a:lstStyle/>
          <a:p>
            <a:r>
              <a:rPr lang="en-US" dirty="0" smtClean="0"/>
              <a:t>What is a Safety Plan?</a:t>
            </a:r>
            <a:endParaRPr lang="en-US" dirty="0"/>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9.1.3</a:t>
            </a:r>
            <a:endParaRPr lang="en-US" dirty="0"/>
          </a:p>
        </p:txBody>
      </p:sp>
      <p:sp>
        <p:nvSpPr>
          <p:cNvPr id="8" name="Rectangle 7"/>
          <p:cNvSpPr/>
          <p:nvPr/>
        </p:nvSpPr>
        <p:spPr>
          <a:xfrm>
            <a:off x="3066574" y="5818201"/>
            <a:ext cx="4939042" cy="461665"/>
          </a:xfrm>
          <a:prstGeom prst="rect">
            <a:avLst/>
          </a:prstGeom>
        </p:spPr>
        <p:txBody>
          <a:bodyPr wrap="square">
            <a:spAutoFit/>
          </a:bodyPr>
          <a:lstStyle/>
          <a:p>
            <a:r>
              <a:rPr lang="en-US" sz="2400" b="1" dirty="0">
                <a:solidFill>
                  <a:srgbClr val="1B5FAA"/>
                </a:solidFill>
              </a:rPr>
              <a:t>Chapter 39.301(9)(a)6, F.S.</a:t>
            </a:r>
          </a:p>
        </p:txBody>
      </p:sp>
    </p:spTree>
    <p:extLst>
      <p:ext uri="{BB962C8B-B14F-4D97-AF65-F5344CB8AC3E}">
        <p14:creationId xmlns:p14="http://schemas.microsoft.com/office/powerpoint/2010/main" val="1915491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Content Placeholder 5"/>
          <p:cNvSpPr>
            <a:spLocks noGrp="1"/>
          </p:cNvSpPr>
          <p:nvPr>
            <p:ph sz="half" idx="1"/>
          </p:nvPr>
        </p:nvSpPr>
        <p:spPr>
          <a:xfrm>
            <a:off x="1361660" y="1481328"/>
            <a:ext cx="3286539" cy="4525963"/>
          </a:xfrm>
        </p:spPr>
        <p:txBody>
          <a:bodyPr/>
          <a:lstStyle/>
          <a:p>
            <a:pPr marL="109537" indent="0">
              <a:buNone/>
            </a:pPr>
            <a:r>
              <a:rPr lang="en-US" b="1" dirty="0" smtClean="0"/>
              <a:t>PRESENT DANGER</a:t>
            </a:r>
          </a:p>
          <a:p>
            <a:r>
              <a:rPr lang="en-US" dirty="0" smtClean="0"/>
              <a:t>Immediate</a:t>
            </a:r>
          </a:p>
          <a:p>
            <a:r>
              <a:rPr lang="en-US" dirty="0" smtClean="0"/>
              <a:t>Significant</a:t>
            </a:r>
          </a:p>
          <a:p>
            <a:r>
              <a:rPr lang="en-US" dirty="0" smtClean="0"/>
              <a:t>Clearly Observable</a:t>
            </a:r>
          </a:p>
          <a:p>
            <a:r>
              <a:rPr lang="en-US" dirty="0" smtClean="0"/>
              <a:t>Family condition that is occurring in the present tense</a:t>
            </a:r>
          </a:p>
        </p:txBody>
      </p:sp>
      <p:sp>
        <p:nvSpPr>
          <p:cNvPr id="3" name="Content Placeholder 2"/>
          <p:cNvSpPr>
            <a:spLocks noGrp="1"/>
          </p:cNvSpPr>
          <p:nvPr>
            <p:ph sz="half" idx="2"/>
          </p:nvPr>
        </p:nvSpPr>
        <p:spPr>
          <a:xfrm>
            <a:off x="4810538" y="1481328"/>
            <a:ext cx="3876261" cy="4525963"/>
          </a:xfrm>
        </p:spPr>
        <p:txBody>
          <a:bodyPr/>
          <a:lstStyle/>
          <a:p>
            <a:pPr marL="109537" indent="0">
              <a:buNone/>
            </a:pPr>
            <a:r>
              <a:rPr lang="en-US" b="1" dirty="0" smtClean="0"/>
              <a:t>IMPENDING DANGER</a:t>
            </a:r>
          </a:p>
          <a:p>
            <a:r>
              <a:rPr lang="en-US" dirty="0" smtClean="0"/>
              <a:t>State </a:t>
            </a:r>
            <a:r>
              <a:rPr lang="en-US" dirty="0"/>
              <a:t>of Danger in which family behaviors, attitudes, motives, emotions, and/or situations pose a threat to </a:t>
            </a:r>
            <a:r>
              <a:rPr lang="en-US" dirty="0" smtClean="0"/>
              <a:t>a child which </a:t>
            </a:r>
            <a:r>
              <a:rPr lang="en-US" dirty="0"/>
              <a:t>may not be currently active, but can be anticipated to have severe effects on a </a:t>
            </a:r>
            <a:r>
              <a:rPr lang="en-US" dirty="0" smtClean="0"/>
              <a:t>child</a:t>
            </a:r>
            <a:endParaRPr lang="en-US" dirty="0"/>
          </a:p>
          <a:p>
            <a:endParaRPr lang="en-US" dirty="0"/>
          </a:p>
        </p:txBody>
      </p:sp>
      <p:sp>
        <p:nvSpPr>
          <p:cNvPr id="4" name="Title 3"/>
          <p:cNvSpPr>
            <a:spLocks noGrp="1"/>
          </p:cNvSpPr>
          <p:nvPr>
            <p:ph type="title"/>
          </p:nvPr>
        </p:nvSpPr>
        <p:spPr/>
        <p:txBody>
          <a:bodyPr/>
          <a:lstStyle/>
          <a:p>
            <a:pPr algn="ctr"/>
            <a:r>
              <a:rPr lang="en-US" dirty="0" smtClean="0"/>
              <a:t>Two Types of Danger</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6</a:t>
            </a:fld>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9.1.4</a:t>
            </a:r>
            <a:endParaRPr lang="en-US" dirty="0"/>
          </a:p>
        </p:txBody>
      </p:sp>
      <p:sp>
        <p:nvSpPr>
          <p:cNvPr id="10" name="Rectangle 9"/>
          <p:cNvSpPr/>
          <p:nvPr/>
        </p:nvSpPr>
        <p:spPr>
          <a:xfrm>
            <a:off x="2677372" y="5640715"/>
            <a:ext cx="4939042" cy="461665"/>
          </a:xfrm>
          <a:prstGeom prst="rect">
            <a:avLst/>
          </a:prstGeom>
        </p:spPr>
        <p:txBody>
          <a:bodyPr wrap="square">
            <a:spAutoFit/>
          </a:bodyPr>
          <a:lstStyle/>
          <a:p>
            <a:r>
              <a:rPr lang="en-US" sz="2400" b="1" dirty="0">
                <a:solidFill>
                  <a:srgbClr val="1B5FAA"/>
                </a:solidFill>
              </a:rPr>
              <a:t>Chapter 39.301(9)(a)6, F.S.</a:t>
            </a:r>
          </a:p>
        </p:txBody>
      </p:sp>
    </p:spTree>
    <p:extLst>
      <p:ext uri="{BB962C8B-B14F-4D97-AF65-F5344CB8AC3E}">
        <p14:creationId xmlns:p14="http://schemas.microsoft.com/office/powerpoint/2010/main" val="70473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22388" y="274638"/>
            <a:ext cx="7821612" cy="763587"/>
          </a:xfrm>
        </p:spPr>
        <p:txBody>
          <a:bodyPr/>
          <a:lstStyle/>
          <a:p>
            <a:r>
              <a:rPr lang="en-US" dirty="0"/>
              <a:t>Controlling for Danger</a:t>
            </a: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881696578"/>
              </p:ext>
            </p:extLst>
          </p:nvPr>
        </p:nvGraphicFramePr>
        <p:xfrm>
          <a:off x="1192697" y="1612900"/>
          <a:ext cx="7812156" cy="4429360"/>
        </p:xfrm>
        <a:graphic>
          <a:graphicData uri="http://schemas.openxmlformats.org/drawingml/2006/table">
            <a:tbl>
              <a:tblPr firstRow="1" bandRow="1">
                <a:tableStyleId>{3C2FFA5D-87B4-456A-9821-1D502468CF0F}</a:tableStyleId>
              </a:tblPr>
              <a:tblGrid>
                <a:gridCol w="2604052"/>
                <a:gridCol w="2604052"/>
                <a:gridCol w="2604052"/>
              </a:tblGrid>
              <a:tr h="830665">
                <a:tc>
                  <a:txBody>
                    <a:bodyPr/>
                    <a:lstStyle/>
                    <a:p>
                      <a:pPr marL="0" algn="l" defTabSz="457200" rtl="0" eaLnBrk="1" latinLnBrk="0" hangingPunct="1">
                        <a:spcBef>
                          <a:spcPts val="600"/>
                        </a:spcBef>
                      </a:pPr>
                      <a:r>
                        <a:rPr lang="en-US" sz="1800" kern="1200" dirty="0" smtClean="0"/>
                        <a:t>What and</a:t>
                      </a:r>
                      <a:endParaRPr lang="en-US" sz="1800" b="1" kern="1200" dirty="0">
                        <a:solidFill>
                          <a:schemeClr val="dk1"/>
                        </a:solidFill>
                        <a:latin typeface="+mn-lt"/>
                        <a:ea typeface="+mn-ea"/>
                        <a:cs typeface="+mn-cs"/>
                      </a:endParaRPr>
                    </a:p>
                  </a:txBody>
                  <a:tcPr marL="106260" marR="106260"/>
                </a:tc>
                <a:tc>
                  <a:txBody>
                    <a:bodyPr/>
                    <a:lstStyle/>
                    <a:p>
                      <a:pPr marL="0" algn="l" defTabSz="457200" rtl="0" eaLnBrk="1" latinLnBrk="0" hangingPunct="1">
                        <a:spcBef>
                          <a:spcPts val="600"/>
                        </a:spcBef>
                      </a:pPr>
                      <a:r>
                        <a:rPr lang="en-US" sz="1800" kern="1200" dirty="0" smtClean="0"/>
                        <a:t>Present Danger Safety Plan</a:t>
                      </a:r>
                      <a:endParaRPr lang="en-US" sz="1800" b="0" kern="1200" dirty="0" smtClean="0">
                        <a:solidFill>
                          <a:schemeClr val="dk1"/>
                        </a:solidFill>
                        <a:latin typeface="+mn-lt"/>
                        <a:ea typeface="+mn-ea"/>
                        <a:cs typeface="+mn-cs"/>
                      </a:endParaRPr>
                    </a:p>
                  </a:txBody>
                  <a:tcPr marL="106260" marR="106260"/>
                </a:tc>
                <a:tc>
                  <a:txBody>
                    <a:bodyPr/>
                    <a:lstStyle/>
                    <a:p>
                      <a:pPr marL="0" algn="l" defTabSz="457200" rtl="0" eaLnBrk="1" latinLnBrk="0" hangingPunct="1">
                        <a:spcBef>
                          <a:spcPts val="600"/>
                        </a:spcBef>
                      </a:pPr>
                      <a:r>
                        <a:rPr lang="en-US" sz="1800" kern="1200" dirty="0" smtClean="0"/>
                        <a:t>Impending</a:t>
                      </a:r>
                      <a:r>
                        <a:rPr lang="en-US" sz="1800" kern="1200" baseline="0" dirty="0" smtClean="0"/>
                        <a:t> Danger </a:t>
                      </a:r>
                      <a:r>
                        <a:rPr lang="en-US" sz="1800" kern="1200" dirty="0" smtClean="0"/>
                        <a:t>Safety Plan</a:t>
                      </a:r>
                      <a:endParaRPr lang="en-US" sz="1800" b="0" kern="1200" dirty="0" smtClean="0">
                        <a:solidFill>
                          <a:schemeClr val="dk1"/>
                        </a:solidFill>
                        <a:latin typeface="+mn-lt"/>
                        <a:ea typeface="+mn-ea"/>
                        <a:cs typeface="+mn-cs"/>
                      </a:endParaRPr>
                    </a:p>
                  </a:txBody>
                  <a:tcPr marL="106260" marR="106260"/>
                </a:tc>
              </a:tr>
              <a:tr h="895661">
                <a:tc>
                  <a: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lang="en-US" sz="1800" kern="1200" dirty="0" smtClean="0"/>
                        <a:t>When</a:t>
                      </a:r>
                      <a:endParaRPr lang="en-US" sz="1800" b="1" kern="1200" dirty="0" smtClean="0">
                        <a:solidFill>
                          <a:schemeClr val="dk1"/>
                        </a:solidFill>
                        <a:latin typeface="+mn-lt"/>
                        <a:ea typeface="+mn-ea"/>
                        <a:cs typeface="+mn-cs"/>
                      </a:endParaRPr>
                    </a:p>
                  </a:txBody>
                  <a:tcPr marL="106260" marR="106260"/>
                </a:tc>
                <a:tc>
                  <a: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lang="en-US" sz="1800" kern="1200" dirty="0" smtClean="0"/>
                        <a:t>Initial</a:t>
                      </a:r>
                      <a:r>
                        <a:rPr lang="en-US" sz="1800" kern="1200" baseline="0" dirty="0" smtClean="0"/>
                        <a:t> Contact</a:t>
                      </a:r>
                      <a:endParaRPr lang="en-US" sz="1800" b="0" kern="1200" dirty="0" smtClean="0">
                        <a:solidFill>
                          <a:schemeClr val="dk1"/>
                        </a:solidFill>
                        <a:latin typeface="+mn-lt"/>
                        <a:ea typeface="+mn-ea"/>
                        <a:cs typeface="+mn-cs"/>
                      </a:endParaRPr>
                    </a:p>
                  </a:txBody>
                  <a:tcPr marL="106260" marR="106260"/>
                </a:tc>
                <a:tc>
                  <a: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lang="en-US" sz="1800" kern="1200" dirty="0" smtClean="0"/>
                        <a:t>Conclusion of Family Functioning Assessment</a:t>
                      </a:r>
                      <a:endParaRPr lang="en-US" sz="1800" b="0" kern="1200" dirty="0" smtClean="0">
                        <a:solidFill>
                          <a:schemeClr val="dk1"/>
                        </a:solidFill>
                        <a:latin typeface="+mn-lt"/>
                        <a:ea typeface="+mn-ea"/>
                        <a:cs typeface="+mn-cs"/>
                      </a:endParaRPr>
                    </a:p>
                  </a:txBody>
                  <a:tcPr marL="106260" marR="106260"/>
                </a:tc>
              </a:tr>
              <a:tr h="399232">
                <a:tc>
                  <a:txBody>
                    <a:bodyPr/>
                    <a:lstStyle/>
                    <a:p>
                      <a:pPr>
                        <a:spcBef>
                          <a:spcPts val="600"/>
                        </a:spcBef>
                      </a:pPr>
                      <a:r>
                        <a:rPr lang="en-US" dirty="0" smtClean="0"/>
                        <a:t>Why</a:t>
                      </a:r>
                      <a:endParaRPr lang="en-US" b="1" dirty="0"/>
                    </a:p>
                  </a:txBody>
                  <a:tcPr marL="106260" marR="106260"/>
                </a:tc>
                <a:tc>
                  <a:txBody>
                    <a:bodyPr/>
                    <a:lstStyle/>
                    <a:p>
                      <a:pPr>
                        <a:spcBef>
                          <a:spcPts val="600"/>
                        </a:spcBef>
                      </a:pPr>
                      <a:r>
                        <a:rPr lang="en-US" dirty="0" smtClean="0"/>
                        <a:t>Control safety</a:t>
                      </a:r>
                      <a:endParaRPr lang="en-US" dirty="0"/>
                    </a:p>
                  </a:txBody>
                  <a:tcPr marL="106260" marR="106260"/>
                </a:tc>
                <a:tc>
                  <a:txBody>
                    <a:bodyPr/>
                    <a:lstStyle/>
                    <a:p>
                      <a:pPr>
                        <a:spcBef>
                          <a:spcPts val="600"/>
                        </a:spcBef>
                      </a:pPr>
                      <a:r>
                        <a:rPr lang="en-US" dirty="0" smtClean="0"/>
                        <a:t>Control safety</a:t>
                      </a:r>
                      <a:endParaRPr lang="en-US" dirty="0"/>
                    </a:p>
                  </a:txBody>
                  <a:tcPr marL="106260" marR="106260"/>
                </a:tc>
              </a:tr>
              <a:tr h="399232">
                <a:tc>
                  <a:txBody>
                    <a:bodyPr/>
                    <a:lstStyle/>
                    <a:p>
                      <a:pPr>
                        <a:spcBef>
                          <a:spcPts val="600"/>
                        </a:spcBef>
                      </a:pPr>
                      <a:r>
                        <a:rPr lang="en-US" dirty="0" smtClean="0"/>
                        <a:t>What</a:t>
                      </a:r>
                      <a:endParaRPr lang="en-US" b="1" dirty="0"/>
                    </a:p>
                  </a:txBody>
                  <a:tcPr marL="106260" marR="106260"/>
                </a:tc>
                <a:tc>
                  <a:txBody>
                    <a:bodyPr/>
                    <a:lstStyle/>
                    <a:p>
                      <a:pPr>
                        <a:spcBef>
                          <a:spcPts val="600"/>
                        </a:spcBef>
                      </a:pPr>
                      <a:r>
                        <a:rPr lang="en-US" dirty="0" smtClean="0"/>
                        <a:t>Present Danger</a:t>
                      </a:r>
                      <a:endParaRPr lang="en-US" dirty="0"/>
                    </a:p>
                  </a:txBody>
                  <a:tcPr marL="106260" marR="106260"/>
                </a:tc>
                <a:tc>
                  <a:txBody>
                    <a:bodyPr/>
                    <a:lstStyle/>
                    <a:p>
                      <a:pPr>
                        <a:spcBef>
                          <a:spcPts val="600"/>
                        </a:spcBef>
                      </a:pPr>
                      <a:r>
                        <a:rPr lang="en-US" dirty="0" smtClean="0"/>
                        <a:t>Impending</a:t>
                      </a:r>
                      <a:r>
                        <a:rPr lang="en-US" baseline="0" dirty="0" smtClean="0"/>
                        <a:t> Danger</a:t>
                      </a:r>
                      <a:endParaRPr lang="en-US" dirty="0"/>
                    </a:p>
                  </a:txBody>
                  <a:tcPr marL="106260" marR="106260"/>
                </a:tc>
              </a:tr>
              <a:tr h="1904570">
                <a:tc>
                  <a:txBody>
                    <a:bodyPr/>
                    <a:lstStyle/>
                    <a:p>
                      <a:pPr>
                        <a:spcBef>
                          <a:spcPts val="600"/>
                        </a:spcBef>
                      </a:pPr>
                      <a:r>
                        <a:rPr lang="en-US" dirty="0" smtClean="0"/>
                        <a:t>Purpose</a:t>
                      </a:r>
                      <a:endParaRPr lang="en-US" b="1" dirty="0"/>
                    </a:p>
                  </a:txBody>
                  <a:tcPr marL="106260" marR="106260"/>
                </a:tc>
                <a:tc>
                  <a:txBody>
                    <a:bodyPr/>
                    <a:lstStyle/>
                    <a:p>
                      <a:pPr>
                        <a:spcBef>
                          <a:spcPts val="600"/>
                        </a:spcBef>
                      </a:pPr>
                      <a:r>
                        <a:rPr lang="en-US" dirty="0" smtClean="0"/>
                        <a:t>Manage present danger while completing information collection and Family Functioning Assessment</a:t>
                      </a:r>
                      <a:endParaRPr lang="en-US" dirty="0"/>
                    </a:p>
                  </a:txBody>
                  <a:tcPr marL="106260" marR="106260"/>
                </a:tc>
                <a:tc>
                  <a:txBody>
                    <a:bodyPr/>
                    <a:lstStyle/>
                    <a:p>
                      <a:pPr>
                        <a:spcBef>
                          <a:spcPts val="600"/>
                        </a:spcBef>
                      </a:pPr>
                      <a:r>
                        <a:rPr lang="en-US" dirty="0" smtClean="0"/>
                        <a:t>Manage Impending</a:t>
                      </a:r>
                      <a:r>
                        <a:rPr lang="en-US" baseline="0" dirty="0" smtClean="0"/>
                        <a:t> Danger while allowing treatment and intervention services to occur</a:t>
                      </a:r>
                      <a:endParaRPr lang="en-US" dirty="0"/>
                    </a:p>
                  </a:txBody>
                  <a:tcPr marL="106260" marR="106260"/>
                </a:tc>
              </a:tr>
            </a:tbl>
          </a:graphicData>
        </a:graphic>
      </p:graphicFrame>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9.1.5</a:t>
            </a:r>
            <a:endParaRPr lang="en-US" dirty="0"/>
          </a:p>
        </p:txBody>
      </p:sp>
    </p:spTree>
    <p:extLst>
      <p:ext uri="{BB962C8B-B14F-4D97-AF65-F5344CB8AC3E}">
        <p14:creationId xmlns:p14="http://schemas.microsoft.com/office/powerpoint/2010/main" val="2518464638"/>
      </p:ext>
    </p:extLst>
  </p:cSld>
  <p:clrMapOvr>
    <a:masterClrMapping/>
  </p:clrMapOvr>
  <mc:AlternateContent xmlns:mc="http://schemas.openxmlformats.org/markup-compatibility/2006">
    <mc:Choice xmlns:p14="http://schemas.microsoft.com/office/powerpoint/2010/main" Requires="p14">
      <p:transition p14:dur="0" advTm="61039"/>
    </mc:Choice>
    <mc:Fallback>
      <p:transition advTm="6103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Plans</a:t>
            </a:r>
            <a:endParaRPr lang="en-US" dirty="0"/>
          </a:p>
        </p:txBody>
      </p:sp>
      <p:sp>
        <p:nvSpPr>
          <p:cNvPr id="3" name="Content Placeholder 2"/>
          <p:cNvSpPr>
            <a:spLocks noGrp="1"/>
          </p:cNvSpPr>
          <p:nvPr>
            <p:ph idx="1"/>
          </p:nvPr>
        </p:nvSpPr>
        <p:spPr/>
        <p:txBody>
          <a:bodyPr/>
          <a:lstStyle/>
          <a:p>
            <a:r>
              <a:rPr lang="en-US" dirty="0" smtClean="0"/>
              <a:t>Focused on stabilizing activities, observation and supervising.</a:t>
            </a:r>
          </a:p>
          <a:p>
            <a:r>
              <a:rPr lang="en-US" dirty="0" smtClean="0"/>
              <a:t>Manages or controls the  condition that results in a child being unsafe</a:t>
            </a:r>
          </a:p>
          <a:p>
            <a:r>
              <a:rPr lang="en-US" dirty="0" smtClean="0"/>
              <a:t>Effective by using both formal and informal providers.</a:t>
            </a:r>
          </a:p>
          <a:p>
            <a:r>
              <a:rPr lang="en-US" dirty="0" smtClean="0"/>
              <a:t>Effect must be immediate.</a:t>
            </a:r>
          </a:p>
          <a:p>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9.1.6</a:t>
            </a:r>
            <a:endParaRPr lang="en-US" dirty="0"/>
          </a:p>
        </p:txBody>
      </p:sp>
    </p:spTree>
    <p:extLst>
      <p:ext uri="{BB962C8B-B14F-4D97-AF65-F5344CB8AC3E}">
        <p14:creationId xmlns:p14="http://schemas.microsoft.com/office/powerpoint/2010/main" val="1893480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Plans</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3300" b="1" dirty="0"/>
              <a:t>Case plans are concerned with making differences—with outcomes with self-sustainable change. </a:t>
            </a:r>
            <a:endParaRPr lang="en-US" sz="3300" b="1" dirty="0" smtClean="0"/>
          </a:p>
          <a:p>
            <a:pPr marL="0" indent="0">
              <a:buNone/>
            </a:pPr>
            <a:endParaRPr lang="en-US" b="1" dirty="0"/>
          </a:p>
          <a:p>
            <a:pPr lvl="0"/>
            <a:r>
              <a:rPr lang="en-US" dirty="0" smtClean="0"/>
              <a:t>Help create </a:t>
            </a:r>
            <a:r>
              <a:rPr lang="en-US" dirty="0"/>
              <a:t>fundamental change in functioning and behavior that is associated with the reason that the child is unsafe.</a:t>
            </a:r>
            <a:endParaRPr lang="en-US" b="1" dirty="0"/>
          </a:p>
          <a:p>
            <a:pPr lvl="0"/>
            <a:r>
              <a:rPr lang="en-US" dirty="0" smtClean="0"/>
              <a:t>By </a:t>
            </a:r>
            <a:r>
              <a:rPr lang="en-US" dirty="0"/>
              <a:t>that very established premise, a case plan and the service found on a case plan cannot and do not control safety threats and should not be used on a Safety Plan. </a:t>
            </a:r>
            <a:endParaRPr lang="en-US" b="1" dirty="0"/>
          </a:p>
          <a:p>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9.1.7</a:t>
            </a:r>
            <a:endParaRPr lang="en-US" dirty="0"/>
          </a:p>
        </p:txBody>
      </p:sp>
    </p:spTree>
    <p:extLst>
      <p:ext uri="{BB962C8B-B14F-4D97-AF65-F5344CB8AC3E}">
        <p14:creationId xmlns:p14="http://schemas.microsoft.com/office/powerpoint/2010/main" val="1872068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2.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6C2226-1FE1-4B83-84AC-7B673198BBE1}"/>
</file>

<file path=customXml/itemProps2.xml><?xml version="1.0" encoding="utf-8"?>
<ds:datastoreItem xmlns:ds="http://schemas.openxmlformats.org/officeDocument/2006/customXml" ds:itemID="{63B5E018-49BA-4D04-802E-256C142D30AD}"/>
</file>

<file path=customXml/itemProps3.xml><?xml version="1.0" encoding="utf-8"?>
<ds:datastoreItem xmlns:ds="http://schemas.openxmlformats.org/officeDocument/2006/customXml" ds:itemID="{74CDE710-0198-4E72-909A-81E7C257B734}"/>
</file>

<file path=docProps/app.xml><?xml version="1.0" encoding="utf-8"?>
<Properties xmlns="http://schemas.openxmlformats.org/officeDocument/2006/extended-properties" xmlns:vt="http://schemas.openxmlformats.org/officeDocument/2006/docPropsVTypes">
  <Template/>
  <TotalTime>5482</TotalTime>
  <Words>1502</Words>
  <Application>Microsoft Office PowerPoint</Application>
  <PresentationFormat>On-screen Show (4:3)</PresentationFormat>
  <Paragraphs>209</Paragraphs>
  <Slides>35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Arial Black</vt:lpstr>
      <vt:lpstr>Calibri</vt:lpstr>
      <vt:lpstr>Franklin Gothic Book</vt:lpstr>
      <vt:lpstr>ACP-white</vt:lpstr>
      <vt:lpstr>Module 9</vt:lpstr>
      <vt:lpstr>Workshop Agenda</vt:lpstr>
      <vt:lpstr>Unit 9.1</vt:lpstr>
      <vt:lpstr>Learning Objectives</vt:lpstr>
      <vt:lpstr>What is a Safety Plan?</vt:lpstr>
      <vt:lpstr>Two Types of Danger</vt:lpstr>
      <vt:lpstr>Controlling for Danger</vt:lpstr>
      <vt:lpstr>Safety Plans</vt:lpstr>
      <vt:lpstr>Case Plans</vt:lpstr>
      <vt:lpstr>Scope of Safety Plans</vt:lpstr>
      <vt:lpstr>Criteria for Safety Plans</vt:lpstr>
      <vt:lpstr>Unit 9.2</vt:lpstr>
      <vt:lpstr>Learning Objectives</vt:lpstr>
      <vt:lpstr>Safety Planning: True or False</vt:lpstr>
      <vt:lpstr>Safety Planning: True or False</vt:lpstr>
      <vt:lpstr>Safety Planning Analysis and Conditions for Return</vt:lpstr>
      <vt:lpstr>Safety Plan Analysis: In-Home or Out-of-Home?</vt:lpstr>
      <vt:lpstr>Safety Planning Analysis Criteria #1</vt:lpstr>
      <vt:lpstr>Safety Planning Analysis Criteria #2</vt:lpstr>
      <vt:lpstr>Safety Planning Analysis Criteria #3</vt:lpstr>
      <vt:lpstr>Safety Planning Analysis Criteria #4</vt:lpstr>
      <vt:lpstr>Safety Planning Analysis Criteria #5</vt:lpstr>
      <vt:lpstr>Safety Planning Analysis:  In-Home or Out-of-Home?</vt:lpstr>
      <vt:lpstr>The Concept of Conditions for Return</vt:lpstr>
      <vt:lpstr>Applying Concepts to Practice</vt:lpstr>
      <vt:lpstr>Activity: Applying Concepts</vt:lpstr>
      <vt:lpstr>Practice: Conditions for Return</vt:lpstr>
      <vt:lpstr>Unit 9.3</vt:lpstr>
      <vt:lpstr>Learning Objectives</vt:lpstr>
      <vt:lpstr>Creating a Sufficient Safety Plan</vt:lpstr>
      <vt:lpstr>Definition of In-Home Safety Services/Actions</vt:lpstr>
      <vt:lpstr>Safety Services</vt:lpstr>
      <vt:lpstr>Who is Appropriate to Participate as Safety Service Providers?</vt:lpstr>
      <vt:lpstr>Developing the Safety Plan</vt:lpstr>
      <vt:lpstr>Activity: Applying Concepts to Practice</vt:lpstr>
    </vt:vector>
  </TitlesOfParts>
  <Company>Frontera Interactive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dc:creator>
  <cp:lastModifiedBy>Menendez, Pamela</cp:lastModifiedBy>
  <cp:revision>277</cp:revision>
  <cp:lastPrinted>2014-12-04T14:53:49Z</cp:lastPrinted>
  <dcterms:created xsi:type="dcterms:W3CDTF">2013-01-31T01:40:39Z</dcterms:created>
  <dcterms:modified xsi:type="dcterms:W3CDTF">2015-03-04T21:19:43Z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0x01010093FA6F372E3F374D8C72B176BF3D73AB</vt:lpwstr>
  </property>
</Properties>
</file>