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3"/>
  </p:notesMasterIdLst>
  <p:handoutMasterIdLst>
    <p:handoutMasterId r:id="rId64"/>
  </p:handoutMasterIdLst>
  <p:sldIdLst>
    <p:sldId id="514" r:id="rId5"/>
    <p:sldId id="515" r:id="rId6"/>
    <p:sldId id="517" r:id="rId7"/>
    <p:sldId id="518" r:id="rId8"/>
    <p:sldId id="452" r:id="rId9"/>
    <p:sldId id="453" r:id="rId10"/>
    <p:sldId id="454" r:id="rId11"/>
    <p:sldId id="455" r:id="rId12"/>
    <p:sldId id="456" r:id="rId13"/>
    <p:sldId id="520" r:id="rId14"/>
    <p:sldId id="521" r:id="rId15"/>
    <p:sldId id="522" r:id="rId16"/>
    <p:sldId id="551" r:id="rId17"/>
    <p:sldId id="458" r:id="rId18"/>
    <p:sldId id="457" r:id="rId19"/>
    <p:sldId id="459" r:id="rId20"/>
    <p:sldId id="523" r:id="rId21"/>
    <p:sldId id="467" r:id="rId22"/>
    <p:sldId id="460" r:id="rId23"/>
    <p:sldId id="524" r:id="rId24"/>
    <p:sldId id="531" r:id="rId25"/>
    <p:sldId id="532" r:id="rId26"/>
    <p:sldId id="533" r:id="rId27"/>
    <p:sldId id="535" r:id="rId28"/>
    <p:sldId id="536" r:id="rId29"/>
    <p:sldId id="537" r:id="rId30"/>
    <p:sldId id="552" r:id="rId31"/>
    <p:sldId id="525" r:id="rId32"/>
    <p:sldId id="538" r:id="rId33"/>
    <p:sldId id="469" r:id="rId34"/>
    <p:sldId id="470" r:id="rId35"/>
    <p:sldId id="471" r:id="rId36"/>
    <p:sldId id="472" r:id="rId37"/>
    <p:sldId id="554" r:id="rId38"/>
    <p:sldId id="555" r:id="rId39"/>
    <p:sldId id="556" r:id="rId40"/>
    <p:sldId id="557" r:id="rId41"/>
    <p:sldId id="558" r:id="rId42"/>
    <p:sldId id="559" r:id="rId43"/>
    <p:sldId id="539" r:id="rId44"/>
    <p:sldId id="540" r:id="rId45"/>
    <p:sldId id="473" r:id="rId46"/>
    <p:sldId id="542" r:id="rId47"/>
    <p:sldId id="479" r:id="rId48"/>
    <p:sldId id="494" r:id="rId49"/>
    <p:sldId id="508" r:id="rId50"/>
    <p:sldId id="543" r:id="rId51"/>
    <p:sldId id="528" r:id="rId52"/>
    <p:sldId id="529" r:id="rId53"/>
    <p:sldId id="530" r:id="rId54"/>
    <p:sldId id="544" r:id="rId55"/>
    <p:sldId id="545" r:id="rId56"/>
    <p:sldId id="546" r:id="rId57"/>
    <p:sldId id="504" r:id="rId58"/>
    <p:sldId id="547" r:id="rId59"/>
    <p:sldId id="548" r:id="rId60"/>
    <p:sldId id="549" r:id="rId61"/>
    <p:sldId id="550" r:id="rId62"/>
  </p:sldIdLst>
  <p:sldSz cx="9144000" cy="6858000" type="screen4x3"/>
  <p:notesSz cx="7077075" cy="9363075"/>
  <p:custDataLst>
    <p:tags r:id="rId65"/>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44F"/>
    <a:srgbClr val="FFFFFF"/>
    <a:srgbClr val="1B5FAA"/>
    <a:srgbClr val="185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39" autoAdjust="0"/>
    <p:restoredTop sz="86076" autoAdjust="0"/>
  </p:normalViewPr>
  <p:slideViewPr>
    <p:cSldViewPr snapToGrid="0" snapToObjects="1">
      <p:cViewPr varScale="1">
        <p:scale>
          <a:sx n="110" d="100"/>
          <a:sy n="110" d="100"/>
        </p:scale>
        <p:origin x="126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966"/>
    </p:cViewPr>
  </p:sorterViewPr>
  <p:notesViewPr>
    <p:cSldViewPr snapToGrid="0" snapToObjects="1">
      <p:cViewPr varScale="1">
        <p:scale>
          <a:sx n="68" d="100"/>
          <a:sy n="68" d="100"/>
        </p:scale>
        <p:origin x="-2814"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E89D28-ECBB-254F-9099-A46941D5DF40}" type="doc">
      <dgm:prSet loTypeId="urn:microsoft.com/office/officeart/2005/8/layout/arrow2" loCatId="" qsTypeId="urn:microsoft.com/office/officeart/2005/8/quickstyle/simple4" qsCatId="simple" csTypeId="urn:microsoft.com/office/officeart/2005/8/colors/accent1_2" csCatId="accent1" phldr="1"/>
      <dgm:spPr/>
    </dgm:pt>
    <dgm:pt modelId="{66A61808-CAF9-6549-888E-DEAF1E3DA077}">
      <dgm:prSet phldrT="[Text]" custT="1"/>
      <dgm:spPr/>
      <dgm:t>
        <a:bodyPr/>
        <a:lstStyle/>
        <a:p>
          <a:pPr>
            <a:lnSpc>
              <a:spcPct val="90000"/>
            </a:lnSpc>
            <a:spcAft>
              <a:spcPct val="35000"/>
            </a:spcAft>
          </a:pPr>
          <a:r>
            <a:rPr lang="en-US" sz="1600" b="1" dirty="0">
              <a:latin typeface="Calibri" pitchFamily="34" charset="0"/>
            </a:rPr>
            <a:t>Safe Child:</a:t>
          </a:r>
        </a:p>
        <a:p>
          <a:pPr>
            <a:lnSpc>
              <a:spcPct val="100000"/>
            </a:lnSpc>
            <a:spcAft>
              <a:spcPts val="0"/>
            </a:spcAft>
          </a:pPr>
          <a:r>
            <a:rPr lang="en-US" sz="1600" dirty="0">
              <a:latin typeface="Calibri" pitchFamily="34" charset="0"/>
            </a:rPr>
            <a:t>Negative </a:t>
          </a:r>
          <a:r>
            <a:rPr lang="en-US" sz="1600" dirty="0" smtClean="0">
              <a:latin typeface="Calibri" pitchFamily="34" charset="0"/>
            </a:rPr>
            <a:t>family conditions </a:t>
          </a:r>
          <a:r>
            <a:rPr lang="en-US" sz="1600" dirty="0">
              <a:latin typeface="Calibri" pitchFamily="34" charset="0"/>
            </a:rPr>
            <a:t>are able to be </a:t>
          </a:r>
          <a:r>
            <a:rPr lang="en-US" sz="1600" dirty="0" smtClean="0">
              <a:latin typeface="Calibri" pitchFamily="34" charset="0"/>
            </a:rPr>
            <a:t> controlled/</a:t>
          </a:r>
        </a:p>
        <a:p>
          <a:pPr>
            <a:lnSpc>
              <a:spcPct val="100000"/>
            </a:lnSpc>
            <a:spcAft>
              <a:spcPts val="0"/>
            </a:spcAft>
          </a:pPr>
          <a:r>
            <a:rPr lang="en-US" sz="1600" dirty="0" smtClean="0">
              <a:latin typeface="Calibri" pitchFamily="34" charset="0"/>
            </a:rPr>
            <a:t>managed </a:t>
          </a:r>
          <a:r>
            <a:rPr lang="en-US" sz="1600" dirty="0">
              <a:latin typeface="Calibri" pitchFamily="34" charset="0"/>
            </a:rPr>
            <a:t>by the </a:t>
          </a:r>
          <a:r>
            <a:rPr lang="en-US" sz="1600" dirty="0" smtClean="0">
              <a:latin typeface="Calibri" pitchFamily="34" charset="0"/>
            </a:rPr>
            <a:t>family</a:t>
          </a:r>
          <a:endParaRPr lang="en-US" sz="1600" dirty="0"/>
        </a:p>
      </dgm:t>
    </dgm:pt>
    <dgm:pt modelId="{85802D91-D630-9943-B2EA-46ECAC91D3E7}" type="parTrans" cxnId="{570BC556-32D2-4C45-95BF-6EA95516DB68}">
      <dgm:prSet/>
      <dgm:spPr/>
      <dgm:t>
        <a:bodyPr/>
        <a:lstStyle/>
        <a:p>
          <a:endParaRPr lang="en-US"/>
        </a:p>
      </dgm:t>
    </dgm:pt>
    <dgm:pt modelId="{627DCC72-CCF8-F14A-9600-02DDC6B191A9}" type="sibTrans" cxnId="{570BC556-32D2-4C45-95BF-6EA95516DB68}">
      <dgm:prSet/>
      <dgm:spPr/>
      <dgm:t>
        <a:bodyPr/>
        <a:lstStyle/>
        <a:p>
          <a:endParaRPr lang="en-US"/>
        </a:p>
      </dgm:t>
    </dgm:pt>
    <dgm:pt modelId="{A40BB559-4513-F047-B359-469E03FCDC9A}">
      <dgm:prSet phldrT="[Text]" custT="1"/>
      <dgm:spPr/>
      <dgm:t>
        <a:bodyPr/>
        <a:lstStyle/>
        <a:p>
          <a:r>
            <a:rPr lang="en-US" sz="1600" b="1" dirty="0">
              <a:latin typeface="Calibri" pitchFamily="34" charset="0"/>
            </a:rPr>
            <a:t>Threshold Criteria:</a:t>
          </a:r>
        </a:p>
        <a:p>
          <a:r>
            <a:rPr lang="en-US" sz="1600" dirty="0">
              <a:latin typeface="Calibri" pitchFamily="34" charset="0"/>
            </a:rPr>
            <a:t>Observable</a:t>
          </a:r>
        </a:p>
        <a:p>
          <a:r>
            <a:rPr lang="en-US" sz="1600" dirty="0" smtClean="0">
              <a:latin typeface="Calibri" pitchFamily="34" charset="0"/>
            </a:rPr>
            <a:t>Out </a:t>
          </a:r>
          <a:r>
            <a:rPr lang="en-US" sz="1600" dirty="0">
              <a:latin typeface="Calibri" pitchFamily="34" charset="0"/>
            </a:rPr>
            <a:t>of Control</a:t>
          </a:r>
        </a:p>
        <a:p>
          <a:r>
            <a:rPr lang="en-US" sz="1600" dirty="0" smtClean="0">
              <a:latin typeface="Calibri" pitchFamily="34" charset="0"/>
            </a:rPr>
            <a:t>Severe</a:t>
          </a:r>
        </a:p>
        <a:p>
          <a:r>
            <a:rPr lang="en-US" sz="1600" dirty="0" smtClean="0">
              <a:latin typeface="Calibri" pitchFamily="34" charset="0"/>
            </a:rPr>
            <a:t>Imminent</a:t>
          </a:r>
          <a:endParaRPr lang="en-US" sz="1600" dirty="0">
            <a:latin typeface="Calibri" pitchFamily="34" charset="0"/>
          </a:endParaRPr>
        </a:p>
        <a:p>
          <a:r>
            <a:rPr lang="en-US" sz="1600" dirty="0">
              <a:latin typeface="Calibri" pitchFamily="34" charset="0"/>
            </a:rPr>
            <a:t>Vulnerable Child</a:t>
          </a:r>
        </a:p>
      </dgm:t>
    </dgm:pt>
    <dgm:pt modelId="{7F386627-D51C-F14C-ACB9-4C8DBB6C3EA9}" type="parTrans" cxnId="{DEC8101F-58D1-274D-9989-26349CEC73C8}">
      <dgm:prSet/>
      <dgm:spPr/>
      <dgm:t>
        <a:bodyPr/>
        <a:lstStyle/>
        <a:p>
          <a:endParaRPr lang="en-US"/>
        </a:p>
      </dgm:t>
    </dgm:pt>
    <dgm:pt modelId="{BBD0BD6D-84E2-E949-9AE3-27527698C2B1}" type="sibTrans" cxnId="{DEC8101F-58D1-274D-9989-26349CEC73C8}">
      <dgm:prSet/>
      <dgm:spPr/>
      <dgm:t>
        <a:bodyPr/>
        <a:lstStyle/>
        <a:p>
          <a:endParaRPr lang="en-US"/>
        </a:p>
      </dgm:t>
    </dgm:pt>
    <dgm:pt modelId="{BE1B5C3D-4C97-6F42-9510-023A72CC3774}">
      <dgm:prSet phldrT="[Text]" custT="1"/>
      <dgm:spPr/>
      <dgm:t>
        <a:bodyPr/>
        <a:lstStyle/>
        <a:p>
          <a:pPr algn="l"/>
          <a:r>
            <a:rPr lang="en-US" sz="1600" b="1" dirty="0">
              <a:latin typeface="Calibri" pitchFamily="34" charset="0"/>
            </a:rPr>
            <a:t>Unsafe Child: </a:t>
          </a:r>
          <a:r>
            <a:rPr lang="en-US" sz="1600" dirty="0">
              <a:latin typeface="Calibri" pitchFamily="34" charset="0"/>
            </a:rPr>
            <a:t>Negative </a:t>
          </a:r>
          <a:r>
            <a:rPr lang="en-US" sz="1600" dirty="0" smtClean="0">
              <a:latin typeface="Calibri" pitchFamily="34" charset="0"/>
            </a:rPr>
            <a:t>family conditions have </a:t>
          </a:r>
          <a:r>
            <a:rPr lang="en-US" sz="1600" dirty="0">
              <a:latin typeface="Calibri" pitchFamily="34" charset="0"/>
            </a:rPr>
            <a:t>crossed the </a:t>
          </a:r>
          <a:r>
            <a:rPr lang="en-US" sz="1600" dirty="0" smtClean="0">
              <a:latin typeface="Calibri" pitchFamily="34" charset="0"/>
            </a:rPr>
            <a:t>danger threshold </a:t>
          </a:r>
          <a:r>
            <a:rPr lang="en-US" sz="1600" dirty="0">
              <a:latin typeface="Calibri" pitchFamily="34" charset="0"/>
            </a:rPr>
            <a:t>and are no longer able to be managed/controlled by the </a:t>
          </a:r>
          <a:r>
            <a:rPr lang="en-US" sz="1600" dirty="0" smtClean="0">
              <a:latin typeface="Calibri" pitchFamily="34" charset="0"/>
            </a:rPr>
            <a:t>family</a:t>
          </a:r>
          <a:endParaRPr lang="en-US" sz="1600" dirty="0">
            <a:latin typeface="Calibri" pitchFamily="34" charset="0"/>
          </a:endParaRPr>
        </a:p>
      </dgm:t>
    </dgm:pt>
    <dgm:pt modelId="{B4DFD622-633A-B843-A4AE-83900C181663}" type="parTrans" cxnId="{D5B0906E-0BC5-A44B-8B13-E2F0087E7545}">
      <dgm:prSet/>
      <dgm:spPr/>
      <dgm:t>
        <a:bodyPr/>
        <a:lstStyle/>
        <a:p>
          <a:endParaRPr lang="en-US"/>
        </a:p>
      </dgm:t>
    </dgm:pt>
    <dgm:pt modelId="{DB634BE1-EAA2-EC4E-9DE0-02D3D5918402}" type="sibTrans" cxnId="{D5B0906E-0BC5-A44B-8B13-E2F0087E7545}">
      <dgm:prSet/>
      <dgm:spPr/>
      <dgm:t>
        <a:bodyPr/>
        <a:lstStyle/>
        <a:p>
          <a:endParaRPr lang="en-US"/>
        </a:p>
      </dgm:t>
    </dgm:pt>
    <dgm:pt modelId="{4D75259A-ED95-9B43-B4DC-EDF47E950CE2}" type="pres">
      <dgm:prSet presAssocID="{2AE89D28-ECBB-254F-9099-A46941D5DF40}" presName="arrowDiagram" presStyleCnt="0">
        <dgm:presLayoutVars>
          <dgm:chMax val="5"/>
          <dgm:dir/>
          <dgm:resizeHandles val="exact"/>
        </dgm:presLayoutVars>
      </dgm:prSet>
      <dgm:spPr/>
    </dgm:pt>
    <dgm:pt modelId="{D229BEAD-E659-1548-B248-7E69A5B04FCC}" type="pres">
      <dgm:prSet presAssocID="{2AE89D28-ECBB-254F-9099-A46941D5DF40}" presName="arrow" presStyleLbl="bgShp" presStyleIdx="0" presStyleCnt="1" custLinFactNeighborX="-264" custLinFactNeighborY="5488"/>
      <dgm:spPr/>
    </dgm:pt>
    <dgm:pt modelId="{EF36B2C7-3F0D-DA48-B67B-DF9D4DD65CB0}" type="pres">
      <dgm:prSet presAssocID="{2AE89D28-ECBB-254F-9099-A46941D5DF40}" presName="arrowDiagram3" presStyleCnt="0"/>
      <dgm:spPr/>
    </dgm:pt>
    <dgm:pt modelId="{92999C92-2B77-514C-8AF0-D7F1871FEB4A}" type="pres">
      <dgm:prSet presAssocID="{66A61808-CAF9-6549-888E-DEAF1E3DA077}" presName="bullet3a" presStyleLbl="node1" presStyleIdx="0" presStyleCnt="3"/>
      <dgm:spPr/>
    </dgm:pt>
    <dgm:pt modelId="{423BF7A3-B008-6E4E-8779-280BBA37EF05}" type="pres">
      <dgm:prSet presAssocID="{66A61808-CAF9-6549-888E-DEAF1E3DA077}" presName="textBox3a" presStyleLbl="revTx" presStyleIdx="0" presStyleCnt="3" custScaleX="121842" custScaleY="98419" custLinFactNeighborX="14311" custLinFactNeighborY="-8925">
        <dgm:presLayoutVars>
          <dgm:bulletEnabled val="1"/>
        </dgm:presLayoutVars>
      </dgm:prSet>
      <dgm:spPr/>
      <dgm:t>
        <a:bodyPr/>
        <a:lstStyle/>
        <a:p>
          <a:endParaRPr lang="en-US"/>
        </a:p>
      </dgm:t>
    </dgm:pt>
    <dgm:pt modelId="{2EE14359-0F99-4F42-92BA-A7193CB0C82F}" type="pres">
      <dgm:prSet presAssocID="{A40BB559-4513-F047-B359-469E03FCDC9A}" presName="bullet3b" presStyleLbl="node1" presStyleIdx="1" presStyleCnt="3"/>
      <dgm:spPr/>
    </dgm:pt>
    <dgm:pt modelId="{B44C78A5-77BB-F943-A3D3-4C5D3C89DB0C}" type="pres">
      <dgm:prSet presAssocID="{A40BB559-4513-F047-B359-469E03FCDC9A}" presName="textBox3b" presStyleLbl="revTx" presStyleIdx="1" presStyleCnt="3" custScaleY="88437" custLinFactNeighborX="10968" custLinFactNeighborY="-14057">
        <dgm:presLayoutVars>
          <dgm:bulletEnabled val="1"/>
        </dgm:presLayoutVars>
      </dgm:prSet>
      <dgm:spPr/>
      <dgm:t>
        <a:bodyPr/>
        <a:lstStyle/>
        <a:p>
          <a:endParaRPr lang="en-US"/>
        </a:p>
      </dgm:t>
    </dgm:pt>
    <dgm:pt modelId="{6DA727F2-05BC-B54C-9BEF-C5FF30370792}" type="pres">
      <dgm:prSet presAssocID="{BE1B5C3D-4C97-6F42-9510-023A72CC3774}" presName="bullet3c" presStyleLbl="node1" presStyleIdx="2" presStyleCnt="3"/>
      <dgm:spPr/>
    </dgm:pt>
    <dgm:pt modelId="{09DF5B47-A4E6-644D-A5D7-586120CB14F2}" type="pres">
      <dgm:prSet presAssocID="{BE1B5C3D-4C97-6F42-9510-023A72CC3774}" presName="textBox3c" presStyleLbl="revTx" presStyleIdx="2" presStyleCnt="3" custScaleX="111013" custScaleY="86988" custLinFactNeighborX="10979" custLinFactNeighborY="-21119">
        <dgm:presLayoutVars>
          <dgm:bulletEnabled val="1"/>
        </dgm:presLayoutVars>
      </dgm:prSet>
      <dgm:spPr/>
      <dgm:t>
        <a:bodyPr/>
        <a:lstStyle/>
        <a:p>
          <a:endParaRPr lang="en-US"/>
        </a:p>
      </dgm:t>
    </dgm:pt>
  </dgm:ptLst>
  <dgm:cxnLst>
    <dgm:cxn modelId="{308E04EF-8D7C-4E7A-9D74-EBF5574F382F}" type="presOf" srcId="{66A61808-CAF9-6549-888E-DEAF1E3DA077}" destId="{423BF7A3-B008-6E4E-8779-280BBA37EF05}" srcOrd="0" destOrd="0" presId="urn:microsoft.com/office/officeart/2005/8/layout/arrow2"/>
    <dgm:cxn modelId="{388DBDA8-4660-48FA-B20D-3740674843CC}" type="presOf" srcId="{2AE89D28-ECBB-254F-9099-A46941D5DF40}" destId="{4D75259A-ED95-9B43-B4DC-EDF47E950CE2}" srcOrd="0" destOrd="0" presId="urn:microsoft.com/office/officeart/2005/8/layout/arrow2"/>
    <dgm:cxn modelId="{570BC556-32D2-4C45-95BF-6EA95516DB68}" srcId="{2AE89D28-ECBB-254F-9099-A46941D5DF40}" destId="{66A61808-CAF9-6549-888E-DEAF1E3DA077}" srcOrd="0" destOrd="0" parTransId="{85802D91-D630-9943-B2EA-46ECAC91D3E7}" sibTransId="{627DCC72-CCF8-F14A-9600-02DDC6B191A9}"/>
    <dgm:cxn modelId="{82067C5B-C581-4ECB-8361-F0FF9979F3B8}" type="presOf" srcId="{BE1B5C3D-4C97-6F42-9510-023A72CC3774}" destId="{09DF5B47-A4E6-644D-A5D7-586120CB14F2}" srcOrd="0" destOrd="0" presId="urn:microsoft.com/office/officeart/2005/8/layout/arrow2"/>
    <dgm:cxn modelId="{D5B0906E-0BC5-A44B-8B13-E2F0087E7545}" srcId="{2AE89D28-ECBB-254F-9099-A46941D5DF40}" destId="{BE1B5C3D-4C97-6F42-9510-023A72CC3774}" srcOrd="2" destOrd="0" parTransId="{B4DFD622-633A-B843-A4AE-83900C181663}" sibTransId="{DB634BE1-EAA2-EC4E-9DE0-02D3D5918402}"/>
    <dgm:cxn modelId="{1FACD61D-F13A-49D0-8DB5-83035C87C042}" type="presOf" srcId="{A40BB559-4513-F047-B359-469E03FCDC9A}" destId="{B44C78A5-77BB-F943-A3D3-4C5D3C89DB0C}" srcOrd="0" destOrd="0" presId="urn:microsoft.com/office/officeart/2005/8/layout/arrow2"/>
    <dgm:cxn modelId="{DEC8101F-58D1-274D-9989-26349CEC73C8}" srcId="{2AE89D28-ECBB-254F-9099-A46941D5DF40}" destId="{A40BB559-4513-F047-B359-469E03FCDC9A}" srcOrd="1" destOrd="0" parTransId="{7F386627-D51C-F14C-ACB9-4C8DBB6C3EA9}" sibTransId="{BBD0BD6D-84E2-E949-9AE3-27527698C2B1}"/>
    <dgm:cxn modelId="{16563B3A-AA66-46CD-A445-8523767901FE}" type="presParOf" srcId="{4D75259A-ED95-9B43-B4DC-EDF47E950CE2}" destId="{D229BEAD-E659-1548-B248-7E69A5B04FCC}" srcOrd="0" destOrd="0" presId="urn:microsoft.com/office/officeart/2005/8/layout/arrow2"/>
    <dgm:cxn modelId="{E00447CE-AB0F-40A8-9024-D2C0EFD83C28}" type="presParOf" srcId="{4D75259A-ED95-9B43-B4DC-EDF47E950CE2}" destId="{EF36B2C7-3F0D-DA48-B67B-DF9D4DD65CB0}" srcOrd="1" destOrd="0" presId="urn:microsoft.com/office/officeart/2005/8/layout/arrow2"/>
    <dgm:cxn modelId="{A5C37612-8F8B-4EC0-917E-A31232ECEF6A}" type="presParOf" srcId="{EF36B2C7-3F0D-DA48-B67B-DF9D4DD65CB0}" destId="{92999C92-2B77-514C-8AF0-D7F1871FEB4A}" srcOrd="0" destOrd="0" presId="urn:microsoft.com/office/officeart/2005/8/layout/arrow2"/>
    <dgm:cxn modelId="{8CC2139A-F2DB-461D-8961-6A7565F91992}" type="presParOf" srcId="{EF36B2C7-3F0D-DA48-B67B-DF9D4DD65CB0}" destId="{423BF7A3-B008-6E4E-8779-280BBA37EF05}" srcOrd="1" destOrd="0" presId="urn:microsoft.com/office/officeart/2005/8/layout/arrow2"/>
    <dgm:cxn modelId="{D2CFFB20-319D-4CB3-9893-D621C9B3E9AF}" type="presParOf" srcId="{EF36B2C7-3F0D-DA48-B67B-DF9D4DD65CB0}" destId="{2EE14359-0F99-4F42-92BA-A7193CB0C82F}" srcOrd="2" destOrd="0" presId="urn:microsoft.com/office/officeart/2005/8/layout/arrow2"/>
    <dgm:cxn modelId="{041287BA-BAF7-4902-90AC-9D7DFBA997B7}" type="presParOf" srcId="{EF36B2C7-3F0D-DA48-B67B-DF9D4DD65CB0}" destId="{B44C78A5-77BB-F943-A3D3-4C5D3C89DB0C}" srcOrd="3" destOrd="0" presId="urn:microsoft.com/office/officeart/2005/8/layout/arrow2"/>
    <dgm:cxn modelId="{114D915D-A299-47AF-98E9-20F9B42BC93F}" type="presParOf" srcId="{EF36B2C7-3F0D-DA48-B67B-DF9D4DD65CB0}" destId="{6DA727F2-05BC-B54C-9BEF-C5FF30370792}" srcOrd="4" destOrd="0" presId="urn:microsoft.com/office/officeart/2005/8/layout/arrow2"/>
    <dgm:cxn modelId="{5036AA4B-22FD-444B-897F-7F10DC5BFF70}" type="presParOf" srcId="{EF36B2C7-3F0D-DA48-B67B-DF9D4DD65CB0}" destId="{09DF5B47-A4E6-644D-A5D7-586120CB14F2}"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4BCF3-9298-4959-A353-B91877B881CA}"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DA22E70B-9CC7-46E7-81E2-94EE95FADD5F}">
      <dgm:prSet phldrT="[Text]"/>
      <dgm:spPr/>
      <dgm:t>
        <a:bodyPr/>
        <a:lstStyle/>
        <a:p>
          <a:r>
            <a:rPr lang="en-US" dirty="0" smtClean="0"/>
            <a:t>KNOW THE FAMILY</a:t>
          </a:r>
          <a:endParaRPr lang="en-US" dirty="0"/>
        </a:p>
      </dgm:t>
    </dgm:pt>
    <dgm:pt modelId="{66786028-DB2C-457F-A870-949EDE6ADB8E}" type="parTrans" cxnId="{02A3186A-C660-4D43-A767-B037DC1DD429}">
      <dgm:prSet/>
      <dgm:spPr/>
      <dgm:t>
        <a:bodyPr/>
        <a:lstStyle/>
        <a:p>
          <a:endParaRPr lang="en-US"/>
        </a:p>
      </dgm:t>
    </dgm:pt>
    <dgm:pt modelId="{2D958570-9C8F-46D8-8F4A-D1BAE5ACECEF}" type="sibTrans" cxnId="{02A3186A-C660-4D43-A767-B037DC1DD429}">
      <dgm:prSet/>
      <dgm:spPr/>
      <dgm:t>
        <a:bodyPr/>
        <a:lstStyle/>
        <a:p>
          <a:endParaRPr lang="en-US"/>
        </a:p>
      </dgm:t>
    </dgm:pt>
    <dgm:pt modelId="{64CFECAC-4754-4F3F-8BCA-E30292FC5640}">
      <dgm:prSet phldrT="[Text]"/>
      <dgm:spPr/>
      <dgm:t>
        <a:bodyPr/>
        <a:lstStyle/>
        <a:p>
          <a:r>
            <a:rPr lang="en-US" dirty="0" smtClean="0"/>
            <a:t>Extent of Maltreatment</a:t>
          </a:r>
          <a:endParaRPr lang="en-US" dirty="0"/>
        </a:p>
      </dgm:t>
    </dgm:pt>
    <dgm:pt modelId="{7B075634-5CFA-4CEC-9002-1561E52892A6}" type="parTrans" cxnId="{EC0DC7D8-4DFF-4ADB-8DB1-00AAEDE6172B}">
      <dgm:prSet/>
      <dgm:spPr/>
      <dgm:t>
        <a:bodyPr/>
        <a:lstStyle/>
        <a:p>
          <a:endParaRPr lang="en-US"/>
        </a:p>
      </dgm:t>
    </dgm:pt>
    <dgm:pt modelId="{CE078814-2300-4FA6-AB07-40C198198011}" type="sibTrans" cxnId="{EC0DC7D8-4DFF-4ADB-8DB1-00AAEDE6172B}">
      <dgm:prSet/>
      <dgm:spPr/>
      <dgm:t>
        <a:bodyPr/>
        <a:lstStyle/>
        <a:p>
          <a:endParaRPr lang="en-US"/>
        </a:p>
      </dgm:t>
    </dgm:pt>
    <dgm:pt modelId="{46894E01-0ADC-4A64-8ABC-A722F1076494}">
      <dgm:prSet phldrT="[Text]"/>
      <dgm:spPr/>
      <dgm:t>
        <a:bodyPr/>
        <a:lstStyle/>
        <a:p>
          <a:r>
            <a:rPr lang="en-US" dirty="0" smtClean="0"/>
            <a:t> Surrounding Circumstances</a:t>
          </a:r>
          <a:endParaRPr lang="en-US" dirty="0"/>
        </a:p>
      </dgm:t>
    </dgm:pt>
    <dgm:pt modelId="{DCF02D1D-B490-45F5-97EC-658281B84A1D}" type="parTrans" cxnId="{586F0693-5E26-45E7-8EA3-AE856F61E129}">
      <dgm:prSet/>
      <dgm:spPr/>
      <dgm:t>
        <a:bodyPr/>
        <a:lstStyle/>
        <a:p>
          <a:endParaRPr lang="en-US"/>
        </a:p>
      </dgm:t>
    </dgm:pt>
    <dgm:pt modelId="{82D17106-A89B-4CEE-A310-68F12F36689A}" type="sibTrans" cxnId="{586F0693-5E26-45E7-8EA3-AE856F61E129}">
      <dgm:prSet/>
      <dgm:spPr/>
      <dgm:t>
        <a:bodyPr/>
        <a:lstStyle/>
        <a:p>
          <a:endParaRPr lang="en-US"/>
        </a:p>
      </dgm:t>
    </dgm:pt>
    <dgm:pt modelId="{95708908-3F34-4E29-85AC-A064A01305F9}">
      <dgm:prSet phldrT="[Text]"/>
      <dgm:spPr>
        <a:solidFill>
          <a:srgbClr val="0070C0">
            <a:alpha val="50000"/>
          </a:srgbClr>
        </a:solidFill>
      </dgm:spPr>
      <dgm:t>
        <a:bodyPr/>
        <a:lstStyle/>
        <a:p>
          <a:r>
            <a:rPr lang="en-US" dirty="0" smtClean="0"/>
            <a:t> Child Functioning</a:t>
          </a:r>
          <a:endParaRPr lang="en-US" dirty="0"/>
        </a:p>
      </dgm:t>
    </dgm:pt>
    <dgm:pt modelId="{C00C6378-5295-4B20-87AD-2A68EBBBB336}" type="parTrans" cxnId="{B4D587F9-264C-49C5-A46C-AFB257BAFED8}">
      <dgm:prSet/>
      <dgm:spPr/>
      <dgm:t>
        <a:bodyPr/>
        <a:lstStyle/>
        <a:p>
          <a:endParaRPr lang="en-US"/>
        </a:p>
      </dgm:t>
    </dgm:pt>
    <dgm:pt modelId="{07B3D3EB-6070-44D0-B54D-81098BBC4199}" type="sibTrans" cxnId="{B4D587F9-264C-49C5-A46C-AFB257BAFED8}">
      <dgm:prSet/>
      <dgm:spPr/>
      <dgm:t>
        <a:bodyPr/>
        <a:lstStyle/>
        <a:p>
          <a:endParaRPr lang="en-US"/>
        </a:p>
      </dgm:t>
    </dgm:pt>
    <dgm:pt modelId="{B80E5153-BCBA-4F57-AD19-3996F5EABC05}">
      <dgm:prSet phldrT="[Text]"/>
      <dgm:spPr/>
      <dgm:t>
        <a:bodyPr/>
        <a:lstStyle/>
        <a:p>
          <a:r>
            <a:rPr lang="en-US" dirty="0" smtClean="0"/>
            <a:t> Adult Functioning</a:t>
          </a:r>
          <a:endParaRPr lang="en-US" dirty="0"/>
        </a:p>
      </dgm:t>
    </dgm:pt>
    <dgm:pt modelId="{E675FA7E-FC20-40A0-B0BC-7AA3AEB0CC60}" type="parTrans" cxnId="{0DF41AB5-EE0F-4FAF-8687-054512AE890A}">
      <dgm:prSet/>
      <dgm:spPr/>
      <dgm:t>
        <a:bodyPr/>
        <a:lstStyle/>
        <a:p>
          <a:endParaRPr lang="en-US"/>
        </a:p>
      </dgm:t>
    </dgm:pt>
    <dgm:pt modelId="{0F551D71-6F69-4D37-BC9E-C323B9ECC26F}" type="sibTrans" cxnId="{0DF41AB5-EE0F-4FAF-8687-054512AE890A}">
      <dgm:prSet/>
      <dgm:spPr/>
      <dgm:t>
        <a:bodyPr/>
        <a:lstStyle/>
        <a:p>
          <a:endParaRPr lang="en-US"/>
        </a:p>
      </dgm:t>
    </dgm:pt>
    <dgm:pt modelId="{0678B93A-B5CE-4C9D-A58D-447A15239F7A}">
      <dgm:prSet phldrT="[Text]"/>
      <dgm:spPr/>
      <dgm:t>
        <a:bodyPr/>
        <a:lstStyle/>
        <a:p>
          <a:r>
            <a:rPr lang="en-US" dirty="0" smtClean="0"/>
            <a:t>Disciplinary Practices/Behavior Management</a:t>
          </a:r>
          <a:endParaRPr lang="en-US" dirty="0"/>
        </a:p>
      </dgm:t>
    </dgm:pt>
    <dgm:pt modelId="{73BEC241-FE8F-4270-999D-8BE181B02942}" type="parTrans" cxnId="{30F73E6C-C3EF-473F-8B2E-F7F7250EEBEF}">
      <dgm:prSet/>
      <dgm:spPr/>
      <dgm:t>
        <a:bodyPr/>
        <a:lstStyle/>
        <a:p>
          <a:endParaRPr lang="en-US"/>
        </a:p>
      </dgm:t>
    </dgm:pt>
    <dgm:pt modelId="{8A40B194-1520-40F2-89DE-0270F65C7F85}" type="sibTrans" cxnId="{30F73E6C-C3EF-473F-8B2E-F7F7250EEBEF}">
      <dgm:prSet/>
      <dgm:spPr/>
      <dgm:t>
        <a:bodyPr/>
        <a:lstStyle/>
        <a:p>
          <a:endParaRPr lang="en-US"/>
        </a:p>
      </dgm:t>
    </dgm:pt>
    <dgm:pt modelId="{98E8EE40-7DF6-4154-B9FE-C116C78C28CD}">
      <dgm:prSet phldrT="[Text]"/>
      <dgm:spPr/>
      <dgm:t>
        <a:bodyPr/>
        <a:lstStyle/>
        <a:p>
          <a:r>
            <a:rPr lang="en-US" dirty="0" smtClean="0"/>
            <a:t>General Parenting Practices</a:t>
          </a:r>
          <a:endParaRPr lang="en-US" dirty="0"/>
        </a:p>
      </dgm:t>
    </dgm:pt>
    <dgm:pt modelId="{27A6FEA4-28DA-4759-ABD5-235CD6DAE98D}" type="parTrans" cxnId="{54747702-8A20-4BD3-99B0-43CEE167D002}">
      <dgm:prSet/>
      <dgm:spPr/>
      <dgm:t>
        <a:bodyPr/>
        <a:lstStyle/>
        <a:p>
          <a:endParaRPr lang="en-US"/>
        </a:p>
      </dgm:t>
    </dgm:pt>
    <dgm:pt modelId="{0A29EADE-B99F-430D-B4BC-5F6CB4D93D01}" type="sibTrans" cxnId="{54747702-8A20-4BD3-99B0-43CEE167D002}">
      <dgm:prSet/>
      <dgm:spPr/>
      <dgm:t>
        <a:bodyPr/>
        <a:lstStyle/>
        <a:p>
          <a:endParaRPr lang="en-US"/>
        </a:p>
      </dgm:t>
    </dgm:pt>
    <dgm:pt modelId="{CCB99811-7F66-4AAC-923B-CC421226C948}" type="pres">
      <dgm:prSet presAssocID="{E844BCF3-9298-4959-A353-B91877B881CA}" presName="composite" presStyleCnt="0">
        <dgm:presLayoutVars>
          <dgm:chMax val="1"/>
          <dgm:dir/>
          <dgm:resizeHandles val="exact"/>
        </dgm:presLayoutVars>
      </dgm:prSet>
      <dgm:spPr/>
      <dgm:t>
        <a:bodyPr/>
        <a:lstStyle/>
        <a:p>
          <a:endParaRPr lang="en-US"/>
        </a:p>
      </dgm:t>
    </dgm:pt>
    <dgm:pt modelId="{469A9C72-3EEA-4B97-A186-3DEC9C618EBB}" type="pres">
      <dgm:prSet presAssocID="{E844BCF3-9298-4959-A353-B91877B881CA}" presName="radial" presStyleCnt="0">
        <dgm:presLayoutVars>
          <dgm:animLvl val="ctr"/>
        </dgm:presLayoutVars>
      </dgm:prSet>
      <dgm:spPr/>
    </dgm:pt>
    <dgm:pt modelId="{9DBA92B0-68CB-4B79-B3B8-5BBF5F4A00C8}" type="pres">
      <dgm:prSet presAssocID="{DA22E70B-9CC7-46E7-81E2-94EE95FADD5F}" presName="centerShape" presStyleLbl="vennNode1" presStyleIdx="0" presStyleCnt="7"/>
      <dgm:spPr/>
      <dgm:t>
        <a:bodyPr/>
        <a:lstStyle/>
        <a:p>
          <a:endParaRPr lang="en-US"/>
        </a:p>
      </dgm:t>
    </dgm:pt>
    <dgm:pt modelId="{347DF2A3-9360-445C-BDDA-62C884118BB8}" type="pres">
      <dgm:prSet presAssocID="{64CFECAC-4754-4F3F-8BCA-E30292FC5640}" presName="node" presStyleLbl="vennNode1" presStyleIdx="1" presStyleCnt="7">
        <dgm:presLayoutVars>
          <dgm:bulletEnabled val="1"/>
        </dgm:presLayoutVars>
      </dgm:prSet>
      <dgm:spPr/>
      <dgm:t>
        <a:bodyPr/>
        <a:lstStyle/>
        <a:p>
          <a:endParaRPr lang="en-US"/>
        </a:p>
      </dgm:t>
    </dgm:pt>
    <dgm:pt modelId="{8F1E4744-9CD2-417F-B04F-6150A51F7A61}" type="pres">
      <dgm:prSet presAssocID="{46894E01-0ADC-4A64-8ABC-A722F1076494}" presName="node" presStyleLbl="vennNode1" presStyleIdx="2" presStyleCnt="7">
        <dgm:presLayoutVars>
          <dgm:bulletEnabled val="1"/>
        </dgm:presLayoutVars>
      </dgm:prSet>
      <dgm:spPr/>
      <dgm:t>
        <a:bodyPr/>
        <a:lstStyle/>
        <a:p>
          <a:endParaRPr lang="en-US"/>
        </a:p>
      </dgm:t>
    </dgm:pt>
    <dgm:pt modelId="{8B54F891-FE51-427A-B87F-5AC73739559B}" type="pres">
      <dgm:prSet presAssocID="{95708908-3F34-4E29-85AC-A064A01305F9}" presName="node" presStyleLbl="vennNode1" presStyleIdx="3" presStyleCnt="7">
        <dgm:presLayoutVars>
          <dgm:bulletEnabled val="1"/>
        </dgm:presLayoutVars>
      </dgm:prSet>
      <dgm:spPr/>
      <dgm:t>
        <a:bodyPr/>
        <a:lstStyle/>
        <a:p>
          <a:endParaRPr lang="en-US"/>
        </a:p>
      </dgm:t>
    </dgm:pt>
    <dgm:pt modelId="{B44128AD-44C6-455C-92EE-B2AEC13A3A11}" type="pres">
      <dgm:prSet presAssocID="{B80E5153-BCBA-4F57-AD19-3996F5EABC05}" presName="node" presStyleLbl="vennNode1" presStyleIdx="4" presStyleCnt="7">
        <dgm:presLayoutVars>
          <dgm:bulletEnabled val="1"/>
        </dgm:presLayoutVars>
      </dgm:prSet>
      <dgm:spPr/>
      <dgm:t>
        <a:bodyPr/>
        <a:lstStyle/>
        <a:p>
          <a:endParaRPr lang="en-US"/>
        </a:p>
      </dgm:t>
    </dgm:pt>
    <dgm:pt modelId="{E83A28C4-9967-4D03-9F77-DFD75C144B51}" type="pres">
      <dgm:prSet presAssocID="{98E8EE40-7DF6-4154-B9FE-C116C78C28CD}" presName="node" presStyleLbl="vennNode1" presStyleIdx="5" presStyleCnt="7">
        <dgm:presLayoutVars>
          <dgm:bulletEnabled val="1"/>
        </dgm:presLayoutVars>
      </dgm:prSet>
      <dgm:spPr/>
      <dgm:t>
        <a:bodyPr/>
        <a:lstStyle/>
        <a:p>
          <a:endParaRPr lang="en-US"/>
        </a:p>
      </dgm:t>
    </dgm:pt>
    <dgm:pt modelId="{0B6554F4-2290-466A-B071-93F04CF0852C}" type="pres">
      <dgm:prSet presAssocID="{0678B93A-B5CE-4C9D-A58D-447A15239F7A}" presName="node" presStyleLbl="vennNode1" presStyleIdx="6" presStyleCnt="7">
        <dgm:presLayoutVars>
          <dgm:bulletEnabled val="1"/>
        </dgm:presLayoutVars>
      </dgm:prSet>
      <dgm:spPr/>
      <dgm:t>
        <a:bodyPr/>
        <a:lstStyle/>
        <a:p>
          <a:endParaRPr lang="en-US"/>
        </a:p>
      </dgm:t>
    </dgm:pt>
  </dgm:ptLst>
  <dgm:cxnLst>
    <dgm:cxn modelId="{EC0DC7D8-4DFF-4ADB-8DB1-00AAEDE6172B}" srcId="{DA22E70B-9CC7-46E7-81E2-94EE95FADD5F}" destId="{64CFECAC-4754-4F3F-8BCA-E30292FC5640}" srcOrd="0" destOrd="0" parTransId="{7B075634-5CFA-4CEC-9002-1561E52892A6}" sibTransId="{CE078814-2300-4FA6-AB07-40C198198011}"/>
    <dgm:cxn modelId="{8C28768B-371F-4928-92BE-247DE865275D}" type="presOf" srcId="{DA22E70B-9CC7-46E7-81E2-94EE95FADD5F}" destId="{9DBA92B0-68CB-4B79-B3B8-5BBF5F4A00C8}" srcOrd="0" destOrd="0" presId="urn:microsoft.com/office/officeart/2005/8/layout/radial3"/>
    <dgm:cxn modelId="{0DF41AB5-EE0F-4FAF-8687-054512AE890A}" srcId="{DA22E70B-9CC7-46E7-81E2-94EE95FADD5F}" destId="{B80E5153-BCBA-4F57-AD19-3996F5EABC05}" srcOrd="3" destOrd="0" parTransId="{E675FA7E-FC20-40A0-B0BC-7AA3AEB0CC60}" sibTransId="{0F551D71-6F69-4D37-BC9E-C323B9ECC26F}"/>
    <dgm:cxn modelId="{60A2E215-DFB5-4CA7-95DE-91A6AEDBBC5A}" type="presOf" srcId="{46894E01-0ADC-4A64-8ABC-A722F1076494}" destId="{8F1E4744-9CD2-417F-B04F-6150A51F7A61}" srcOrd="0" destOrd="0" presId="urn:microsoft.com/office/officeart/2005/8/layout/radial3"/>
    <dgm:cxn modelId="{AE127597-C0E2-4618-BA84-8CA6D743C4CE}" type="presOf" srcId="{64CFECAC-4754-4F3F-8BCA-E30292FC5640}" destId="{347DF2A3-9360-445C-BDDA-62C884118BB8}" srcOrd="0" destOrd="0" presId="urn:microsoft.com/office/officeart/2005/8/layout/radial3"/>
    <dgm:cxn modelId="{B4D587F9-264C-49C5-A46C-AFB257BAFED8}" srcId="{DA22E70B-9CC7-46E7-81E2-94EE95FADD5F}" destId="{95708908-3F34-4E29-85AC-A064A01305F9}" srcOrd="2" destOrd="0" parTransId="{C00C6378-5295-4B20-87AD-2A68EBBBB336}" sibTransId="{07B3D3EB-6070-44D0-B54D-81098BBC4199}"/>
    <dgm:cxn modelId="{A02D4DBA-1E46-4E65-827E-D5FB64CDEE3E}" type="presOf" srcId="{B80E5153-BCBA-4F57-AD19-3996F5EABC05}" destId="{B44128AD-44C6-455C-92EE-B2AEC13A3A11}" srcOrd="0" destOrd="0" presId="urn:microsoft.com/office/officeart/2005/8/layout/radial3"/>
    <dgm:cxn modelId="{1B682364-ACB5-448C-B006-397F28D57982}" type="presOf" srcId="{0678B93A-B5CE-4C9D-A58D-447A15239F7A}" destId="{0B6554F4-2290-466A-B071-93F04CF0852C}" srcOrd="0" destOrd="0" presId="urn:microsoft.com/office/officeart/2005/8/layout/radial3"/>
    <dgm:cxn modelId="{02A3186A-C660-4D43-A767-B037DC1DD429}" srcId="{E844BCF3-9298-4959-A353-B91877B881CA}" destId="{DA22E70B-9CC7-46E7-81E2-94EE95FADD5F}" srcOrd="0" destOrd="0" parTransId="{66786028-DB2C-457F-A870-949EDE6ADB8E}" sibTransId="{2D958570-9C8F-46D8-8F4A-D1BAE5ACECEF}"/>
    <dgm:cxn modelId="{E5CDB816-302D-40D7-A174-4EB6ACB0323E}" type="presOf" srcId="{E844BCF3-9298-4959-A353-B91877B881CA}" destId="{CCB99811-7F66-4AAC-923B-CC421226C948}" srcOrd="0" destOrd="0" presId="urn:microsoft.com/office/officeart/2005/8/layout/radial3"/>
    <dgm:cxn modelId="{D4BFB5BC-B40F-4A50-AB33-C8D2EF6FCF00}" type="presOf" srcId="{95708908-3F34-4E29-85AC-A064A01305F9}" destId="{8B54F891-FE51-427A-B87F-5AC73739559B}" srcOrd="0" destOrd="0" presId="urn:microsoft.com/office/officeart/2005/8/layout/radial3"/>
    <dgm:cxn modelId="{54747702-8A20-4BD3-99B0-43CEE167D002}" srcId="{DA22E70B-9CC7-46E7-81E2-94EE95FADD5F}" destId="{98E8EE40-7DF6-4154-B9FE-C116C78C28CD}" srcOrd="4" destOrd="0" parTransId="{27A6FEA4-28DA-4759-ABD5-235CD6DAE98D}" sibTransId="{0A29EADE-B99F-430D-B4BC-5F6CB4D93D01}"/>
    <dgm:cxn modelId="{212591F9-D2F0-4644-92EE-AAB7D01E65EE}" type="presOf" srcId="{98E8EE40-7DF6-4154-B9FE-C116C78C28CD}" destId="{E83A28C4-9967-4D03-9F77-DFD75C144B51}" srcOrd="0" destOrd="0" presId="urn:microsoft.com/office/officeart/2005/8/layout/radial3"/>
    <dgm:cxn modelId="{30F73E6C-C3EF-473F-8B2E-F7F7250EEBEF}" srcId="{DA22E70B-9CC7-46E7-81E2-94EE95FADD5F}" destId="{0678B93A-B5CE-4C9D-A58D-447A15239F7A}" srcOrd="5" destOrd="0" parTransId="{73BEC241-FE8F-4270-999D-8BE181B02942}" sibTransId="{8A40B194-1520-40F2-89DE-0270F65C7F85}"/>
    <dgm:cxn modelId="{586F0693-5E26-45E7-8EA3-AE856F61E129}" srcId="{DA22E70B-9CC7-46E7-81E2-94EE95FADD5F}" destId="{46894E01-0ADC-4A64-8ABC-A722F1076494}" srcOrd="1" destOrd="0" parTransId="{DCF02D1D-B490-45F5-97EC-658281B84A1D}" sibTransId="{82D17106-A89B-4CEE-A310-68F12F36689A}"/>
    <dgm:cxn modelId="{7D0A8822-CE0B-4F49-80CA-3220D0F9D458}" type="presParOf" srcId="{CCB99811-7F66-4AAC-923B-CC421226C948}" destId="{469A9C72-3EEA-4B97-A186-3DEC9C618EBB}" srcOrd="0" destOrd="0" presId="urn:microsoft.com/office/officeart/2005/8/layout/radial3"/>
    <dgm:cxn modelId="{CDAAA0D6-ACF3-46F2-AB9E-C12948C5BDBD}" type="presParOf" srcId="{469A9C72-3EEA-4B97-A186-3DEC9C618EBB}" destId="{9DBA92B0-68CB-4B79-B3B8-5BBF5F4A00C8}" srcOrd="0" destOrd="0" presId="urn:microsoft.com/office/officeart/2005/8/layout/radial3"/>
    <dgm:cxn modelId="{754F6FC8-A366-4905-B0D2-743233295F9C}" type="presParOf" srcId="{469A9C72-3EEA-4B97-A186-3DEC9C618EBB}" destId="{347DF2A3-9360-445C-BDDA-62C884118BB8}" srcOrd="1" destOrd="0" presId="urn:microsoft.com/office/officeart/2005/8/layout/radial3"/>
    <dgm:cxn modelId="{1D66458C-613B-45CA-A5AE-26704AE4971D}" type="presParOf" srcId="{469A9C72-3EEA-4B97-A186-3DEC9C618EBB}" destId="{8F1E4744-9CD2-417F-B04F-6150A51F7A61}" srcOrd="2" destOrd="0" presId="urn:microsoft.com/office/officeart/2005/8/layout/radial3"/>
    <dgm:cxn modelId="{C019A80B-9000-4FFF-8C99-F0D1BEAF0567}" type="presParOf" srcId="{469A9C72-3EEA-4B97-A186-3DEC9C618EBB}" destId="{8B54F891-FE51-427A-B87F-5AC73739559B}" srcOrd="3" destOrd="0" presId="urn:microsoft.com/office/officeart/2005/8/layout/radial3"/>
    <dgm:cxn modelId="{EC4346E9-5D1D-44AC-B16F-089D346DE966}" type="presParOf" srcId="{469A9C72-3EEA-4B97-A186-3DEC9C618EBB}" destId="{B44128AD-44C6-455C-92EE-B2AEC13A3A11}" srcOrd="4" destOrd="0" presId="urn:microsoft.com/office/officeart/2005/8/layout/radial3"/>
    <dgm:cxn modelId="{77FFF4DA-CF3C-4DFF-8CFF-72B468FAFAF3}" type="presParOf" srcId="{469A9C72-3EEA-4B97-A186-3DEC9C618EBB}" destId="{E83A28C4-9967-4D03-9F77-DFD75C144B51}" srcOrd="5" destOrd="0" presId="urn:microsoft.com/office/officeart/2005/8/layout/radial3"/>
    <dgm:cxn modelId="{0C60AD76-AA35-4C22-94B4-2F6EC117E55E}" type="presParOf" srcId="{469A9C72-3EEA-4B97-A186-3DEC9C618EBB}" destId="{0B6554F4-2290-466A-B071-93F04CF0852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3/4/2015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0658174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6" tIns="46968" rIns="93936" bIns="46968"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3/4/2015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3936" tIns="46968" rIns="93936" bIns="46968"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347300471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7.1.1</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a:t>
            </a:fld>
            <a:endParaRPr lang="en-US"/>
          </a:p>
        </p:txBody>
      </p:sp>
    </p:spTree>
    <p:extLst>
      <p:ext uri="{BB962C8B-B14F-4D97-AF65-F5344CB8AC3E}">
        <p14:creationId xmlns:p14="http://schemas.microsoft.com/office/powerpoint/2010/main" val="1784180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3056365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7.2.1</a:t>
            </a:r>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F39A0B1C-3563-49A9-8FEF-B03E6A07C702}" type="slidenum">
              <a:rPr lang="en-US" smtClean="0"/>
              <a:pPr>
                <a:defRPr/>
              </a:pPr>
              <a:t>12</a:t>
            </a:fld>
            <a:endParaRPr lang="en-US"/>
          </a:p>
        </p:txBody>
      </p:sp>
    </p:spTree>
    <p:extLst>
      <p:ext uri="{BB962C8B-B14F-4D97-AF65-F5344CB8AC3E}">
        <p14:creationId xmlns:p14="http://schemas.microsoft.com/office/powerpoint/2010/main" val="404492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9AAF4-79A9-41CB-A800-A1AC1DC6191D}" type="slidenum">
              <a:rPr lang="en-US" smtClean="0"/>
              <a:pPr fontAlgn="base">
                <a:spcBef>
                  <a:spcPct val="0"/>
                </a:spcBef>
                <a:spcAft>
                  <a:spcPct val="0"/>
                </a:spcAft>
                <a:defRPr/>
              </a:pPr>
              <a:t>13</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092872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7.1.7</a:t>
            </a:r>
            <a:endParaRPr lang="en-US" dirty="0"/>
          </a:p>
        </p:txBody>
      </p:sp>
      <p:sp>
        <p:nvSpPr>
          <p:cNvPr id="4" name="Slide Number Placeholder 3"/>
          <p:cNvSpPr>
            <a:spLocks noGrp="1"/>
          </p:cNvSpPr>
          <p:nvPr>
            <p:ph type="sldNum" sz="quarter" idx="10"/>
          </p:nvPr>
        </p:nvSpPr>
        <p:spPr/>
        <p:txBody>
          <a:bodyPr/>
          <a:lstStyle/>
          <a:p>
            <a:fld id="{32546350-DA9E-EE4E-969D-CE97F8A89072}" type="slidenum">
              <a:rPr lang="en-US" smtClean="0"/>
              <a:t>15</a:t>
            </a:fld>
            <a:endParaRPr lang="en-US"/>
          </a:p>
        </p:txBody>
      </p:sp>
    </p:spTree>
    <p:extLst>
      <p:ext uri="{BB962C8B-B14F-4D97-AF65-F5344CB8AC3E}">
        <p14:creationId xmlns:p14="http://schemas.microsoft.com/office/powerpoint/2010/main" val="1790897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3056365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18</a:t>
            </a:fld>
            <a:endParaRPr lang="en-US"/>
          </a:p>
        </p:txBody>
      </p:sp>
    </p:spTree>
    <p:extLst>
      <p:ext uri="{BB962C8B-B14F-4D97-AF65-F5344CB8AC3E}">
        <p14:creationId xmlns:p14="http://schemas.microsoft.com/office/powerpoint/2010/main" val="489981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CB38617-D226-4744-BC6A-7265E3DD19E4}" type="slidenum">
              <a:rPr lang="en-US" smtClean="0"/>
              <a:pPr>
                <a:defRPr/>
              </a:pPr>
              <a:t>26</a:t>
            </a:fld>
            <a:endParaRPr lang="en-US"/>
          </a:p>
        </p:txBody>
      </p:sp>
    </p:spTree>
    <p:extLst>
      <p:ext uri="{BB962C8B-B14F-4D97-AF65-F5344CB8AC3E}">
        <p14:creationId xmlns:p14="http://schemas.microsoft.com/office/powerpoint/2010/main" val="809583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9AAF4-79A9-41CB-A800-A1AC1DC6191D}" type="slidenum">
              <a:rPr lang="en-US" smtClean="0"/>
              <a:pPr fontAlgn="base">
                <a:spcBef>
                  <a:spcPct val="0"/>
                </a:spcBef>
                <a:spcAft>
                  <a:spcPct val="0"/>
                </a:spcAft>
                <a:defRPr/>
              </a:pPr>
              <a:t>27</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092872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0CC94A3B-FCB6-443C-ABE9-C7CFE8C91C12}" type="slidenum">
              <a:rPr lang="en-US" smtClean="0"/>
              <a:pPr>
                <a:defRPr/>
              </a:pPr>
              <a:t>40</a:t>
            </a:fld>
            <a:endParaRPr lang="en-US"/>
          </a:p>
        </p:txBody>
      </p:sp>
    </p:spTree>
    <p:extLst>
      <p:ext uri="{BB962C8B-B14F-4D97-AF65-F5344CB8AC3E}">
        <p14:creationId xmlns:p14="http://schemas.microsoft.com/office/powerpoint/2010/main" val="156960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7A01-F457-4DAA-AF05-11DB9B097944}" type="slidenum">
              <a:rPr lang="en-US" smtClean="0"/>
              <a:pPr fontAlgn="base">
                <a:spcBef>
                  <a:spcPct val="0"/>
                </a:spcBef>
                <a:spcAft>
                  <a:spcPct val="0"/>
                </a:spcAft>
                <a:defRPr/>
              </a:pPr>
              <a:t>41</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9325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7.0.2</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10608548-F412-41D9-A283-212131718CAD}" type="slidenum">
              <a:rPr lang="en-US" smtClean="0"/>
              <a:pPr>
                <a:defRPr/>
              </a:pPr>
              <a:t>2</a:t>
            </a:fld>
            <a:endParaRPr lang="en-US"/>
          </a:p>
        </p:txBody>
      </p:sp>
    </p:spTree>
    <p:extLst>
      <p:ext uri="{BB962C8B-B14F-4D97-AF65-F5344CB8AC3E}">
        <p14:creationId xmlns:p14="http://schemas.microsoft.com/office/powerpoint/2010/main" val="1920501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we think about how to engage the family in order for </a:t>
            </a:r>
            <a:r>
              <a:rPr lang="en-US"/>
              <a:t>us to get </a:t>
            </a:r>
            <a:r>
              <a:rPr lang="en-US" dirty="0"/>
              <a:t>to know them, let’s look in more depth at each of the domains—and the type of information we want to know in each area.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42</a:t>
            </a:fld>
            <a:endParaRPr lang="en-US" dirty="0"/>
          </a:p>
        </p:txBody>
      </p:sp>
    </p:spTree>
    <p:extLst>
      <p:ext uri="{BB962C8B-B14F-4D97-AF65-F5344CB8AC3E}">
        <p14:creationId xmlns:p14="http://schemas.microsoft.com/office/powerpoint/2010/main" val="254021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1" fontAlgn="auto" hangingPunct="1">
              <a:spcBef>
                <a:spcPts val="0"/>
              </a:spcBef>
              <a:spcAft>
                <a:spcPts val="0"/>
              </a:spcAft>
              <a:defRPr/>
            </a:pPr>
            <a:r>
              <a:rPr lang="en-US" dirty="0"/>
              <a:t>When we consider child functioning, we are hoping to understand how the child is from day to day… their general functioning.  We must not limit our focus to simply understanding how they were behaving when the maltreatment occurred, or how they acted when we were in the home.  Some of the things we want to understand include the child’s level of trust, their sociability, self-awareness, verbal or communication skills and their independence and assertiveness.  Some of the other child functioning areas include motor stills, overall intellect and self control.  We also want to consider their behavior patterns and mood changes, their eating and sleeping habits, and their sexual behavior.  </a:t>
            </a:r>
          </a:p>
        </p:txBody>
      </p:sp>
      <p:sp>
        <p:nvSpPr>
          <p:cNvPr id="4" name="Slide Number Placeholder 3"/>
          <p:cNvSpPr>
            <a:spLocks noGrp="1"/>
          </p:cNvSpPr>
          <p:nvPr>
            <p:ph type="sldNum" sz="quarter" idx="10"/>
          </p:nvPr>
        </p:nvSpPr>
        <p:spPr/>
        <p:txBody>
          <a:bodyPr/>
          <a:lstStyle/>
          <a:p>
            <a:fld id="{2B0843B3-801B-4898-816C-4111B4AC6113}" type="slidenum">
              <a:rPr lang="en-US" smtClean="0"/>
              <a:pPr/>
              <a:t>44</a:t>
            </a:fld>
            <a:endParaRPr lang="en-US" dirty="0"/>
          </a:p>
        </p:txBody>
      </p:sp>
    </p:spTree>
    <p:extLst>
      <p:ext uri="{BB962C8B-B14F-4D97-AF65-F5344CB8AC3E}">
        <p14:creationId xmlns:p14="http://schemas.microsoft.com/office/powerpoint/2010/main" val="2198218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CB38617-D226-4744-BC6A-7265E3DD19E4}" type="slidenum">
              <a:rPr lang="en-US" smtClean="0"/>
              <a:pPr>
                <a:defRPr/>
              </a:pPr>
              <a:t>46</a:t>
            </a:fld>
            <a:endParaRPr lang="en-US"/>
          </a:p>
        </p:txBody>
      </p:sp>
    </p:spTree>
    <p:extLst>
      <p:ext uri="{BB962C8B-B14F-4D97-AF65-F5344CB8AC3E}">
        <p14:creationId xmlns:p14="http://schemas.microsoft.com/office/powerpoint/2010/main" val="809583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7A01-F457-4DAA-AF05-11DB9B097944}" type="slidenum">
              <a:rPr lang="en-US" smtClean="0"/>
              <a:pPr fontAlgn="base">
                <a:spcBef>
                  <a:spcPct val="0"/>
                </a:spcBef>
                <a:spcAft>
                  <a:spcPct val="0"/>
                </a:spcAft>
                <a:defRPr/>
              </a:pPr>
              <a:t>47</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93259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Information Drives Decisions About Safety… that’s an important concept going forward…</a:t>
            </a:r>
          </a:p>
        </p:txBody>
      </p:sp>
      <p:sp>
        <p:nvSpPr>
          <p:cNvPr id="4" name="Slide Number Placeholder 3"/>
          <p:cNvSpPr>
            <a:spLocks noGrp="1"/>
          </p:cNvSpPr>
          <p:nvPr>
            <p:ph type="sldNum" sz="quarter" idx="10"/>
          </p:nvPr>
        </p:nvSpPr>
        <p:spPr/>
        <p:txBody>
          <a:bodyPr/>
          <a:lstStyle/>
          <a:p>
            <a:fld id="{2B0843B3-801B-4898-816C-4111B4AC6113}" type="slidenum">
              <a:rPr lang="en-US" smtClean="0"/>
              <a:pPr/>
              <a:t>51</a:t>
            </a:fld>
            <a:endParaRPr lang="en-US" dirty="0"/>
          </a:p>
        </p:txBody>
      </p:sp>
    </p:spTree>
    <p:extLst>
      <p:ext uri="{BB962C8B-B14F-4D97-AF65-F5344CB8AC3E}">
        <p14:creationId xmlns:p14="http://schemas.microsoft.com/office/powerpoint/2010/main" val="1578007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val="27475017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ECB38617-D226-4744-BC6A-7265E3DD19E4}" type="slidenum">
              <a:rPr lang="en-US" smtClean="0"/>
              <a:pPr>
                <a:defRPr/>
              </a:pPr>
              <a:t>55</a:t>
            </a:fld>
            <a:endParaRPr lang="en-US"/>
          </a:p>
        </p:txBody>
      </p:sp>
    </p:spTree>
    <p:extLst>
      <p:ext uri="{BB962C8B-B14F-4D97-AF65-F5344CB8AC3E}">
        <p14:creationId xmlns:p14="http://schemas.microsoft.com/office/powerpoint/2010/main" val="809583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4C7A01-F457-4DAA-AF05-11DB9B097944}" type="slidenum">
              <a:rPr lang="en-US" smtClean="0"/>
              <a:pPr fontAlgn="base">
                <a:spcBef>
                  <a:spcPct val="0"/>
                </a:spcBef>
                <a:spcAft>
                  <a:spcPct val="0"/>
                </a:spcAft>
                <a:defRPr/>
              </a:pPr>
              <a:t>56</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9325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7.1.1</a:t>
            </a:r>
            <a:endParaRPr lang="en-US" dirty="0"/>
          </a:p>
        </p:txBody>
      </p:sp>
      <p:sp>
        <p:nvSpPr>
          <p:cNvPr id="4" name="Footer Placeholder 3"/>
          <p:cNvSpPr>
            <a:spLocks noGrp="1"/>
          </p:cNvSpPr>
          <p:nvPr>
            <p:ph type="ftr" sz="quarter" idx="4"/>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fld id="{607357B1-B924-4943-B212-D9A1C6EF6540}" type="slidenum">
              <a:rPr lang="en-US" smtClean="0"/>
              <a:pPr>
                <a:defRPr/>
              </a:pPr>
              <a:t>3</a:t>
            </a:fld>
            <a:endParaRPr lang="en-US"/>
          </a:p>
        </p:txBody>
      </p:sp>
    </p:spTree>
    <p:extLst>
      <p:ext uri="{BB962C8B-B14F-4D97-AF65-F5344CB8AC3E}">
        <p14:creationId xmlns:p14="http://schemas.microsoft.com/office/powerpoint/2010/main" val="248705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D9AAF4-79A9-41CB-A800-A1AC1DC6191D}" type="slidenum">
              <a:rPr lang="en-US" smtClean="0"/>
              <a:pPr fontAlgn="base">
                <a:spcBef>
                  <a:spcPct val="0"/>
                </a:spcBef>
                <a:spcAft>
                  <a:spcPct val="0"/>
                </a:spcAft>
                <a:defRPr/>
              </a:pPr>
              <a:t>4</a:t>
            </a:fld>
            <a:endParaRPr lang="en-US" smtClean="0"/>
          </a:p>
        </p:txBody>
      </p:sp>
      <p:sp>
        <p:nvSpPr>
          <p:cNvPr id="286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Tree>
    <p:extLst>
      <p:ext uri="{BB962C8B-B14F-4D97-AF65-F5344CB8AC3E}">
        <p14:creationId xmlns:p14="http://schemas.microsoft.com/office/powerpoint/2010/main" val="209287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7.1.3</a:t>
            </a:r>
            <a:endParaRPr lang="en-US" dirty="0"/>
          </a:p>
        </p:txBody>
      </p:sp>
      <p:sp>
        <p:nvSpPr>
          <p:cNvPr id="4" name="Slide Number Placeholder 3"/>
          <p:cNvSpPr>
            <a:spLocks noGrp="1"/>
          </p:cNvSpPr>
          <p:nvPr>
            <p:ph type="sldNum" sz="quarter" idx="10"/>
          </p:nvPr>
        </p:nvSpPr>
        <p:spPr/>
        <p:txBody>
          <a:bodyPr/>
          <a:lstStyle/>
          <a:p>
            <a:fld id="{B164B638-CE49-4418-B0B6-80AB260761E5}" type="slidenum">
              <a:rPr lang="en-US" smtClean="0"/>
              <a:t>5</a:t>
            </a:fld>
            <a:endParaRPr lang="en-US" dirty="0"/>
          </a:p>
        </p:txBody>
      </p:sp>
    </p:spTree>
    <p:extLst>
      <p:ext uri="{BB962C8B-B14F-4D97-AF65-F5344CB8AC3E}">
        <p14:creationId xmlns:p14="http://schemas.microsoft.com/office/powerpoint/2010/main" val="83520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7.1.4</a:t>
            </a:r>
            <a:endParaRPr lang="en-US" dirty="0"/>
          </a:p>
        </p:txBody>
      </p:sp>
      <p:sp>
        <p:nvSpPr>
          <p:cNvPr id="4" name="Slide Number Placeholder 3"/>
          <p:cNvSpPr>
            <a:spLocks noGrp="1"/>
          </p:cNvSpPr>
          <p:nvPr>
            <p:ph type="sldNum" sz="quarter" idx="10"/>
          </p:nvPr>
        </p:nvSpPr>
        <p:spPr/>
        <p:txBody>
          <a:bodyPr/>
          <a:lstStyle/>
          <a:p>
            <a:fld id="{B164B638-CE49-4418-B0B6-80AB260761E5}" type="slidenum">
              <a:rPr lang="en-US" smtClean="0"/>
              <a:t>6</a:t>
            </a:fld>
            <a:endParaRPr lang="en-US" dirty="0"/>
          </a:p>
        </p:txBody>
      </p:sp>
    </p:spTree>
    <p:extLst>
      <p:ext uri="{BB962C8B-B14F-4D97-AF65-F5344CB8AC3E}">
        <p14:creationId xmlns:p14="http://schemas.microsoft.com/office/powerpoint/2010/main" val="278132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7.1.5</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7</a:t>
            </a:fld>
            <a:endParaRPr lang="en-US"/>
          </a:p>
        </p:txBody>
      </p:sp>
    </p:spTree>
    <p:extLst>
      <p:ext uri="{BB962C8B-B14F-4D97-AF65-F5344CB8AC3E}">
        <p14:creationId xmlns:p14="http://schemas.microsoft.com/office/powerpoint/2010/main" val="422346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7.1.6</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C18E2B0-D871-4517-919C-38CD2708BCC8}" type="slidenum">
              <a:rPr lang="en-US" smtClean="0"/>
              <a:pPr>
                <a:defRPr/>
              </a:pPr>
              <a:t>8</a:t>
            </a:fld>
            <a:endParaRPr lang="en-US"/>
          </a:p>
        </p:txBody>
      </p:sp>
    </p:spTree>
    <p:extLst>
      <p:ext uri="{BB962C8B-B14F-4D97-AF65-F5344CB8AC3E}">
        <p14:creationId xmlns:p14="http://schemas.microsoft.com/office/powerpoint/2010/main" val="93854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0724"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smtClean="0"/>
          </a:p>
        </p:txBody>
      </p:sp>
      <p:sp>
        <p:nvSpPr>
          <p:cNvPr id="3072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C146E-72DA-4489-B004-610554BF8A31}"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056365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smtClean="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a:srcRect/>
          <a:stretch>
            <a:fillRect/>
          </a:stretch>
        </p:blipFill>
        <p:spPr bwMode="auto">
          <a:xfrm>
            <a:off x="4359275" y="4978400"/>
            <a:ext cx="1403350" cy="1557338"/>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srcRect/>
          <a:stretch>
            <a:fillRect/>
          </a:stretch>
        </p:blipFill>
        <p:spPr bwMode="auto">
          <a:xfrm>
            <a:off x="7893050" y="5348288"/>
            <a:ext cx="1069975" cy="1187450"/>
          </a:xfrm>
          <a:prstGeom prst="rect">
            <a:avLst/>
          </a:prstGeom>
          <a:noFill/>
          <a:ln w="9525">
            <a:noFill/>
            <a:miter lim="800000"/>
            <a:headEnd/>
            <a:tailEnd/>
          </a:ln>
        </p:spPr>
      </p:pic>
      <p:sp>
        <p:nvSpPr>
          <p:cNvPr id="8"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36374" y="15621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98774" y="15621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98774" y="3898624"/>
            <a:ext cx="3810000" cy="198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100"/>
            </a:lvl3pPr>
            <a:lvl4pPr>
              <a:defRPr sz="1900"/>
            </a:lvl4pPr>
            <a:lvl5pPr>
              <a:defRPr sz="18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7"/>
          <p:cNvSpPr>
            <a:spLocks noGrp="1"/>
          </p:cNvSpPr>
          <p:nvPr>
            <p:ph type="title"/>
          </p:nvPr>
        </p:nvSpPr>
        <p:spPr>
          <a:xfrm>
            <a:off x="274320" y="152400"/>
            <a:ext cx="8808720" cy="792162"/>
          </a:xfrm>
        </p:spPr>
        <p:txBody>
          <a:bodyPr rtlCol="0">
            <a:normAutofit/>
          </a:bodyPr>
          <a:lstStyle>
            <a:lvl1pPr>
              <a:defRPr sz="3200" b="1"/>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276942984"/>
      </p:ext>
    </p:extLst>
  </p:cSld>
  <p:clrMapOvr>
    <a:overrideClrMapping bg1="lt1" tx1="dk1" bg2="lt2" tx2="dk2" accent1="accent1" accent2="accent2" accent3="accent3" accent4="accent4" accent5="accent5" accent6="accent6" hlink="hlink" folHlink="folHlink"/>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59" r:id="rId7"/>
    <p:sldLayoutId id="2147483753" r:id="rId8"/>
    <p:sldLayoutId id="2147483760" r:id="rId9"/>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4963" y="3187700"/>
            <a:ext cx="7081837" cy="879475"/>
          </a:xfrm>
        </p:spPr>
        <p:txBody>
          <a:bodyPr/>
          <a:lstStyle/>
          <a:p>
            <a:pPr eaLnBrk="1" hangingPunct="1"/>
            <a:r>
              <a:rPr lang="en-US" altLang="en-US" dirty="0" smtClean="0">
                <a:latin typeface="Arial Black" pitchFamily="34" charset="0"/>
              </a:rPr>
              <a:t>Module 8</a:t>
            </a:r>
          </a:p>
        </p:txBody>
      </p:sp>
      <p:sp>
        <p:nvSpPr>
          <p:cNvPr id="8195" name="Subtitle 2"/>
          <p:cNvSpPr>
            <a:spLocks noGrp="1"/>
          </p:cNvSpPr>
          <p:nvPr>
            <p:ph type="subTitle" idx="1"/>
          </p:nvPr>
        </p:nvSpPr>
        <p:spPr>
          <a:xfrm>
            <a:off x="1598613" y="4401879"/>
            <a:ext cx="7088187" cy="1475046"/>
          </a:xfrm>
        </p:spPr>
        <p:txBody>
          <a:bodyPr>
            <a:normAutofit/>
          </a:bodyPr>
          <a:lstStyle/>
          <a:p>
            <a:pPr eaLnBrk="1" hangingPunct="1"/>
            <a:r>
              <a:rPr lang="en-US" altLang="en-US" sz="5400" dirty="0" smtClean="0">
                <a:latin typeface="Calibri" pitchFamily="34" charset="0"/>
              </a:rPr>
              <a:t>Safety and Risk</a:t>
            </a:r>
          </a:p>
        </p:txBody>
      </p:sp>
      <p:pic>
        <p:nvPicPr>
          <p:cNvPr id="4" name="Picture 10"/>
          <p:cNvPicPr>
            <a:picLocks noChangeAspect="1"/>
          </p:cNvPicPr>
          <p:nvPr/>
        </p:nvPicPr>
        <p:blipFill>
          <a:blip r:embed="rId3" cstate="screen"/>
          <a:srcRect/>
          <a:stretch>
            <a:fillRect/>
          </a:stretch>
        </p:blipFill>
        <p:spPr bwMode="auto">
          <a:xfrm>
            <a:off x="4745812" y="5348288"/>
            <a:ext cx="1069975" cy="1187450"/>
          </a:xfrm>
          <a:prstGeom prst="rect">
            <a:avLst/>
          </a:prstGeom>
          <a:noFill/>
          <a:ln w="9525">
            <a:noFill/>
            <a:miter lim="800000"/>
            <a:headEnd/>
            <a:tailEnd/>
          </a:ln>
        </p:spPr>
      </p:pic>
    </p:spTree>
    <p:extLst>
      <p:ext uri="{BB962C8B-B14F-4D97-AF65-F5344CB8AC3E}">
        <p14:creationId xmlns:p14="http://schemas.microsoft.com/office/powerpoint/2010/main" val="4285749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492125"/>
            <a:ext cx="7081837" cy="1143000"/>
          </a:xfrm>
        </p:spPr>
        <p:txBody>
          <a:bodyPr/>
          <a:lstStyle/>
          <a:p>
            <a:pPr eaLnBrk="1" hangingPunct="1"/>
            <a:r>
              <a:rPr lang="en-US" altLang="en-US" dirty="0" smtClean="0">
                <a:latin typeface="Arial Black" pitchFamily="34" charset="0"/>
              </a:rPr>
              <a:t>Activity:  Identify Present Danger Threats</a:t>
            </a:r>
          </a:p>
        </p:txBody>
      </p:sp>
      <p:pic>
        <p:nvPicPr>
          <p:cNvPr id="14339" name="Picture 2"/>
          <p:cNvPicPr>
            <a:picLocks noChangeAspect="1"/>
          </p:cNvPicPr>
          <p:nvPr/>
        </p:nvPicPr>
        <p:blipFill>
          <a:blip r:embed="rId3"/>
          <a:srcRect/>
          <a:stretch>
            <a:fillRect/>
          </a:stretch>
        </p:blipFill>
        <p:spPr bwMode="auto">
          <a:xfrm>
            <a:off x="3163888" y="1720850"/>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8.1.8</a:t>
            </a:r>
            <a:endParaRPr lang="en-US" dirty="0"/>
          </a:p>
        </p:txBody>
      </p:sp>
    </p:spTree>
    <p:extLst>
      <p:ext uri="{BB962C8B-B14F-4D97-AF65-F5344CB8AC3E}">
        <p14:creationId xmlns:p14="http://schemas.microsoft.com/office/powerpoint/2010/main" val="577748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492125"/>
            <a:ext cx="7081837" cy="1143000"/>
          </a:xfrm>
        </p:spPr>
        <p:txBody>
          <a:bodyPr/>
          <a:lstStyle/>
          <a:p>
            <a:pPr eaLnBrk="1" hangingPunct="1"/>
            <a:r>
              <a:rPr lang="en-US" altLang="en-US" dirty="0" smtClean="0">
                <a:latin typeface="Arial Black" pitchFamily="34" charset="0"/>
              </a:rPr>
              <a:t>Activity: Present Danger  Case Scenario</a:t>
            </a:r>
          </a:p>
        </p:txBody>
      </p:sp>
      <p:pic>
        <p:nvPicPr>
          <p:cNvPr id="14339" name="Picture 2"/>
          <p:cNvPicPr>
            <a:picLocks noChangeAspect="1"/>
          </p:cNvPicPr>
          <p:nvPr/>
        </p:nvPicPr>
        <p:blipFill>
          <a:blip r:embed="rId3"/>
          <a:srcRect/>
          <a:stretch>
            <a:fillRect/>
          </a:stretch>
        </p:blipFill>
        <p:spPr bwMode="auto">
          <a:xfrm>
            <a:off x="3163888" y="1720850"/>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8.1.9</a:t>
            </a:r>
            <a:endParaRPr lang="en-US" dirty="0"/>
          </a:p>
        </p:txBody>
      </p:sp>
    </p:spTree>
    <p:extLst>
      <p:ext uri="{BB962C8B-B14F-4D97-AF65-F5344CB8AC3E}">
        <p14:creationId xmlns:p14="http://schemas.microsoft.com/office/powerpoint/2010/main" val="840179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1681163" y="1619250"/>
            <a:ext cx="6859587" cy="1028700"/>
          </a:xfrm>
        </p:spPr>
        <p:txBody>
          <a:bodyPr/>
          <a:lstStyle/>
          <a:p>
            <a:pPr eaLnBrk="1" hangingPunct="1"/>
            <a:r>
              <a:rPr lang="en-US" altLang="en-US" dirty="0" smtClean="0">
                <a:latin typeface="Arial Black" pitchFamily="34" charset="0"/>
              </a:rPr>
              <a:t>Unit 8.2</a:t>
            </a:r>
          </a:p>
        </p:txBody>
      </p:sp>
      <p:sp>
        <p:nvSpPr>
          <p:cNvPr id="15363" name="Subtitle 2"/>
          <p:cNvSpPr>
            <a:spLocks noGrp="1"/>
          </p:cNvSpPr>
          <p:nvPr>
            <p:ph type="subTitle" idx="1"/>
          </p:nvPr>
        </p:nvSpPr>
        <p:spPr>
          <a:xfrm>
            <a:off x="1344613" y="2797175"/>
            <a:ext cx="7473950" cy="866775"/>
          </a:xfrm>
        </p:spPr>
        <p:txBody>
          <a:bodyPr/>
          <a:lstStyle/>
          <a:p>
            <a:pPr eaLnBrk="1" hangingPunct="1"/>
            <a:r>
              <a:rPr lang="en-US" altLang="en-US" dirty="0" smtClean="0">
                <a:latin typeface="Calibri" pitchFamily="34" charset="0"/>
              </a:rPr>
              <a:t>Impending Danger, Information Sufficiency and Danger Threats</a:t>
            </a:r>
          </a:p>
        </p:txBody>
      </p:sp>
      <p:pic>
        <p:nvPicPr>
          <p:cNvPr id="4" name="Picture 10"/>
          <p:cNvPicPr>
            <a:picLocks noChangeAspect="1"/>
          </p:cNvPicPr>
          <p:nvPr/>
        </p:nvPicPr>
        <p:blipFill>
          <a:blip r:embed="rId3" cstate="screen"/>
          <a:srcRect/>
          <a:stretch>
            <a:fillRect/>
          </a:stretch>
        </p:blipFill>
        <p:spPr bwMode="auto">
          <a:xfrm>
            <a:off x="7893050" y="287191"/>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8.2.1</a:t>
            </a:r>
            <a:endParaRPr lang="en-US" dirty="0"/>
          </a:p>
        </p:txBody>
      </p:sp>
    </p:spTree>
    <p:extLst>
      <p:ext uri="{BB962C8B-B14F-4D97-AF65-F5344CB8AC3E}">
        <p14:creationId xmlns:p14="http://schemas.microsoft.com/office/powerpoint/2010/main" val="22285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1267"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8.2.2</a:t>
            </a:r>
            <a:endParaRPr lang="en-US" dirty="0"/>
          </a:p>
        </p:txBody>
      </p:sp>
    </p:spTree>
    <p:extLst>
      <p:ext uri="{BB962C8B-B14F-4D97-AF65-F5344CB8AC3E}">
        <p14:creationId xmlns:p14="http://schemas.microsoft.com/office/powerpoint/2010/main" val="2427621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47493" y="587818"/>
            <a:ext cx="7081837" cy="1143000"/>
          </a:xfrm>
        </p:spPr>
        <p:txBody>
          <a:bodyPr/>
          <a:lstStyle/>
          <a:p>
            <a:pPr algn="ctr"/>
            <a:r>
              <a:rPr lang="en-US" dirty="0" smtClean="0"/>
              <a:t>Is a child in impending danger?</a:t>
            </a:r>
            <a:endParaRPr lang="en-US" dirty="0"/>
          </a:p>
        </p:txBody>
      </p:sp>
      <p:pic>
        <p:nvPicPr>
          <p:cNvPr id="4" name="Content Placeholder 3"/>
          <p:cNvPicPr>
            <a:picLocks noGrp="1"/>
          </p:cNvPicPr>
          <p:nvPr>
            <p:ph idx="4294967295"/>
          </p:nvPr>
        </p:nvPicPr>
        <p:blipFill>
          <a:blip r:embed="rId2"/>
          <a:stretch>
            <a:fillRect/>
          </a:stretch>
        </p:blipFill>
        <p:spPr>
          <a:xfrm>
            <a:off x="2594344" y="2639127"/>
            <a:ext cx="5524500" cy="2743200"/>
          </a:xfrm>
          <a:prstGeom prst="rect">
            <a:avLst/>
          </a:prstGeom>
        </p:spPr>
      </p:pic>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8.2.3</a:t>
            </a:r>
            <a:endParaRPr lang="en-US" dirty="0"/>
          </a:p>
        </p:txBody>
      </p:sp>
    </p:spTree>
    <p:extLst>
      <p:ext uri="{BB962C8B-B14F-4D97-AF65-F5344CB8AC3E}">
        <p14:creationId xmlns:p14="http://schemas.microsoft.com/office/powerpoint/2010/main" val="18988372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0535" y="492125"/>
            <a:ext cx="7081837" cy="1143000"/>
          </a:xfrm>
        </p:spPr>
        <p:txBody>
          <a:bodyPr>
            <a:normAutofit/>
          </a:bodyPr>
          <a:lstStyle/>
          <a:p>
            <a:r>
              <a:rPr lang="en-US" dirty="0" smtClean="0"/>
              <a:t>Family Conditions: Impending Danger?</a:t>
            </a:r>
            <a:endParaRPr lang="en-US" dirty="0"/>
          </a:p>
        </p:txBody>
      </p:sp>
      <p:graphicFrame>
        <p:nvGraphicFramePr>
          <p:cNvPr id="4" name="Diagram 3"/>
          <p:cNvGraphicFramePr/>
          <p:nvPr>
            <p:extLst>
              <p:ext uri="{D42A27DB-BD31-4B8C-83A1-F6EECF244321}">
                <p14:modId xmlns:p14="http://schemas.microsoft.com/office/powerpoint/2010/main" val="3796376039"/>
              </p:ext>
            </p:extLst>
          </p:nvPr>
        </p:nvGraphicFramePr>
        <p:xfrm>
          <a:off x="689212" y="1514900"/>
          <a:ext cx="8594488" cy="4860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0"/>
          <p:cNvPicPr>
            <a:picLocks noChangeAspect="1"/>
          </p:cNvPicPr>
          <p:nvPr/>
        </p:nvPicPr>
        <p:blipFill>
          <a:blip r:embed="rId8"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8.2.4</a:t>
            </a:r>
            <a:endParaRPr lang="en-US" dirty="0"/>
          </a:p>
        </p:txBody>
      </p:sp>
    </p:spTree>
    <p:extLst>
      <p:ext uri="{BB962C8B-B14F-4D97-AF65-F5344CB8AC3E}">
        <p14:creationId xmlns:p14="http://schemas.microsoft.com/office/powerpoint/2010/main" val="291750861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reshold.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a:stretch/>
        </p:blipFill>
        <p:spPr>
          <a:xfrm>
            <a:off x="4455041" y="1917072"/>
            <a:ext cx="4061637" cy="3912070"/>
          </a:xfrm>
        </p:spPr>
      </p:pic>
      <p:sp>
        <p:nvSpPr>
          <p:cNvPr id="2" name="Title 1"/>
          <p:cNvSpPr>
            <a:spLocks noGrp="1"/>
          </p:cNvSpPr>
          <p:nvPr>
            <p:ph type="title" idx="4294967295"/>
          </p:nvPr>
        </p:nvSpPr>
        <p:spPr>
          <a:xfrm>
            <a:off x="685838" y="620232"/>
            <a:ext cx="8809037" cy="792163"/>
          </a:xfrm>
        </p:spPr>
        <p:txBody>
          <a:bodyPr>
            <a:normAutofit fontScale="90000"/>
          </a:bodyPr>
          <a:lstStyle/>
          <a:p>
            <a:r>
              <a:rPr lang="en-US" dirty="0" smtClean="0"/>
              <a:t>Differentiating Family Conditions: </a:t>
            </a:r>
            <a:br>
              <a:rPr lang="en-US" dirty="0" smtClean="0"/>
            </a:br>
            <a:r>
              <a:rPr lang="en-US" dirty="0" smtClean="0"/>
              <a:t>Danger Threshold Criteria</a:t>
            </a:r>
            <a:endParaRPr lang="en-US" dirty="0"/>
          </a:p>
        </p:txBody>
      </p:sp>
      <p:sp>
        <p:nvSpPr>
          <p:cNvPr id="3" name="Subtitle 2"/>
          <p:cNvSpPr>
            <a:spLocks noGrp="1"/>
          </p:cNvSpPr>
          <p:nvPr>
            <p:ph sz="half" idx="4294967295"/>
          </p:nvPr>
        </p:nvSpPr>
        <p:spPr>
          <a:xfrm>
            <a:off x="1329070" y="2161622"/>
            <a:ext cx="3349256" cy="4525962"/>
          </a:xfrm>
        </p:spPr>
        <p:txBody>
          <a:bodyPr/>
          <a:lstStyle/>
          <a:p>
            <a:r>
              <a:rPr lang="en-US" b="1" dirty="0" smtClean="0"/>
              <a:t>Observable</a:t>
            </a:r>
          </a:p>
          <a:p>
            <a:r>
              <a:rPr lang="en-US" b="1" dirty="0" smtClean="0"/>
              <a:t>Out of Control</a:t>
            </a:r>
          </a:p>
          <a:p>
            <a:r>
              <a:rPr lang="en-US" b="1" dirty="0" smtClean="0"/>
              <a:t>Severe</a:t>
            </a:r>
          </a:p>
          <a:p>
            <a:r>
              <a:rPr lang="en-US" b="1" dirty="0" smtClean="0"/>
              <a:t>Imminent</a:t>
            </a:r>
          </a:p>
          <a:p>
            <a:r>
              <a:rPr lang="en-US" b="1" dirty="0" smtClean="0"/>
              <a:t>Vulnerable Child</a:t>
            </a:r>
            <a:endParaRPr lang="en-US" b="1"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8.2.5</a:t>
            </a:r>
            <a:endParaRPr lang="en-US" dirty="0"/>
          </a:p>
        </p:txBody>
      </p:sp>
    </p:spTree>
    <p:extLst>
      <p:ext uri="{BB962C8B-B14F-4D97-AF65-F5344CB8AC3E}">
        <p14:creationId xmlns:p14="http://schemas.microsoft.com/office/powerpoint/2010/main" val="1539229049"/>
      </p:ext>
    </p:extLst>
  </p:cSld>
  <p:clrMapOvr>
    <a:masterClrMapping/>
  </p:clrMapOvr>
  <p:transition advTm="6103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492125"/>
            <a:ext cx="7081837" cy="1143000"/>
          </a:xfrm>
        </p:spPr>
        <p:txBody>
          <a:bodyPr/>
          <a:lstStyle/>
          <a:p>
            <a:pPr eaLnBrk="1" hangingPunct="1"/>
            <a:r>
              <a:rPr lang="en-US" altLang="en-US" dirty="0" smtClean="0">
                <a:latin typeface="Arial Black" pitchFamily="34" charset="0"/>
              </a:rPr>
              <a:t>Activity: Negative Family Conditions</a:t>
            </a:r>
          </a:p>
        </p:txBody>
      </p:sp>
      <p:pic>
        <p:nvPicPr>
          <p:cNvPr id="14339" name="Picture 2"/>
          <p:cNvPicPr>
            <a:picLocks noChangeAspect="1"/>
          </p:cNvPicPr>
          <p:nvPr/>
        </p:nvPicPr>
        <p:blipFill>
          <a:blip r:embed="rId3"/>
          <a:srcRect/>
          <a:stretch>
            <a:fillRect/>
          </a:stretch>
        </p:blipFill>
        <p:spPr bwMode="auto">
          <a:xfrm>
            <a:off x="3163888" y="1720850"/>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8.2.6</a:t>
            </a:r>
            <a:endParaRPr lang="en-US" dirty="0"/>
          </a:p>
        </p:txBody>
      </p:sp>
    </p:spTree>
    <p:extLst>
      <p:ext uri="{BB962C8B-B14F-4D97-AF65-F5344CB8AC3E}">
        <p14:creationId xmlns:p14="http://schemas.microsoft.com/office/powerpoint/2010/main" val="2491917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066800" y="1813441"/>
            <a:ext cx="4038600" cy="4525963"/>
          </a:xfrm>
        </p:spPr>
        <p:txBody>
          <a:bodyPr/>
          <a:lstStyle/>
          <a:p>
            <a:r>
              <a:rPr lang="en-US" b="1" dirty="0" smtClean="0"/>
              <a:t>Danger Threats:</a:t>
            </a:r>
          </a:p>
          <a:p>
            <a:pPr lvl="1"/>
            <a:r>
              <a:rPr lang="en-US" dirty="0" smtClean="0"/>
              <a:t>11 Danger Threats;</a:t>
            </a:r>
          </a:p>
          <a:p>
            <a:pPr lvl="1"/>
            <a:r>
              <a:rPr lang="en-US" dirty="0" smtClean="0"/>
              <a:t>Used to qualify/identify impending danger;</a:t>
            </a:r>
          </a:p>
          <a:p>
            <a:pPr lvl="1"/>
            <a:r>
              <a:rPr lang="en-US" dirty="0" smtClean="0"/>
              <a:t>Descriptions of family conditions have crossed the safety threshold-from safe to unsafe.</a:t>
            </a:r>
            <a:endParaRPr lang="en-US" dirty="0"/>
          </a:p>
        </p:txBody>
      </p:sp>
      <p:pic>
        <p:nvPicPr>
          <p:cNvPr id="9" name="Content Placeholder 8" descr="images-3.jpeg"/>
          <p:cNvPicPr>
            <a:picLocks noGrp="1" noChangeAspect="1"/>
          </p:cNvPicPr>
          <p:nvPr>
            <p:ph sz="half" idx="4294967295"/>
          </p:nvPr>
        </p:nvPicPr>
        <p:blipFill>
          <a:blip r:embed="rId3">
            <a:extLst>
              <a:ext uri="{28A0092B-C50C-407E-A947-70E740481C1C}">
                <a14:useLocalDpi xmlns:a14="http://schemas.microsoft.com/office/drawing/2010/main" val="0"/>
              </a:ext>
            </a:extLst>
          </a:blip>
          <a:srcRect l="4784" r="4784"/>
          <a:stretch>
            <a:fillRect/>
          </a:stretch>
        </p:blipFill>
        <p:spPr>
          <a:xfrm>
            <a:off x="4999074" y="2107904"/>
            <a:ext cx="3851747" cy="4316561"/>
          </a:xfrm>
        </p:spPr>
      </p:pic>
      <p:sp>
        <p:nvSpPr>
          <p:cNvPr id="6" name="Title 5"/>
          <p:cNvSpPr>
            <a:spLocks noGrp="1"/>
          </p:cNvSpPr>
          <p:nvPr>
            <p:ph type="title" idx="4294967295"/>
          </p:nvPr>
        </p:nvSpPr>
        <p:spPr>
          <a:xfrm>
            <a:off x="594555" y="676312"/>
            <a:ext cx="8809037" cy="792162"/>
          </a:xfrm>
        </p:spPr>
        <p:txBody>
          <a:bodyPr>
            <a:normAutofit fontScale="90000"/>
          </a:bodyPr>
          <a:lstStyle/>
          <a:p>
            <a:r>
              <a:rPr lang="en-US" dirty="0" smtClean="0"/>
              <a:t>Danger Threats: Qualifying Impending Danger</a:t>
            </a:r>
            <a:endParaRPr lang="en-US" dirty="0"/>
          </a:p>
        </p:txBody>
      </p:sp>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66800" y="644573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8.2.7</a:t>
            </a:r>
            <a:endParaRPr lang="en-US" dirty="0"/>
          </a:p>
        </p:txBody>
      </p:sp>
    </p:spTree>
    <p:extLst>
      <p:ext uri="{BB962C8B-B14F-4D97-AF65-F5344CB8AC3E}">
        <p14:creationId xmlns:p14="http://schemas.microsoft.com/office/powerpoint/2010/main" val="3474760775"/>
      </p:ext>
    </p:extLst>
  </p:cSld>
  <p:clrMapOvr>
    <a:masterClrMapping/>
  </p:clrMapOvr>
  <p:transition advTm="6103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127" y="203719"/>
            <a:ext cx="7082263" cy="1143000"/>
          </a:xfrm>
        </p:spPr>
        <p:txBody>
          <a:bodyPr/>
          <a:lstStyle/>
          <a:p>
            <a:r>
              <a:rPr lang="en-US" dirty="0" smtClean="0"/>
              <a:t>Information Collection</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459116298"/>
              </p:ext>
            </p:extLst>
          </p:nvPr>
        </p:nvGraphicFramePr>
        <p:xfrm>
          <a:off x="293999" y="1559370"/>
          <a:ext cx="8998857" cy="4858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8.2.8</a:t>
            </a:r>
            <a:endParaRPr lang="en-US" dirty="0"/>
          </a:p>
        </p:txBody>
      </p:sp>
    </p:spTree>
    <p:extLst>
      <p:ext uri="{BB962C8B-B14F-4D97-AF65-F5344CB8AC3E}">
        <p14:creationId xmlns:p14="http://schemas.microsoft.com/office/powerpoint/2010/main" val="2156029320"/>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p:cNvPicPr>
          <p:nvPr/>
        </p:nvPicPr>
        <p:blipFill>
          <a:blip r:embed="rId3" cstate="screen"/>
          <a:srcRect/>
          <a:stretch>
            <a:fillRect/>
          </a:stretch>
        </p:blipFill>
        <p:spPr bwMode="auto">
          <a:xfrm>
            <a:off x="2962275" y="1427163"/>
            <a:ext cx="5627688" cy="4416425"/>
          </a:xfrm>
          <a:prstGeom prst="rect">
            <a:avLst/>
          </a:prstGeom>
          <a:noFill/>
          <a:ln w="9525">
            <a:noFill/>
            <a:miter lim="800000"/>
            <a:headEnd/>
            <a:tailEnd/>
          </a:ln>
        </p:spPr>
      </p:pic>
      <p:sp>
        <p:nvSpPr>
          <p:cNvPr id="10243" name="Title 3"/>
          <p:cNvSpPr>
            <a:spLocks noGrp="1"/>
          </p:cNvSpPr>
          <p:nvPr>
            <p:ph type="title"/>
          </p:nvPr>
        </p:nvSpPr>
        <p:spPr>
          <a:xfrm>
            <a:off x="1604963" y="492125"/>
            <a:ext cx="7081837" cy="1143000"/>
          </a:xfrm>
        </p:spPr>
        <p:txBody>
          <a:bodyPr/>
          <a:lstStyle/>
          <a:p>
            <a:r>
              <a:rPr lang="en-US" smtClean="0">
                <a:latin typeface="Arial Black" pitchFamily="34" charset="0"/>
              </a:rPr>
              <a:t>Agenda</a:t>
            </a:r>
          </a:p>
        </p:txBody>
      </p:sp>
      <p:pic>
        <p:nvPicPr>
          <p:cNvPr id="10244"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8.0.2</a:t>
            </a:r>
            <a:endParaRPr lang="en-US" dirty="0"/>
          </a:p>
        </p:txBody>
      </p:sp>
    </p:spTree>
    <p:extLst>
      <p:ext uri="{BB962C8B-B14F-4D97-AF65-F5344CB8AC3E}">
        <p14:creationId xmlns:p14="http://schemas.microsoft.com/office/powerpoint/2010/main" val="1568297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1:  Child Maltreatment</a:t>
            </a:r>
            <a:endParaRPr lang="en-US" dirty="0"/>
          </a:p>
        </p:txBody>
      </p:sp>
      <p:pic>
        <p:nvPicPr>
          <p:cNvPr id="3" name="Picture 14" descr="False Allegations of Physic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67" y="1499146"/>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ttp://wac.450f.edgecastcdn.net/80450F/nj1015.com/files/2012/08/ChildrenInCar-300x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267" y="4093120"/>
            <a:ext cx="3048000" cy="2387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etterimages.com/images/vpv/000/000/021/21152-0550x04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098" y="1241971"/>
            <a:ext cx="4524375"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8.2.9</a:t>
            </a:r>
            <a:endParaRPr lang="en-US" dirty="0"/>
          </a:p>
        </p:txBody>
      </p:sp>
    </p:spTree>
    <p:extLst>
      <p:ext uri="{BB962C8B-B14F-4D97-AF65-F5344CB8AC3E}">
        <p14:creationId xmlns:p14="http://schemas.microsoft.com/office/powerpoint/2010/main" val="3475910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2:  Circumstances Surrounding Maltreatment</a:t>
            </a:r>
            <a:endParaRPr lang="en-US" dirty="0"/>
          </a:p>
        </p:txBody>
      </p:sp>
      <p:pic>
        <p:nvPicPr>
          <p:cNvPr id="3" name="Picture 4" descr="http://ts1.mm.bing.net/th?&amp;id=HN.608008116397935968&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12" y="2209800"/>
            <a:ext cx="3276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ts1.mm.bing.net/th?&amp;id=HN.608049455457174943&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754" y="2209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8.2.10</a:t>
            </a:r>
            <a:endParaRPr lang="en-US" dirty="0"/>
          </a:p>
        </p:txBody>
      </p:sp>
    </p:spTree>
    <p:extLst>
      <p:ext uri="{BB962C8B-B14F-4D97-AF65-F5344CB8AC3E}">
        <p14:creationId xmlns:p14="http://schemas.microsoft.com/office/powerpoint/2010/main" val="1072452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3:  Child Functioning</a:t>
            </a:r>
            <a:endParaRPr lang="en-US" dirty="0"/>
          </a:p>
        </p:txBody>
      </p:sp>
      <p:pic>
        <p:nvPicPr>
          <p:cNvPr id="3" name="Picture 2" descr="http://www.fairfaxcounty.gov/ofc/images/about/children_at_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65418"/>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ts1.mm.bing.net/th?&amp;id=HN.608030106633962671&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s1.mm.bing.net/th?&amp;id=HN.60800635116670475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65418"/>
            <a:ext cx="3239322" cy="2505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s1.mm.bing.net/th?&amp;id=HN.608036119588241734&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33"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8.2.11</a:t>
            </a:r>
            <a:endParaRPr lang="en-US" dirty="0"/>
          </a:p>
        </p:txBody>
      </p:sp>
    </p:spTree>
    <p:extLst>
      <p:ext uri="{BB962C8B-B14F-4D97-AF65-F5344CB8AC3E}">
        <p14:creationId xmlns:p14="http://schemas.microsoft.com/office/powerpoint/2010/main" val="506380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4:  Adult Functioning</a:t>
            </a:r>
            <a:endParaRPr lang="en-US" dirty="0"/>
          </a:p>
        </p:txBody>
      </p:sp>
      <p:pic>
        <p:nvPicPr>
          <p:cNvPr id="3" name="Picture 2" descr="http://ts4.mm.bing.net/th?id=HN.607987960114449389&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89" y="1439306"/>
            <a:ext cx="2286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visualphotos.com/photo/2x4649731/black_couple_paying_bills_BLD080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233" y="1417638"/>
            <a:ext cx="2819400" cy="2369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cdn.sheknows.com/articles/2011/07/couple-fighting-over-ch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16" y="1424461"/>
            <a:ext cx="22098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gci.org/files/communication-cou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135" y="3996459"/>
            <a:ext cx="25908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ts1.mm.bing.net/th?&amp;id=HN.608007635358779334&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158" y="3977656"/>
            <a:ext cx="1981200" cy="21238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8.2.12</a:t>
            </a:r>
            <a:endParaRPr lang="en-US" dirty="0"/>
          </a:p>
        </p:txBody>
      </p:sp>
    </p:spTree>
    <p:extLst>
      <p:ext uri="{BB962C8B-B14F-4D97-AF65-F5344CB8AC3E}">
        <p14:creationId xmlns:p14="http://schemas.microsoft.com/office/powerpoint/2010/main" val="3584694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5:  Parenting Practices</a:t>
            </a:r>
            <a:endParaRPr lang="en-US" dirty="0"/>
          </a:p>
        </p:txBody>
      </p:sp>
      <p:pic>
        <p:nvPicPr>
          <p:cNvPr id="3" name="Picture 2" descr="http://ts1.mm.bing.net/th?&amp;id=HN.608019734277391239&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884" y="1600200"/>
            <a:ext cx="294656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2.bp.blogspot.com/-YtRretc0jyc/T235YFo4RZI/AAAAAAAAAUM/hoBxDNqnPk4/s1600/singlep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650" y="3796208"/>
            <a:ext cx="29718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ak1.ostkcdn.com/images/mxc/130529_dad-and-son-socc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486395"/>
            <a:ext cx="2876550" cy="461962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8.2.13</a:t>
            </a:r>
            <a:endParaRPr lang="en-US" dirty="0"/>
          </a:p>
        </p:txBody>
      </p:sp>
    </p:spTree>
    <p:extLst>
      <p:ext uri="{BB962C8B-B14F-4D97-AF65-F5344CB8AC3E}">
        <p14:creationId xmlns:p14="http://schemas.microsoft.com/office/powerpoint/2010/main" val="2788659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6:  Discipline/Behavior Management</a:t>
            </a:r>
            <a:endParaRPr lang="en-US" dirty="0"/>
          </a:p>
        </p:txBody>
      </p:sp>
      <p:pic>
        <p:nvPicPr>
          <p:cNvPr id="3" name="Picture 2" descr="http://www.ourkids.net/blog/wp-content/uploads/2011/10/discipline-6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0" y="2010875"/>
            <a:ext cx="3429000" cy="3210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4.bp.blogspot.com/-fOH-3ZGq5jA/UE3BDffvAUI/AAAAAAAAAg4/beJP3eXV5Mc/s1600/po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70" y="2010875"/>
            <a:ext cx="3429000" cy="3116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8.2.14</a:t>
            </a:r>
            <a:endParaRPr lang="en-US" dirty="0"/>
          </a:p>
        </p:txBody>
      </p:sp>
    </p:spTree>
    <p:extLst>
      <p:ext uri="{BB962C8B-B14F-4D97-AF65-F5344CB8AC3E}">
        <p14:creationId xmlns:p14="http://schemas.microsoft.com/office/powerpoint/2010/main" val="1192273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81163" y="1619250"/>
            <a:ext cx="6859587" cy="1028700"/>
          </a:xfrm>
        </p:spPr>
        <p:txBody>
          <a:bodyPr/>
          <a:lstStyle/>
          <a:p>
            <a:pPr eaLnBrk="1" hangingPunct="1"/>
            <a:r>
              <a:rPr lang="en-US" altLang="en-US" dirty="0" smtClean="0">
                <a:latin typeface="Arial Black" pitchFamily="34" charset="0"/>
              </a:rPr>
              <a:t>Unit 8.3</a:t>
            </a:r>
          </a:p>
        </p:txBody>
      </p:sp>
      <p:sp>
        <p:nvSpPr>
          <p:cNvPr id="18435" name="Subtitle 2"/>
          <p:cNvSpPr>
            <a:spLocks noGrp="1"/>
          </p:cNvSpPr>
          <p:nvPr>
            <p:ph type="subTitle" idx="1"/>
          </p:nvPr>
        </p:nvSpPr>
        <p:spPr>
          <a:xfrm>
            <a:off x="1344613" y="2647950"/>
            <a:ext cx="7473950" cy="866775"/>
          </a:xfrm>
        </p:spPr>
        <p:txBody>
          <a:bodyPr/>
          <a:lstStyle/>
          <a:p>
            <a:pPr eaLnBrk="1" hangingPunct="1"/>
            <a:r>
              <a:rPr lang="en-US" altLang="en-US" dirty="0" smtClean="0">
                <a:latin typeface="Calibri" pitchFamily="34" charset="0"/>
              </a:rPr>
              <a:t>Impending Danger, Information Sufficiency and Caregiver Protective Capacities</a:t>
            </a:r>
          </a:p>
        </p:txBody>
      </p:sp>
      <p:pic>
        <p:nvPicPr>
          <p:cNvPr id="4" name="Picture 10"/>
          <p:cNvPicPr>
            <a:picLocks noChangeAspect="1"/>
          </p:cNvPicPr>
          <p:nvPr/>
        </p:nvPicPr>
        <p:blipFill>
          <a:blip r:embed="rId3" cstate="screen"/>
          <a:srcRect/>
          <a:stretch>
            <a:fillRect/>
          </a:stretch>
        </p:blipFill>
        <p:spPr bwMode="auto">
          <a:xfrm>
            <a:off x="7893050" y="31908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8.3.1</a:t>
            </a:r>
            <a:endParaRPr lang="en-US" dirty="0"/>
          </a:p>
        </p:txBody>
      </p:sp>
    </p:spTree>
    <p:extLst>
      <p:ext uri="{BB962C8B-B14F-4D97-AF65-F5344CB8AC3E}">
        <p14:creationId xmlns:p14="http://schemas.microsoft.com/office/powerpoint/2010/main" val="1882686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1267"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8.3.2</a:t>
            </a:r>
            <a:endParaRPr lang="en-US" dirty="0"/>
          </a:p>
        </p:txBody>
      </p:sp>
    </p:spTree>
    <p:extLst>
      <p:ext uri="{BB962C8B-B14F-4D97-AF65-F5344CB8AC3E}">
        <p14:creationId xmlns:p14="http://schemas.microsoft.com/office/powerpoint/2010/main" val="2427621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47493" y="587818"/>
            <a:ext cx="7081837" cy="1143000"/>
          </a:xfrm>
        </p:spPr>
        <p:txBody>
          <a:bodyPr/>
          <a:lstStyle/>
          <a:p>
            <a:pPr algn="ctr"/>
            <a:r>
              <a:rPr lang="en-US" dirty="0" smtClean="0"/>
              <a:t>Is a child in impending danger?</a:t>
            </a:r>
            <a:endParaRPr lang="en-US" dirty="0"/>
          </a:p>
        </p:txBody>
      </p:sp>
      <p:pic>
        <p:nvPicPr>
          <p:cNvPr id="4" name="Content Placeholder 3"/>
          <p:cNvPicPr>
            <a:picLocks noGrp="1"/>
          </p:cNvPicPr>
          <p:nvPr>
            <p:ph idx="4294967295"/>
          </p:nvPr>
        </p:nvPicPr>
        <p:blipFill>
          <a:blip r:embed="rId2"/>
          <a:stretch>
            <a:fillRect/>
          </a:stretch>
        </p:blipFill>
        <p:spPr>
          <a:xfrm>
            <a:off x="2594344" y="2639127"/>
            <a:ext cx="5524500" cy="2743200"/>
          </a:xfrm>
          <a:prstGeom prst="rect">
            <a:avLst/>
          </a:prstGeom>
        </p:spPr>
      </p:pic>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8.3.3</a:t>
            </a:r>
            <a:endParaRPr lang="en-US" dirty="0"/>
          </a:p>
        </p:txBody>
      </p:sp>
    </p:spTree>
    <p:extLst>
      <p:ext uri="{BB962C8B-B14F-4D97-AF65-F5344CB8AC3E}">
        <p14:creationId xmlns:p14="http://schemas.microsoft.com/office/powerpoint/2010/main" val="1593244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reshold.jpg"/>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a:stretch/>
        </p:blipFill>
        <p:spPr>
          <a:xfrm>
            <a:off x="4455041" y="1917072"/>
            <a:ext cx="4061637" cy="3912070"/>
          </a:xfrm>
        </p:spPr>
      </p:pic>
      <p:sp>
        <p:nvSpPr>
          <p:cNvPr id="2" name="Title 1"/>
          <p:cNvSpPr>
            <a:spLocks noGrp="1"/>
          </p:cNvSpPr>
          <p:nvPr>
            <p:ph type="title" idx="4294967295"/>
          </p:nvPr>
        </p:nvSpPr>
        <p:spPr>
          <a:xfrm>
            <a:off x="685838" y="620232"/>
            <a:ext cx="8809037" cy="792163"/>
          </a:xfrm>
        </p:spPr>
        <p:txBody>
          <a:bodyPr>
            <a:normAutofit fontScale="90000"/>
          </a:bodyPr>
          <a:lstStyle/>
          <a:p>
            <a:r>
              <a:rPr lang="en-US" dirty="0" smtClean="0"/>
              <a:t>Differentiating Family Conditions: </a:t>
            </a:r>
            <a:br>
              <a:rPr lang="en-US" dirty="0" smtClean="0"/>
            </a:br>
            <a:r>
              <a:rPr lang="en-US" dirty="0" smtClean="0"/>
              <a:t>Danger Threshold Criteria</a:t>
            </a:r>
            <a:endParaRPr lang="en-US" dirty="0"/>
          </a:p>
        </p:txBody>
      </p:sp>
      <p:sp>
        <p:nvSpPr>
          <p:cNvPr id="3" name="Subtitle 2"/>
          <p:cNvSpPr>
            <a:spLocks noGrp="1"/>
          </p:cNvSpPr>
          <p:nvPr>
            <p:ph sz="half" idx="4294967295"/>
          </p:nvPr>
        </p:nvSpPr>
        <p:spPr>
          <a:xfrm>
            <a:off x="1329070" y="2356516"/>
            <a:ext cx="3633348" cy="4525962"/>
          </a:xfrm>
        </p:spPr>
        <p:txBody>
          <a:bodyPr/>
          <a:lstStyle/>
          <a:p>
            <a:r>
              <a:rPr lang="en-US" b="1" dirty="0" smtClean="0"/>
              <a:t>Observable</a:t>
            </a:r>
          </a:p>
          <a:p>
            <a:r>
              <a:rPr lang="en-US" sz="4400" b="1" dirty="0" smtClean="0"/>
              <a:t>Out of Control</a:t>
            </a:r>
          </a:p>
          <a:p>
            <a:r>
              <a:rPr lang="en-US" b="1" dirty="0" smtClean="0"/>
              <a:t>Severe</a:t>
            </a:r>
          </a:p>
          <a:p>
            <a:r>
              <a:rPr lang="en-US" b="1" dirty="0" smtClean="0"/>
              <a:t>Imminent</a:t>
            </a:r>
          </a:p>
          <a:p>
            <a:r>
              <a:rPr lang="en-US" b="1" dirty="0" smtClean="0"/>
              <a:t>Vulnerable Child</a:t>
            </a:r>
            <a:endParaRPr lang="en-US" b="1"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8.3.4</a:t>
            </a:r>
            <a:endParaRPr lang="en-US" dirty="0"/>
          </a:p>
        </p:txBody>
      </p:sp>
    </p:spTree>
    <p:extLst>
      <p:ext uri="{BB962C8B-B14F-4D97-AF65-F5344CB8AC3E}">
        <p14:creationId xmlns:p14="http://schemas.microsoft.com/office/powerpoint/2010/main" val="175779918"/>
      </p:ext>
    </p:extLst>
  </p:cSld>
  <p:clrMapOvr>
    <a:masterClrMapping/>
  </p:clrMapOvr>
  <p:transition advTm="61039"/>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681163" y="1619250"/>
            <a:ext cx="6859587" cy="1028700"/>
          </a:xfrm>
        </p:spPr>
        <p:txBody>
          <a:bodyPr/>
          <a:lstStyle/>
          <a:p>
            <a:pPr eaLnBrk="1" hangingPunct="1"/>
            <a:r>
              <a:rPr lang="en-US" altLang="en-US" dirty="0" smtClean="0">
                <a:latin typeface="Arial Black" pitchFamily="34" charset="0"/>
              </a:rPr>
              <a:t>Unit 8.1</a:t>
            </a:r>
          </a:p>
        </p:txBody>
      </p:sp>
      <p:sp>
        <p:nvSpPr>
          <p:cNvPr id="10243" name="Subtitle 2"/>
          <p:cNvSpPr>
            <a:spLocks noGrp="1"/>
          </p:cNvSpPr>
          <p:nvPr>
            <p:ph type="subTitle" idx="1"/>
          </p:nvPr>
        </p:nvSpPr>
        <p:spPr>
          <a:xfrm>
            <a:off x="1344613" y="2797175"/>
            <a:ext cx="7473950" cy="866775"/>
          </a:xfrm>
        </p:spPr>
        <p:txBody>
          <a:bodyPr/>
          <a:lstStyle/>
          <a:p>
            <a:pPr eaLnBrk="1" hangingPunct="1"/>
            <a:r>
              <a:rPr lang="en-US" altLang="en-US" dirty="0" smtClean="0">
                <a:latin typeface="Calibri" pitchFamily="34" charset="0"/>
              </a:rPr>
              <a:t>Assessing Present Danger</a:t>
            </a:r>
          </a:p>
        </p:txBody>
      </p:sp>
      <p:pic>
        <p:nvPicPr>
          <p:cNvPr id="4" name="Picture 10"/>
          <p:cNvPicPr>
            <a:picLocks noChangeAspect="1"/>
          </p:cNvPicPr>
          <p:nvPr/>
        </p:nvPicPr>
        <p:blipFill>
          <a:blip r:embed="rId3" cstate="screen"/>
          <a:srcRect/>
          <a:stretch>
            <a:fillRect/>
          </a:stretch>
        </p:blipFill>
        <p:spPr bwMode="auto">
          <a:xfrm>
            <a:off x="7893050" y="276557"/>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a:t>
            </a:r>
            <a:r>
              <a:rPr lang="en-US" dirty="0"/>
              <a:t>8</a:t>
            </a:r>
            <a:r>
              <a:rPr lang="en-US" dirty="0" smtClean="0"/>
              <a:t>.1.1</a:t>
            </a:r>
            <a:endParaRPr lang="en-US" dirty="0"/>
          </a:p>
        </p:txBody>
      </p:sp>
    </p:spTree>
    <p:extLst>
      <p:ext uri="{BB962C8B-B14F-4D97-AF65-F5344CB8AC3E}">
        <p14:creationId xmlns:p14="http://schemas.microsoft.com/office/powerpoint/2010/main" val="25220731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1149350" y="1672057"/>
            <a:ext cx="4351338" cy="4525962"/>
          </a:xfrm>
        </p:spPr>
        <p:txBody>
          <a:bodyPr>
            <a:noAutofit/>
          </a:bodyPr>
          <a:lstStyle/>
          <a:p>
            <a:pPr marL="109537" indent="0">
              <a:buNone/>
            </a:pPr>
            <a:r>
              <a:rPr lang="en-US" sz="2800" dirty="0"/>
              <a:t>Caregiver protective capacities are </a:t>
            </a:r>
            <a:r>
              <a:rPr lang="en-US" sz="2800" b="1" dirty="0"/>
              <a:t>personal and </a:t>
            </a:r>
            <a:r>
              <a:rPr lang="en-US" sz="2800" b="1" dirty="0" smtClean="0"/>
              <a:t>caregiving </a:t>
            </a:r>
            <a:r>
              <a:rPr lang="en-US" sz="2800" b="1" dirty="0"/>
              <a:t>behavioral, cognitive and emotional characteristics that </a:t>
            </a:r>
            <a:r>
              <a:rPr lang="en-US" sz="2800" b="1" dirty="0" smtClean="0"/>
              <a:t>can be specifically </a:t>
            </a:r>
            <a:r>
              <a:rPr lang="en-US" sz="2800" b="1" dirty="0"/>
              <a:t>and directly </a:t>
            </a:r>
            <a:r>
              <a:rPr lang="en-US" sz="2800" b="1" dirty="0" smtClean="0"/>
              <a:t>associated </a:t>
            </a:r>
            <a:r>
              <a:rPr lang="en-US" sz="2800" b="1" dirty="0"/>
              <a:t>with being protective of one’s young. </a:t>
            </a:r>
            <a:endParaRPr lang="en-US" sz="2800" dirty="0"/>
          </a:p>
          <a:p>
            <a:endParaRPr lang="en-US" dirty="0"/>
          </a:p>
        </p:txBody>
      </p:sp>
      <p:pic>
        <p:nvPicPr>
          <p:cNvPr id="7" name="Content Placeholder 6" descr="images-21.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5384" r="5384"/>
          <a:stretch>
            <a:fillRect/>
          </a:stretch>
        </p:blipFill>
        <p:spPr>
          <a:xfrm>
            <a:off x="5500688" y="1672057"/>
            <a:ext cx="3643312" cy="4525962"/>
          </a:xfrm>
        </p:spPr>
      </p:pic>
      <p:sp>
        <p:nvSpPr>
          <p:cNvPr id="2" name="Title 1"/>
          <p:cNvSpPr>
            <a:spLocks noGrp="1"/>
          </p:cNvSpPr>
          <p:nvPr>
            <p:ph type="title" idx="4294967295"/>
          </p:nvPr>
        </p:nvSpPr>
        <p:spPr>
          <a:xfrm>
            <a:off x="1149350" y="403608"/>
            <a:ext cx="7887956" cy="792163"/>
          </a:xfrm>
        </p:spPr>
        <p:txBody>
          <a:bodyPr>
            <a:normAutofit fontScale="90000"/>
          </a:bodyPr>
          <a:lstStyle/>
          <a:p>
            <a:r>
              <a:rPr lang="en-US" dirty="0" smtClean="0"/>
              <a:t>Definition: Caregiver Protective Capacities</a:t>
            </a:r>
            <a:endParaRPr lang="en-US" dirty="0"/>
          </a:p>
        </p:txBody>
      </p:sp>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8.3.5</a:t>
            </a:r>
            <a:endParaRPr lang="en-US" dirty="0"/>
          </a:p>
        </p:txBody>
      </p:sp>
    </p:spTree>
    <p:extLst>
      <p:ext uri="{BB962C8B-B14F-4D97-AF65-F5344CB8AC3E}">
        <p14:creationId xmlns:p14="http://schemas.microsoft.com/office/powerpoint/2010/main" val="4261798506"/>
      </p:ext>
    </p:extLst>
  </p:cSld>
  <p:clrMapOvr>
    <a:masterClrMapping/>
  </p:clrMapOvr>
  <p:transition advTm="61039"/>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22.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22036" r="22036"/>
          <a:stretch>
            <a:fillRect/>
          </a:stretch>
        </p:blipFill>
        <p:spPr>
          <a:xfrm>
            <a:off x="1601680" y="1959428"/>
            <a:ext cx="2939338" cy="3294045"/>
          </a:xfrm>
        </p:spPr>
      </p:pic>
      <p:sp>
        <p:nvSpPr>
          <p:cNvPr id="6" name="Content Placeholder 5"/>
          <p:cNvSpPr>
            <a:spLocks noGrp="1"/>
          </p:cNvSpPr>
          <p:nvPr>
            <p:ph sz="half" idx="4294967295"/>
          </p:nvPr>
        </p:nvSpPr>
        <p:spPr>
          <a:xfrm>
            <a:off x="4924530" y="1886806"/>
            <a:ext cx="4038600" cy="4525962"/>
          </a:xfrm>
        </p:spPr>
        <p:txBody>
          <a:bodyPr/>
          <a:lstStyle/>
          <a:p>
            <a:pPr marL="0" indent="0">
              <a:buNone/>
            </a:pPr>
            <a:r>
              <a:rPr lang="en-US" dirty="0"/>
              <a:t>Specific action, activity, or performance that is consistent with, and results in, protective parenting and protective </a:t>
            </a:r>
            <a:r>
              <a:rPr lang="en-US" dirty="0" smtClean="0"/>
              <a:t>vigilance.</a:t>
            </a:r>
            <a:endParaRPr lang="en-US" dirty="0"/>
          </a:p>
          <a:p>
            <a:endParaRPr lang="en-US" dirty="0"/>
          </a:p>
        </p:txBody>
      </p:sp>
      <p:sp>
        <p:nvSpPr>
          <p:cNvPr id="2" name="Title 1"/>
          <p:cNvSpPr>
            <a:spLocks noGrp="1"/>
          </p:cNvSpPr>
          <p:nvPr>
            <p:ph type="title" idx="4294967295"/>
          </p:nvPr>
        </p:nvSpPr>
        <p:spPr>
          <a:xfrm>
            <a:off x="334963" y="548481"/>
            <a:ext cx="8809037" cy="792163"/>
          </a:xfrm>
        </p:spPr>
        <p:txBody>
          <a:bodyPr/>
          <a:lstStyle/>
          <a:p>
            <a:r>
              <a:rPr lang="en-US" dirty="0" smtClean="0"/>
              <a:t>Behavioral Protective Capacity</a:t>
            </a:r>
            <a:endParaRPr lang="en-US" dirty="0"/>
          </a:p>
        </p:txBody>
      </p:sp>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8.3.6</a:t>
            </a:r>
            <a:endParaRPr lang="en-US" dirty="0"/>
          </a:p>
        </p:txBody>
      </p:sp>
    </p:spTree>
    <p:extLst>
      <p:ext uri="{BB962C8B-B14F-4D97-AF65-F5344CB8AC3E}">
        <p14:creationId xmlns:p14="http://schemas.microsoft.com/office/powerpoint/2010/main" val="3842031285"/>
      </p:ext>
    </p:extLst>
  </p:cSld>
  <p:clrMapOvr>
    <a:masterClrMapping/>
  </p:clrMapOvr>
  <p:transition advTm="61039"/>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images-23.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6710" r="16710"/>
          <a:stretch>
            <a:fillRect/>
          </a:stretch>
        </p:blipFill>
        <p:spPr>
          <a:xfrm>
            <a:off x="1066800" y="1370606"/>
            <a:ext cx="4038600" cy="4525962"/>
          </a:xfrm>
        </p:spPr>
      </p:pic>
      <p:sp>
        <p:nvSpPr>
          <p:cNvPr id="6" name="Content Placeholder 5"/>
          <p:cNvSpPr>
            <a:spLocks noGrp="1"/>
          </p:cNvSpPr>
          <p:nvPr>
            <p:ph sz="half" idx="4294967295"/>
          </p:nvPr>
        </p:nvSpPr>
        <p:spPr>
          <a:xfrm>
            <a:off x="5205046" y="1370606"/>
            <a:ext cx="3828422" cy="4525962"/>
          </a:xfrm>
        </p:spPr>
        <p:txBody>
          <a:bodyPr/>
          <a:lstStyle/>
          <a:p>
            <a:pPr marL="0" indent="0">
              <a:buNone/>
            </a:pPr>
            <a:r>
              <a:rPr lang="en-US" dirty="0"/>
              <a:t>Specific intellect, knowledge, understanding and perception that results in protective parenting and protective </a:t>
            </a:r>
            <a:r>
              <a:rPr lang="en-US" dirty="0" smtClean="0"/>
              <a:t>vigilance.</a:t>
            </a:r>
            <a:endParaRPr lang="en-US" dirty="0"/>
          </a:p>
          <a:p>
            <a:endParaRPr lang="en-US" dirty="0"/>
          </a:p>
        </p:txBody>
      </p:sp>
      <p:sp>
        <p:nvSpPr>
          <p:cNvPr id="2" name="Title 1"/>
          <p:cNvSpPr>
            <a:spLocks noGrp="1"/>
          </p:cNvSpPr>
          <p:nvPr>
            <p:ph type="title" idx="4294967295"/>
          </p:nvPr>
        </p:nvSpPr>
        <p:spPr>
          <a:xfrm>
            <a:off x="334963" y="204316"/>
            <a:ext cx="8809037" cy="792163"/>
          </a:xfrm>
        </p:spPr>
        <p:txBody>
          <a:bodyPr/>
          <a:lstStyle/>
          <a:p>
            <a:r>
              <a:rPr lang="en-US" dirty="0" smtClean="0"/>
              <a:t>Cognitive Protective Capacity</a:t>
            </a:r>
            <a:endParaRPr lang="en-US" dirty="0"/>
          </a:p>
        </p:txBody>
      </p:sp>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8.3.7</a:t>
            </a:r>
            <a:endParaRPr lang="en-US" dirty="0"/>
          </a:p>
        </p:txBody>
      </p:sp>
    </p:spTree>
    <p:extLst>
      <p:ext uri="{BB962C8B-B14F-4D97-AF65-F5344CB8AC3E}">
        <p14:creationId xmlns:p14="http://schemas.microsoft.com/office/powerpoint/2010/main" val="1654895522"/>
      </p:ext>
    </p:extLst>
  </p:cSld>
  <p:clrMapOvr>
    <a:masterClrMapping/>
  </p:clrMapOvr>
  <p:transition advTm="61039"/>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4294967295"/>
          </p:nvPr>
        </p:nvSpPr>
        <p:spPr>
          <a:xfrm>
            <a:off x="1066800" y="2690971"/>
            <a:ext cx="4038600" cy="4525962"/>
          </a:xfrm>
        </p:spPr>
        <p:txBody>
          <a:bodyPr>
            <a:normAutofit/>
          </a:bodyPr>
          <a:lstStyle/>
          <a:p>
            <a:pPr marL="109537" indent="0">
              <a:buNone/>
            </a:pPr>
            <a:r>
              <a:rPr lang="en-US" sz="2600" dirty="0" smtClean="0"/>
              <a:t>Specific feelings, attitudes, identification with child and motivation that results in protective parenting and protective vigilance.</a:t>
            </a:r>
            <a:endParaRPr lang="en-US" sz="2600" dirty="0"/>
          </a:p>
        </p:txBody>
      </p:sp>
      <p:sp>
        <p:nvSpPr>
          <p:cNvPr id="2" name="Title 1"/>
          <p:cNvSpPr>
            <a:spLocks noGrp="1"/>
          </p:cNvSpPr>
          <p:nvPr>
            <p:ph type="title" idx="4294967295"/>
          </p:nvPr>
        </p:nvSpPr>
        <p:spPr>
          <a:xfrm>
            <a:off x="334963" y="433754"/>
            <a:ext cx="8809037" cy="792163"/>
          </a:xfrm>
        </p:spPr>
        <p:txBody>
          <a:bodyPr/>
          <a:lstStyle/>
          <a:p>
            <a:r>
              <a:rPr lang="en-US" dirty="0" smtClean="0"/>
              <a:t>Emotional Protective Capacity</a:t>
            </a:r>
            <a:endParaRPr lang="en-US" dirty="0"/>
          </a:p>
        </p:txBody>
      </p:sp>
      <p:pic>
        <p:nvPicPr>
          <p:cNvPr id="9" name="Content Placeholder 8" descr="images-25.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16710" r="16710"/>
          <a:stretch>
            <a:fillRect/>
          </a:stretch>
        </p:blipFill>
        <p:spPr>
          <a:xfrm>
            <a:off x="5105400" y="1481138"/>
            <a:ext cx="4038600" cy="4525962"/>
          </a:xfrm>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8.3.8</a:t>
            </a:r>
            <a:endParaRPr lang="en-US" dirty="0"/>
          </a:p>
        </p:txBody>
      </p:sp>
    </p:spTree>
    <p:extLst>
      <p:ext uri="{BB962C8B-B14F-4D97-AF65-F5344CB8AC3E}">
        <p14:creationId xmlns:p14="http://schemas.microsoft.com/office/powerpoint/2010/main" val="3690232166"/>
      </p:ext>
    </p:extLst>
  </p:cSld>
  <p:clrMapOvr>
    <a:masterClrMapping/>
  </p:clrMapOvr>
  <p:transition advTm="6103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1:  Child Maltreatment</a:t>
            </a:r>
            <a:endParaRPr lang="en-US" dirty="0"/>
          </a:p>
        </p:txBody>
      </p:sp>
      <p:pic>
        <p:nvPicPr>
          <p:cNvPr id="3" name="Picture 14" descr="False Allegations of Physic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67" y="1499146"/>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http://wac.450f.edgecastcdn.net/80450F/nj1015.com/files/2012/08/ChildrenInCar-300x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267" y="4093120"/>
            <a:ext cx="3048000" cy="23876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netterimages.com/images/vpv/000/000/021/21152-0550x04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098" y="1241971"/>
            <a:ext cx="4524375" cy="523875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8.3.9</a:t>
            </a:r>
            <a:endParaRPr lang="en-US" dirty="0"/>
          </a:p>
        </p:txBody>
      </p:sp>
    </p:spTree>
    <p:extLst>
      <p:ext uri="{BB962C8B-B14F-4D97-AF65-F5344CB8AC3E}">
        <p14:creationId xmlns:p14="http://schemas.microsoft.com/office/powerpoint/2010/main" val="3425255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2:  Circumstances Surrounding Maltreatment</a:t>
            </a:r>
            <a:endParaRPr lang="en-US" dirty="0"/>
          </a:p>
        </p:txBody>
      </p:sp>
      <p:pic>
        <p:nvPicPr>
          <p:cNvPr id="3" name="Picture 4" descr="http://ts1.mm.bing.net/th?&amp;id=HN.608008116397935968&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512" y="2209800"/>
            <a:ext cx="3276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ts1.mm.bing.net/th?&amp;id=HN.608049455457174943&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754" y="2209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8.3.10</a:t>
            </a:r>
            <a:endParaRPr lang="en-US" dirty="0"/>
          </a:p>
        </p:txBody>
      </p:sp>
    </p:spTree>
    <p:extLst>
      <p:ext uri="{BB962C8B-B14F-4D97-AF65-F5344CB8AC3E}">
        <p14:creationId xmlns:p14="http://schemas.microsoft.com/office/powerpoint/2010/main" val="39324613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3:  Child Functioning</a:t>
            </a:r>
            <a:endParaRPr lang="en-US" dirty="0"/>
          </a:p>
        </p:txBody>
      </p:sp>
      <p:pic>
        <p:nvPicPr>
          <p:cNvPr id="3" name="Picture 2" descr="http://www.fairfaxcounty.gov/ofc/images/about/children_at_pl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65418"/>
            <a:ext cx="333375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ts1.mm.bing.net/th?&amp;id=HN.608030106633962671&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ts1.mm.bing.net/th?&amp;id=HN.608006351166704754&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865418"/>
            <a:ext cx="3239322" cy="25050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ts1.mm.bing.net/th?&amp;id=HN.608036119588241734&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833" y="1417638"/>
            <a:ext cx="3096289" cy="232221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8.3.11</a:t>
            </a:r>
            <a:endParaRPr lang="en-US" dirty="0"/>
          </a:p>
        </p:txBody>
      </p:sp>
    </p:spTree>
    <p:extLst>
      <p:ext uri="{BB962C8B-B14F-4D97-AF65-F5344CB8AC3E}">
        <p14:creationId xmlns:p14="http://schemas.microsoft.com/office/powerpoint/2010/main" val="32851673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4:  Adult Functioning</a:t>
            </a:r>
            <a:endParaRPr lang="en-US" dirty="0"/>
          </a:p>
        </p:txBody>
      </p:sp>
      <p:pic>
        <p:nvPicPr>
          <p:cNvPr id="3" name="Picture 2" descr="http://ts4.mm.bing.net/th?id=HN.607987960114449389&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889" y="1439306"/>
            <a:ext cx="2286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visualphotos.com/photo/2x4649731/black_couple_paying_bills_BLD080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233" y="1417638"/>
            <a:ext cx="2819400" cy="2369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cdn.sheknows.com/articles/2011/07/couple-fighting-over-ch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716" y="1424461"/>
            <a:ext cx="2209800" cy="2362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gci.org/files/communication-cou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1135" y="3996459"/>
            <a:ext cx="25908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ts1.mm.bing.net/th?&amp;id=HN.608007635358779334&amp;w=300&amp;h=300&amp;c=0&amp;pid=1.9&amp;rs=0&amp;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158" y="3977656"/>
            <a:ext cx="1981200" cy="212382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8.3.12</a:t>
            </a:r>
            <a:endParaRPr lang="en-US" dirty="0"/>
          </a:p>
        </p:txBody>
      </p:sp>
    </p:spTree>
    <p:extLst>
      <p:ext uri="{BB962C8B-B14F-4D97-AF65-F5344CB8AC3E}">
        <p14:creationId xmlns:p14="http://schemas.microsoft.com/office/powerpoint/2010/main" val="19884167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5:  Parenting Practices</a:t>
            </a:r>
            <a:endParaRPr lang="en-US" dirty="0"/>
          </a:p>
        </p:txBody>
      </p:sp>
      <p:pic>
        <p:nvPicPr>
          <p:cNvPr id="3" name="Picture 2" descr="http://ts1.mm.bing.net/th?&amp;id=HN.608019734277391239&amp;w=300&amp;h=300&amp;c=0&amp;pid=1.9&amp;rs=0&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884" y="1600200"/>
            <a:ext cx="2946565"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2.bp.blogspot.com/-YtRretc0jyc/T235YFo4RZI/AAAAAAAAAUM/hoBxDNqnPk4/s1600/singlep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650" y="3796208"/>
            <a:ext cx="29718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ak1.ostkcdn.com/images/mxc/130529_dad-and-son-socc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1486395"/>
            <a:ext cx="2876550" cy="461962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8.3.13</a:t>
            </a:r>
            <a:endParaRPr lang="en-US" dirty="0"/>
          </a:p>
        </p:txBody>
      </p:sp>
    </p:spTree>
    <p:extLst>
      <p:ext uri="{BB962C8B-B14F-4D97-AF65-F5344CB8AC3E}">
        <p14:creationId xmlns:p14="http://schemas.microsoft.com/office/powerpoint/2010/main" val="2123372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6:  Discipline/Behavior Management</a:t>
            </a:r>
            <a:endParaRPr lang="en-US" dirty="0"/>
          </a:p>
        </p:txBody>
      </p:sp>
      <p:pic>
        <p:nvPicPr>
          <p:cNvPr id="3" name="Picture 2" descr="http://www.ourkids.net/blog/wp-content/uploads/2011/10/discipline-6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470" y="2010875"/>
            <a:ext cx="3429000" cy="32107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4.bp.blogspot.com/-fOH-3ZGq5jA/UE3BDffvAUI/AAAAAAAAAg4/beJP3eXV5Mc/s1600/po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670" y="2010875"/>
            <a:ext cx="3429000" cy="3116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p:cNvPicPr>
            <a:picLocks noChangeAspect="1"/>
          </p:cNvPicPr>
          <p:nvPr/>
        </p:nvPicPr>
        <p:blipFill>
          <a:blip r:embed="rId4" cstate="screen"/>
          <a:srcRect/>
          <a:stretch>
            <a:fillRect/>
          </a:stretch>
        </p:blipFill>
        <p:spPr bwMode="auto">
          <a:xfrm>
            <a:off x="7893050" y="5348288"/>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8.3.14</a:t>
            </a:r>
            <a:endParaRPr lang="en-US" dirty="0"/>
          </a:p>
        </p:txBody>
      </p:sp>
    </p:spTree>
    <p:extLst>
      <p:ext uri="{BB962C8B-B14F-4D97-AF65-F5344CB8AC3E}">
        <p14:creationId xmlns:p14="http://schemas.microsoft.com/office/powerpoint/2010/main" val="2567202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1267"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8.1.2</a:t>
            </a:r>
            <a:endParaRPr lang="en-US" dirty="0"/>
          </a:p>
        </p:txBody>
      </p:sp>
    </p:spTree>
    <p:extLst>
      <p:ext uri="{BB962C8B-B14F-4D97-AF65-F5344CB8AC3E}">
        <p14:creationId xmlns:p14="http://schemas.microsoft.com/office/powerpoint/2010/main" val="34150636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1681163" y="1619250"/>
            <a:ext cx="6859587" cy="1028700"/>
          </a:xfrm>
        </p:spPr>
        <p:txBody>
          <a:bodyPr/>
          <a:lstStyle/>
          <a:p>
            <a:pPr eaLnBrk="1" hangingPunct="1"/>
            <a:r>
              <a:rPr lang="en-US" altLang="en-US" dirty="0" smtClean="0">
                <a:latin typeface="Arial Black" pitchFamily="34" charset="0"/>
              </a:rPr>
              <a:t>Unit 8.4</a:t>
            </a:r>
          </a:p>
        </p:txBody>
      </p:sp>
      <p:sp>
        <p:nvSpPr>
          <p:cNvPr id="21507" name="Subtitle 2"/>
          <p:cNvSpPr>
            <a:spLocks noGrp="1"/>
          </p:cNvSpPr>
          <p:nvPr>
            <p:ph type="subTitle" idx="1"/>
          </p:nvPr>
        </p:nvSpPr>
        <p:spPr>
          <a:xfrm>
            <a:off x="1344613" y="2797175"/>
            <a:ext cx="7473950" cy="866775"/>
          </a:xfrm>
        </p:spPr>
        <p:txBody>
          <a:bodyPr/>
          <a:lstStyle/>
          <a:p>
            <a:pPr eaLnBrk="1" hangingPunct="1"/>
            <a:r>
              <a:rPr lang="en-US" altLang="en-US" dirty="0" smtClean="0">
                <a:latin typeface="Calibri" pitchFamily="34" charset="0"/>
              </a:rPr>
              <a:t>Impending Danger, Information Sufficiency and Child Vulnerability</a:t>
            </a:r>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8.4.1</a:t>
            </a:r>
            <a:endParaRPr lang="en-US" dirty="0"/>
          </a:p>
        </p:txBody>
      </p:sp>
    </p:spTree>
    <p:extLst>
      <p:ext uri="{BB962C8B-B14F-4D97-AF65-F5344CB8AC3E}">
        <p14:creationId xmlns:p14="http://schemas.microsoft.com/office/powerpoint/2010/main" val="1462877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9459"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8.4.2</a:t>
            </a:r>
            <a:endParaRPr lang="en-US" dirty="0"/>
          </a:p>
        </p:txBody>
      </p:sp>
    </p:spTree>
    <p:extLst>
      <p:ext uri="{BB962C8B-B14F-4D97-AF65-F5344CB8AC3E}">
        <p14:creationId xmlns:p14="http://schemas.microsoft.com/office/powerpoint/2010/main" val="187050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1051" y="261013"/>
            <a:ext cx="7081837" cy="1143000"/>
          </a:xfrm>
        </p:spPr>
        <p:txBody>
          <a:bodyPr/>
          <a:lstStyle/>
          <a:p>
            <a:r>
              <a:rPr lang="en-US" dirty="0" smtClean="0"/>
              <a:t>Vulnerable Child</a:t>
            </a:r>
            <a:endParaRPr lang="en-US" dirty="0"/>
          </a:p>
        </p:txBody>
      </p:sp>
      <p:sp>
        <p:nvSpPr>
          <p:cNvPr id="3" name="Rectangle 2"/>
          <p:cNvSpPr/>
          <p:nvPr/>
        </p:nvSpPr>
        <p:spPr>
          <a:xfrm>
            <a:off x="4042047" y="3244334"/>
            <a:ext cx="1059906" cy="369332"/>
          </a:xfrm>
          <a:prstGeom prst="rect">
            <a:avLst/>
          </a:prstGeom>
        </p:spPr>
        <p:txBody>
          <a:bodyPr wrap="none">
            <a:spAutoFit/>
          </a:bodyPr>
          <a:lstStyle/>
          <a:p>
            <a:r>
              <a:rPr lang="en-US" b="1" dirty="0" smtClean="0"/>
              <a:t>images </a:t>
            </a:r>
            <a:endParaRPr lang="en-US" dirty="0"/>
          </a:p>
        </p:txBody>
      </p:sp>
      <p:pic>
        <p:nvPicPr>
          <p:cNvPr id="1026" name="Picture 2" descr="http://gapcommunity.com/wp-content/uploads/2013/11/Vulnerability-Just-A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553" y="1394784"/>
            <a:ext cx="6400800" cy="474345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8.4.3</a:t>
            </a:r>
            <a:endParaRPr lang="en-US" dirty="0"/>
          </a:p>
        </p:txBody>
      </p:sp>
    </p:spTree>
    <p:extLst>
      <p:ext uri="{BB962C8B-B14F-4D97-AF65-F5344CB8AC3E}">
        <p14:creationId xmlns:p14="http://schemas.microsoft.com/office/powerpoint/2010/main" val="2526128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Child</a:t>
            </a:r>
            <a:endParaRPr lang="en-US" dirty="0"/>
          </a:p>
        </p:txBody>
      </p:sp>
      <p:sp>
        <p:nvSpPr>
          <p:cNvPr id="3" name="Content Placeholder 2"/>
          <p:cNvSpPr>
            <a:spLocks noGrp="1"/>
          </p:cNvSpPr>
          <p:nvPr>
            <p:ph idx="1"/>
          </p:nvPr>
        </p:nvSpPr>
        <p:spPr>
          <a:xfrm>
            <a:off x="1604535" y="1634778"/>
            <a:ext cx="7082264" cy="4365702"/>
          </a:xfrm>
        </p:spPr>
        <p:txBody>
          <a:bodyPr>
            <a:normAutofit fontScale="92500" lnSpcReduction="10000"/>
          </a:bodyPr>
          <a:lstStyle/>
          <a:p>
            <a:pPr marL="0" indent="0">
              <a:buNone/>
            </a:pPr>
            <a:r>
              <a:rPr lang="en-US" dirty="0" smtClean="0"/>
              <a:t>A vulnerable child refers to a child who is dependent on others for protection and is exposed to circumstances that she or he is powerless to manage.  The child is susceptible, accessible and available to a threatening person and/or persons in authority over them.  Vulnerability is judged according to age; physical and emotional development; ability to communicate needs; mobility; size and susceptibility.</a:t>
            </a: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8.4.4</a:t>
            </a:r>
            <a:endParaRPr lang="en-US" dirty="0"/>
          </a:p>
        </p:txBody>
      </p:sp>
    </p:spTree>
    <p:extLst>
      <p:ext uri="{BB962C8B-B14F-4D97-AF65-F5344CB8AC3E}">
        <p14:creationId xmlns:p14="http://schemas.microsoft.com/office/powerpoint/2010/main" val="3107491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481328"/>
            <a:ext cx="4114800" cy="4525963"/>
          </a:xfrm>
        </p:spPr>
        <p:txBody>
          <a:bodyPr>
            <a:normAutofit fontScale="92500" lnSpcReduction="10000"/>
          </a:bodyPr>
          <a:lstStyle/>
          <a:p>
            <a:r>
              <a:rPr lang="en-US" dirty="0" smtClean="0"/>
              <a:t>Physical injury</a:t>
            </a:r>
          </a:p>
          <a:p>
            <a:r>
              <a:rPr lang="en-US" dirty="0" smtClean="0"/>
              <a:t>Emotional trauma</a:t>
            </a:r>
          </a:p>
          <a:p>
            <a:r>
              <a:rPr lang="en-US" dirty="0" smtClean="0"/>
              <a:t>Basic care needs of child</a:t>
            </a:r>
          </a:p>
          <a:p>
            <a:r>
              <a:rPr lang="en-US" dirty="0" smtClean="0"/>
              <a:t>Basic care needs of siblings</a:t>
            </a:r>
          </a:p>
          <a:p>
            <a:r>
              <a:rPr lang="en-US" dirty="0" smtClean="0"/>
              <a:t>Special care needs</a:t>
            </a:r>
          </a:p>
          <a:p>
            <a:r>
              <a:rPr lang="en-US" dirty="0" smtClean="0"/>
              <a:t>Delays in child development</a:t>
            </a:r>
          </a:p>
          <a:p>
            <a:r>
              <a:rPr lang="en-US" dirty="0" smtClean="0"/>
              <a:t>Disruption in housing</a:t>
            </a:r>
          </a:p>
          <a:p>
            <a:pPr marL="109728" indent="0">
              <a:buNone/>
            </a:pPr>
            <a:endParaRPr lang="en-US" dirty="0" smtClean="0"/>
          </a:p>
          <a:p>
            <a:pPr marL="109728" indent="0">
              <a:buNone/>
            </a:pPr>
            <a:endParaRPr lang="en-US" dirty="0" smtClean="0"/>
          </a:p>
        </p:txBody>
      </p:sp>
      <p:sp>
        <p:nvSpPr>
          <p:cNvPr id="6" name="Content Placeholder 5"/>
          <p:cNvSpPr>
            <a:spLocks noGrp="1"/>
          </p:cNvSpPr>
          <p:nvPr>
            <p:ph sz="half" idx="2"/>
          </p:nvPr>
        </p:nvSpPr>
        <p:spPr>
          <a:xfrm>
            <a:off x="4343400" y="1447800"/>
            <a:ext cx="4495800" cy="4525963"/>
          </a:xfrm>
        </p:spPr>
        <p:txBody>
          <a:bodyPr>
            <a:normAutofit fontScale="92500" lnSpcReduction="10000"/>
          </a:bodyPr>
          <a:lstStyle/>
          <a:p>
            <a:r>
              <a:rPr lang="en-US" dirty="0"/>
              <a:t>Academic performance, including disruption in schools</a:t>
            </a:r>
          </a:p>
          <a:p>
            <a:r>
              <a:rPr lang="en-US" dirty="0" smtClean="0"/>
              <a:t>Social skills</a:t>
            </a:r>
          </a:p>
          <a:p>
            <a:r>
              <a:rPr lang="en-US" dirty="0" smtClean="0"/>
              <a:t>Intellect</a:t>
            </a:r>
          </a:p>
          <a:p>
            <a:r>
              <a:rPr lang="en-US" dirty="0" smtClean="0"/>
              <a:t>Self-control</a:t>
            </a:r>
          </a:p>
          <a:p>
            <a:r>
              <a:rPr lang="en-US" dirty="0" smtClean="0"/>
              <a:t>Behavior patterns</a:t>
            </a:r>
          </a:p>
          <a:p>
            <a:r>
              <a:rPr lang="en-US" dirty="0" smtClean="0"/>
              <a:t>Mood changes</a:t>
            </a:r>
          </a:p>
          <a:p>
            <a:r>
              <a:rPr lang="en-US" dirty="0" smtClean="0"/>
              <a:t>Eating and sleeping habits</a:t>
            </a:r>
          </a:p>
          <a:p>
            <a:r>
              <a:rPr lang="en-US" dirty="0" smtClean="0"/>
              <a:t>Sexual behavior</a:t>
            </a:r>
            <a:endParaRPr lang="en-US" dirty="0"/>
          </a:p>
        </p:txBody>
      </p:sp>
      <p:sp>
        <p:nvSpPr>
          <p:cNvPr id="2" name="Title 1"/>
          <p:cNvSpPr>
            <a:spLocks noGrp="1"/>
          </p:cNvSpPr>
          <p:nvPr>
            <p:ph type="title"/>
          </p:nvPr>
        </p:nvSpPr>
        <p:spPr/>
        <p:txBody>
          <a:bodyPr>
            <a:normAutofit fontScale="90000"/>
          </a:bodyPr>
          <a:lstStyle/>
          <a:p>
            <a:r>
              <a:rPr lang="en-US" dirty="0" smtClean="0"/>
              <a:t>Potential Impacts of Danger Threats </a:t>
            </a:r>
            <a:br>
              <a:rPr lang="en-US" dirty="0" smtClean="0"/>
            </a:br>
            <a:r>
              <a:rPr lang="en-US" dirty="0" smtClean="0"/>
              <a:t>on Child Functioning</a:t>
            </a:r>
            <a:endParaRPr lang="en-US" dirty="0"/>
          </a:p>
        </p:txBody>
      </p:sp>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8.4.5</a:t>
            </a:r>
            <a:endParaRPr lang="en-US" dirty="0"/>
          </a:p>
        </p:txBody>
      </p:sp>
      <p:pic>
        <p:nvPicPr>
          <p:cNvPr id="8" name="Picture 10"/>
          <p:cNvPicPr>
            <a:picLocks noChangeAspect="1"/>
          </p:cNvPicPr>
          <p:nvPr/>
        </p:nvPicPr>
        <p:blipFill>
          <a:blip r:embed="rId3" cstate="screen"/>
          <a:srcRect/>
          <a:stretch>
            <a:fillRect/>
          </a:stretch>
        </p:blipFill>
        <p:spPr bwMode="auto">
          <a:xfrm>
            <a:off x="7893049" y="5413566"/>
            <a:ext cx="1069975" cy="1187450"/>
          </a:xfrm>
          <a:prstGeom prst="rect">
            <a:avLst/>
          </a:prstGeom>
          <a:noFill/>
          <a:ln w="9525">
            <a:noFill/>
            <a:miter lim="800000"/>
            <a:headEnd/>
            <a:tailEnd/>
          </a:ln>
        </p:spPr>
      </p:pic>
    </p:spTree>
    <p:extLst>
      <p:ext uri="{BB962C8B-B14F-4D97-AF65-F5344CB8AC3E}">
        <p14:creationId xmlns:p14="http://schemas.microsoft.com/office/powerpoint/2010/main" val="1610378621"/>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smtClean="0"/>
              <a:t>Safe: </a:t>
            </a:r>
            <a:r>
              <a:rPr lang="en-US" dirty="0" smtClean="0"/>
              <a:t>A </a:t>
            </a:r>
            <a:r>
              <a:rPr lang="en-US" dirty="0"/>
              <a:t>child can be considered </a:t>
            </a:r>
            <a:r>
              <a:rPr lang="en-US" dirty="0" smtClean="0"/>
              <a:t>“safe” </a:t>
            </a:r>
            <a:r>
              <a:rPr lang="en-US" dirty="0"/>
              <a:t>when there is no threat of danger to a child within the family/home or when the caregiver protective capacities within the home can manage threats of </a:t>
            </a:r>
            <a:r>
              <a:rPr lang="en-US" dirty="0" smtClean="0"/>
              <a:t>danger</a:t>
            </a:r>
            <a:endParaRPr lang="en-US" dirty="0"/>
          </a:p>
          <a:p>
            <a:endParaRPr lang="en-US" dirty="0" smtClean="0"/>
          </a:p>
          <a:p>
            <a:r>
              <a:rPr lang="en-US" b="1" dirty="0" smtClean="0"/>
              <a:t>Unsafe: </a:t>
            </a:r>
            <a:r>
              <a:rPr lang="en-US" dirty="0"/>
              <a:t>A child is </a:t>
            </a:r>
            <a:r>
              <a:rPr lang="en-US" dirty="0" smtClean="0"/>
              <a:t> considered “unsafe” </a:t>
            </a:r>
            <a:r>
              <a:rPr lang="en-US" dirty="0"/>
              <a:t>when there is a danger threat to a </a:t>
            </a:r>
            <a:r>
              <a:rPr lang="en-US" dirty="0" smtClean="0"/>
              <a:t>vulnerable child within </a:t>
            </a:r>
            <a:r>
              <a:rPr lang="en-US" dirty="0"/>
              <a:t>a family/home and the caregiver protective capacities </a:t>
            </a:r>
            <a:r>
              <a:rPr lang="en-US" dirty="0" smtClean="0"/>
              <a:t>are </a:t>
            </a:r>
            <a:r>
              <a:rPr lang="en-US" dirty="0"/>
              <a:t>insufficient to manage the threat of danger, thus requiring outside </a:t>
            </a:r>
            <a:r>
              <a:rPr lang="en-US" dirty="0" smtClean="0"/>
              <a:t>intervention</a:t>
            </a:r>
            <a:endParaRPr lang="en-US" dirty="0"/>
          </a:p>
          <a:p>
            <a:endParaRPr lang="en-US" dirty="0"/>
          </a:p>
        </p:txBody>
      </p:sp>
      <p:sp>
        <p:nvSpPr>
          <p:cNvPr id="2" name="Title 1"/>
          <p:cNvSpPr>
            <a:spLocks noGrp="1"/>
          </p:cNvSpPr>
          <p:nvPr>
            <p:ph type="title"/>
          </p:nvPr>
        </p:nvSpPr>
        <p:spPr/>
        <p:txBody>
          <a:bodyPr/>
          <a:lstStyle/>
          <a:p>
            <a:r>
              <a:rPr lang="en-US" dirty="0" smtClean="0"/>
              <a:t>Safe</a:t>
            </a:r>
            <a:endParaRPr lang="en-US" dirty="0"/>
          </a:p>
        </p:txBody>
      </p:sp>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8.4.6</a:t>
            </a:r>
            <a:endParaRPr lang="en-US" dirty="0"/>
          </a:p>
        </p:txBody>
      </p:sp>
    </p:spTree>
    <p:extLst>
      <p:ext uri="{BB962C8B-B14F-4D97-AF65-F5344CB8AC3E}">
        <p14:creationId xmlns:p14="http://schemas.microsoft.com/office/powerpoint/2010/main" val="420759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81163" y="1619250"/>
            <a:ext cx="6859587" cy="1028700"/>
          </a:xfrm>
        </p:spPr>
        <p:txBody>
          <a:bodyPr/>
          <a:lstStyle/>
          <a:p>
            <a:pPr eaLnBrk="1" hangingPunct="1"/>
            <a:r>
              <a:rPr lang="en-US" altLang="en-US" dirty="0" smtClean="0">
                <a:latin typeface="Arial Black" pitchFamily="34" charset="0"/>
              </a:rPr>
              <a:t>Unit 8.5</a:t>
            </a:r>
          </a:p>
        </p:txBody>
      </p:sp>
      <p:sp>
        <p:nvSpPr>
          <p:cNvPr id="18435" name="Subtitle 2"/>
          <p:cNvSpPr>
            <a:spLocks noGrp="1"/>
          </p:cNvSpPr>
          <p:nvPr>
            <p:ph type="subTitle" idx="1"/>
          </p:nvPr>
        </p:nvSpPr>
        <p:spPr>
          <a:xfrm>
            <a:off x="1344613" y="2642078"/>
            <a:ext cx="7473950" cy="866775"/>
          </a:xfrm>
        </p:spPr>
        <p:txBody>
          <a:bodyPr/>
          <a:lstStyle/>
          <a:p>
            <a:pPr eaLnBrk="1" hangingPunct="1"/>
            <a:r>
              <a:rPr lang="en-US" altLang="en-US" dirty="0" smtClean="0">
                <a:latin typeface="Calibri" pitchFamily="34" charset="0"/>
              </a:rPr>
              <a:t>Risk, Protection and Prevention</a:t>
            </a:r>
          </a:p>
        </p:txBody>
      </p:sp>
      <p:pic>
        <p:nvPicPr>
          <p:cNvPr id="4" name="Picture 10"/>
          <p:cNvPicPr>
            <a:picLocks noChangeAspect="1"/>
          </p:cNvPicPr>
          <p:nvPr/>
        </p:nvPicPr>
        <p:blipFill>
          <a:blip r:embed="rId3" cstate="screen"/>
          <a:srcRect/>
          <a:stretch>
            <a:fillRect/>
          </a:stretch>
        </p:blipFill>
        <p:spPr bwMode="auto">
          <a:xfrm>
            <a:off x="7893050" y="27655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8.5.1</a:t>
            </a:r>
            <a:endParaRPr lang="en-US" dirty="0"/>
          </a:p>
        </p:txBody>
      </p:sp>
    </p:spTree>
    <p:extLst>
      <p:ext uri="{BB962C8B-B14F-4D97-AF65-F5344CB8AC3E}">
        <p14:creationId xmlns:p14="http://schemas.microsoft.com/office/powerpoint/2010/main" val="26265091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9459"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8.5.2</a:t>
            </a:r>
            <a:endParaRPr lang="en-US" dirty="0"/>
          </a:p>
        </p:txBody>
      </p:sp>
    </p:spTree>
    <p:extLst>
      <p:ext uri="{BB962C8B-B14F-4D97-AF65-F5344CB8AC3E}">
        <p14:creationId xmlns:p14="http://schemas.microsoft.com/office/powerpoint/2010/main" val="4115000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 the Vulnerable</a:t>
            </a:r>
            <a:endParaRPr lang="en-US" dirty="0"/>
          </a:p>
        </p:txBody>
      </p:sp>
      <p:pic>
        <p:nvPicPr>
          <p:cNvPr id="1027" name="Picture 3" descr="C:\Users\Carnett-Valerie\AppData\Local\Microsoft\Windows\Temporary Internet Files\Content.IE5\FVYSQ14G\MP90043934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131313" y="698937"/>
            <a:ext cx="3793956" cy="56656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8.5.3</a:t>
            </a:r>
            <a:endParaRPr lang="en-US" dirty="0"/>
          </a:p>
        </p:txBody>
      </p:sp>
    </p:spTree>
    <p:extLst>
      <p:ext uri="{BB962C8B-B14F-4D97-AF65-F5344CB8AC3E}">
        <p14:creationId xmlns:p14="http://schemas.microsoft.com/office/powerpoint/2010/main" val="1600411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the Child Through Prevention</a:t>
            </a:r>
            <a:endParaRPr lang="en-US" dirty="0"/>
          </a:p>
        </p:txBody>
      </p:sp>
      <p:pic>
        <p:nvPicPr>
          <p:cNvPr id="2050" name="Picture 2" descr="C:\Users\Carnett-Valerie\AppData\Local\Microsoft\Windows\Temporary Internet Files\Content.IE5\AGKZ9YEV\MP9004464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770" y="1757608"/>
            <a:ext cx="3176913" cy="47574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8.5.4</a:t>
            </a:r>
            <a:endParaRPr lang="en-US" dirty="0"/>
          </a:p>
        </p:txBody>
      </p:sp>
    </p:spTree>
    <p:extLst>
      <p:ext uri="{BB962C8B-B14F-4D97-AF65-F5344CB8AC3E}">
        <p14:creationId xmlns:p14="http://schemas.microsoft.com/office/powerpoint/2010/main" val="2198118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062163" y="492125"/>
            <a:ext cx="7081837" cy="1143000"/>
          </a:xfrm>
        </p:spPr>
        <p:txBody>
          <a:bodyPr>
            <a:normAutofit/>
          </a:bodyPr>
          <a:lstStyle/>
          <a:p>
            <a:r>
              <a:rPr lang="en-US" sz="4800" dirty="0" smtClean="0"/>
              <a:t>Present Danger?</a:t>
            </a:r>
            <a:endParaRPr lang="en-US" sz="4800" dirty="0"/>
          </a:p>
        </p:txBody>
      </p:sp>
      <p:pic>
        <p:nvPicPr>
          <p:cNvPr id="7"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69311" y="1635125"/>
            <a:ext cx="6970713"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8.1.3</a:t>
            </a:r>
            <a:endParaRPr lang="en-US" dirty="0"/>
          </a:p>
        </p:txBody>
      </p:sp>
    </p:spTree>
    <p:extLst>
      <p:ext uri="{BB962C8B-B14F-4D97-AF65-F5344CB8AC3E}">
        <p14:creationId xmlns:p14="http://schemas.microsoft.com/office/powerpoint/2010/main" val="1241050694"/>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&amp; Social Costs of Maltreatment</a:t>
            </a:r>
            <a:endParaRPr lang="en-US" dirty="0"/>
          </a:p>
        </p:txBody>
      </p:sp>
      <p:sp>
        <p:nvSpPr>
          <p:cNvPr id="3" name="Content Placeholder 2"/>
          <p:cNvSpPr>
            <a:spLocks noGrp="1"/>
          </p:cNvSpPr>
          <p:nvPr>
            <p:ph idx="1"/>
          </p:nvPr>
        </p:nvSpPr>
        <p:spPr/>
        <p:txBody>
          <a:bodyPr/>
          <a:lstStyle/>
          <a:p>
            <a:r>
              <a:rPr lang="en-US" dirty="0" smtClean="0"/>
              <a:t>Avg. Lifetime Cost Per Victim (nonfatal):  $210,012</a:t>
            </a:r>
          </a:p>
          <a:p>
            <a:r>
              <a:rPr lang="en-US" dirty="0" smtClean="0"/>
              <a:t>Avg. Lifetime Cost </a:t>
            </a:r>
            <a:r>
              <a:rPr lang="en-US" u="sng" dirty="0" smtClean="0"/>
              <a:t>Per Victim </a:t>
            </a:r>
            <a:r>
              <a:rPr lang="en-US" dirty="0" smtClean="0"/>
              <a:t>(fatal): $1,272,900</a:t>
            </a:r>
          </a:p>
          <a:p>
            <a:r>
              <a:rPr lang="en-US" b="1" dirty="0" smtClean="0"/>
              <a:t>Social Cost:  </a:t>
            </a:r>
            <a:r>
              <a:rPr lang="en-US" dirty="0" smtClean="0"/>
              <a:t>Abuse and neglect tend to perpetuate throughout generations unless intervention of some kind occurs.</a:t>
            </a:r>
            <a:endParaRPr lang="en-US"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8.5.5</a:t>
            </a:r>
            <a:endParaRPr lang="en-US" dirty="0"/>
          </a:p>
        </p:txBody>
      </p:sp>
    </p:spTree>
    <p:extLst>
      <p:ext uri="{BB962C8B-B14F-4D97-AF65-F5344CB8AC3E}">
        <p14:creationId xmlns:p14="http://schemas.microsoft.com/office/powerpoint/2010/main" val="7580898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does “at Elevated Risk of Maltreatment” mean?</a:t>
            </a:r>
            <a:endParaRPr lang="en-US" dirty="0"/>
          </a:p>
        </p:txBody>
      </p:sp>
      <p:pic>
        <p:nvPicPr>
          <p:cNvPr id="3075" name="Picture 3" descr="C:\Users\Carnett-Valerie\AppData\Local\Microsoft\Windows\Temporary Internet Files\Content.IE5\NOJPQZCN\MP90044910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132" y="2042388"/>
            <a:ext cx="5064172" cy="405133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8.5.6</a:t>
            </a:r>
            <a:endParaRPr lang="en-US" dirty="0"/>
          </a:p>
        </p:txBody>
      </p:sp>
    </p:spTree>
    <p:extLst>
      <p:ext uri="{BB962C8B-B14F-4D97-AF65-F5344CB8AC3E}">
        <p14:creationId xmlns:p14="http://schemas.microsoft.com/office/powerpoint/2010/main" val="122078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4536" y="723790"/>
            <a:ext cx="7082263" cy="1143000"/>
          </a:xfrm>
        </p:spPr>
        <p:txBody>
          <a:bodyPr/>
          <a:lstStyle/>
          <a:p>
            <a:r>
              <a:rPr lang="en-US" dirty="0" smtClean="0"/>
              <a:t>Protection, Risk and Prevention</a:t>
            </a:r>
            <a:endParaRPr lang="en-US" dirty="0"/>
          </a:p>
        </p:txBody>
      </p:sp>
      <p:pic>
        <p:nvPicPr>
          <p:cNvPr id="4098" name="Picture 2" descr="C:\Users\Carnett-Valerie\AppData\Local\Microsoft\Windows\Temporary Internet Files\Content.IE5\P9LUHQRV\MP90044858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33" y="2868605"/>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Carnett-Valerie\AppData\Local\Microsoft\Windows\Temporary Internet Files\Content.IE5\P9LUHQRV\MP9004265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3254" y="2186517"/>
            <a:ext cx="2934269" cy="44121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8.5.7</a:t>
            </a:r>
            <a:endParaRPr lang="en-US" dirty="0"/>
          </a:p>
        </p:txBody>
      </p:sp>
    </p:spTree>
    <p:extLst>
      <p:ext uri="{BB962C8B-B14F-4D97-AF65-F5344CB8AC3E}">
        <p14:creationId xmlns:p14="http://schemas.microsoft.com/office/powerpoint/2010/main" val="585960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arnett-Valerie\AppData\Local\Microsoft\Windows\Temporary Internet Files\Content.IE5\O9AWAS7O\MP9003416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957" y="2350826"/>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604536" y="491778"/>
            <a:ext cx="7082263" cy="1143000"/>
          </a:xfrm>
          <a:prstGeom prst="rect">
            <a:avLst/>
          </a:prstGeom>
        </p:spPr>
        <p:txBody>
          <a:bodyPr/>
          <a:lst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a:lstStyle>
          <a:p>
            <a:r>
              <a:rPr lang="en-US" dirty="0" smtClean="0"/>
              <a:t>Protection vs. Risk</a:t>
            </a:r>
            <a:endParaRPr lang="en-US" dirty="0"/>
          </a:p>
        </p:txBody>
      </p:sp>
      <p:pic>
        <p:nvPicPr>
          <p:cNvPr id="4"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8.5.8</a:t>
            </a:r>
            <a:endParaRPr lang="en-US" dirty="0"/>
          </a:p>
        </p:txBody>
      </p:sp>
    </p:spTree>
    <p:extLst>
      <p:ext uri="{BB962C8B-B14F-4D97-AF65-F5344CB8AC3E}">
        <p14:creationId xmlns:p14="http://schemas.microsoft.com/office/powerpoint/2010/main" val="40329991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04963" y="751432"/>
            <a:ext cx="7081837" cy="1143000"/>
          </a:xfrm>
        </p:spPr>
        <p:txBody>
          <a:bodyPr/>
          <a:lstStyle/>
          <a:p>
            <a:pPr eaLnBrk="1" hangingPunct="1"/>
            <a:r>
              <a:rPr lang="en-US" altLang="en-US" dirty="0" smtClean="0">
                <a:latin typeface="Arial Black" pitchFamily="34" charset="0"/>
              </a:rPr>
              <a:t>Activity: Child and Adult Functioning, General Parenting, and Family Protective Factors</a:t>
            </a:r>
          </a:p>
        </p:txBody>
      </p:sp>
      <p:pic>
        <p:nvPicPr>
          <p:cNvPr id="14339" name="Picture 2"/>
          <p:cNvPicPr>
            <a:picLocks noChangeAspect="1"/>
          </p:cNvPicPr>
          <p:nvPr/>
        </p:nvPicPr>
        <p:blipFill>
          <a:blip r:embed="rId3"/>
          <a:srcRect/>
          <a:stretch>
            <a:fillRect/>
          </a:stretch>
        </p:blipFill>
        <p:spPr bwMode="auto">
          <a:xfrm>
            <a:off x="3163888" y="2498773"/>
            <a:ext cx="3790950" cy="3789363"/>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8.5.9</a:t>
            </a:r>
            <a:endParaRPr lang="en-US" dirty="0"/>
          </a:p>
        </p:txBody>
      </p:sp>
    </p:spTree>
    <p:extLst>
      <p:ext uri="{BB962C8B-B14F-4D97-AF65-F5344CB8AC3E}">
        <p14:creationId xmlns:p14="http://schemas.microsoft.com/office/powerpoint/2010/main" val="29914387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681163" y="1346294"/>
            <a:ext cx="6859587" cy="1028700"/>
          </a:xfrm>
        </p:spPr>
        <p:txBody>
          <a:bodyPr/>
          <a:lstStyle/>
          <a:p>
            <a:pPr eaLnBrk="1" hangingPunct="1"/>
            <a:r>
              <a:rPr lang="en-US" altLang="en-US" dirty="0" smtClean="0">
                <a:latin typeface="Arial Black" pitchFamily="34" charset="0"/>
              </a:rPr>
              <a:t>Unit 8.6</a:t>
            </a:r>
          </a:p>
        </p:txBody>
      </p:sp>
      <p:sp>
        <p:nvSpPr>
          <p:cNvPr id="18435" name="Subtitle 2"/>
          <p:cNvSpPr>
            <a:spLocks noGrp="1"/>
          </p:cNvSpPr>
          <p:nvPr>
            <p:ph type="subTitle" idx="1"/>
          </p:nvPr>
        </p:nvSpPr>
        <p:spPr>
          <a:xfrm>
            <a:off x="1344613" y="2355759"/>
            <a:ext cx="7473950" cy="866775"/>
          </a:xfrm>
        </p:spPr>
        <p:txBody>
          <a:bodyPr/>
          <a:lstStyle/>
          <a:p>
            <a:pPr eaLnBrk="1" hangingPunct="1"/>
            <a:r>
              <a:rPr lang="en-US" altLang="en-US" dirty="0" smtClean="0">
                <a:latin typeface="Calibri" pitchFamily="34" charset="0"/>
              </a:rPr>
              <a:t>How Safety &amp; Risk Work to Address Two Different Aspects of Protecting Vulnerable Children</a:t>
            </a:r>
          </a:p>
        </p:txBody>
      </p:sp>
      <p:pic>
        <p:nvPicPr>
          <p:cNvPr id="4" name="Picture 10"/>
          <p:cNvPicPr>
            <a:picLocks noChangeAspect="1"/>
          </p:cNvPicPr>
          <p:nvPr/>
        </p:nvPicPr>
        <p:blipFill>
          <a:blip r:embed="rId3" cstate="screen"/>
          <a:srcRect/>
          <a:stretch>
            <a:fillRect/>
          </a:stretch>
        </p:blipFill>
        <p:spPr bwMode="auto">
          <a:xfrm>
            <a:off x="7953264" y="361619"/>
            <a:ext cx="1069975" cy="1187450"/>
          </a:xfrm>
          <a:prstGeom prst="rect">
            <a:avLst/>
          </a:prstGeom>
          <a:noFill/>
          <a:ln w="9525">
            <a:noFill/>
            <a:miter lim="800000"/>
            <a:headEnd/>
            <a:tailEnd/>
          </a:ln>
        </p:spPr>
      </p:pic>
      <p:sp>
        <p:nvSpPr>
          <p:cNvPr id="5"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8.6.1</a:t>
            </a:r>
            <a:endParaRPr lang="en-US" dirty="0"/>
          </a:p>
        </p:txBody>
      </p:sp>
    </p:spTree>
    <p:extLst>
      <p:ext uri="{BB962C8B-B14F-4D97-AF65-F5344CB8AC3E}">
        <p14:creationId xmlns:p14="http://schemas.microsoft.com/office/powerpoint/2010/main" val="32473767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17600" y="492125"/>
            <a:ext cx="7954963" cy="1143000"/>
          </a:xfrm>
        </p:spPr>
        <p:txBody>
          <a:bodyPr/>
          <a:lstStyle/>
          <a:p>
            <a:pPr eaLnBrk="1" hangingPunct="1"/>
            <a:r>
              <a:rPr lang="en-US" altLang="en-US" dirty="0" smtClean="0">
                <a:latin typeface="Arial Black" pitchFamily="34" charset="0"/>
              </a:rPr>
              <a:t>Learning Objectives</a:t>
            </a:r>
          </a:p>
        </p:txBody>
      </p:sp>
      <p:pic>
        <p:nvPicPr>
          <p:cNvPr id="19459" name="Picture 3"/>
          <p:cNvPicPr>
            <a:picLocks noChangeAspect="1"/>
          </p:cNvPicPr>
          <p:nvPr/>
        </p:nvPicPr>
        <p:blipFill>
          <a:blip r:embed="rId3"/>
          <a:srcRect/>
          <a:stretch>
            <a:fillRect/>
          </a:stretch>
        </p:blipFill>
        <p:spPr bwMode="auto">
          <a:xfrm>
            <a:off x="3014663" y="1822450"/>
            <a:ext cx="4640262" cy="3735388"/>
          </a:xfrm>
          <a:prstGeom prst="rect">
            <a:avLst/>
          </a:prstGeom>
          <a:noFill/>
          <a:ln w="9525">
            <a:noFill/>
            <a:miter lim="800000"/>
            <a:headEnd/>
            <a:tailEnd/>
          </a:ln>
        </p:spPr>
      </p:pic>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8.6.2</a:t>
            </a:r>
            <a:endParaRPr lang="en-US" dirty="0"/>
          </a:p>
        </p:txBody>
      </p:sp>
    </p:spTree>
    <p:extLst>
      <p:ext uri="{BB962C8B-B14F-4D97-AF65-F5344CB8AC3E}">
        <p14:creationId xmlns:p14="http://schemas.microsoft.com/office/powerpoint/2010/main" val="2373871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p:txBody>
          <a:bodyPr/>
          <a:lstStyle/>
          <a:p>
            <a:endParaRPr lang="en-US"/>
          </a:p>
        </p:txBody>
      </p:sp>
      <p:sp>
        <p:nvSpPr>
          <p:cNvPr id="6" name="Content Placeholder 5"/>
          <p:cNvSpPr>
            <a:spLocks noGrp="1"/>
          </p:cNvSpPr>
          <p:nvPr>
            <p:ph sz="quarter" idx="2"/>
          </p:nvPr>
        </p:nvSpPr>
        <p:spPr/>
        <p:txBody>
          <a:bodyPr/>
          <a:lstStyle/>
          <a:p>
            <a:endParaRPr lang="en-US"/>
          </a:p>
        </p:txBody>
      </p:sp>
      <p:sp>
        <p:nvSpPr>
          <p:cNvPr id="7" name="Content Placeholder 6"/>
          <p:cNvSpPr>
            <a:spLocks noGrp="1"/>
          </p:cNvSpPr>
          <p:nvPr>
            <p:ph sz="quarter" idx="3"/>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373" y="764899"/>
            <a:ext cx="7923213" cy="577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8.6.3</a:t>
            </a:r>
            <a:endParaRPr lang="en-US" dirty="0"/>
          </a:p>
        </p:txBody>
      </p:sp>
    </p:spTree>
    <p:extLst>
      <p:ext uri="{BB962C8B-B14F-4D97-AF65-F5344CB8AC3E}">
        <p14:creationId xmlns:p14="http://schemas.microsoft.com/office/powerpoint/2010/main" val="1171078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Actuarial Tool to Assess Families at Risk</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4978">
            <a:off x="4254136" y="1760837"/>
            <a:ext cx="4327794" cy="46536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8876">
            <a:off x="1611433" y="1691114"/>
            <a:ext cx="4518426" cy="46131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6"/>
          <p:cNvSpPr txBox="1">
            <a:spLocks noChangeArrowheads="1"/>
          </p:cNvSpPr>
          <p:nvPr/>
        </p:nvSpPr>
        <p:spPr>
          <a:xfrm>
            <a:off x="1136374" y="65532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8.6.4</a:t>
            </a:r>
            <a:endParaRPr lang="en-US" dirty="0"/>
          </a:p>
        </p:txBody>
      </p:sp>
    </p:spTree>
    <p:extLst>
      <p:ext uri="{BB962C8B-B14F-4D97-AF65-F5344CB8AC3E}">
        <p14:creationId xmlns:p14="http://schemas.microsoft.com/office/powerpoint/2010/main" val="3896750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29070" y="222250"/>
            <a:ext cx="7081838" cy="903288"/>
          </a:xfrm>
        </p:spPr>
        <p:txBody>
          <a:bodyPr>
            <a:normAutofit/>
          </a:bodyPr>
          <a:lstStyle/>
          <a:p>
            <a:r>
              <a:rPr lang="en-US" sz="4800" b="1" dirty="0" smtClean="0">
                <a:latin typeface="Arial Black" panose="020B0A04020102020204" pitchFamily="34" charset="0"/>
                <a:cs typeface="Times New Roman" pitchFamily="18" charset="0"/>
              </a:rPr>
              <a:t>Present Danger</a:t>
            </a:r>
            <a:endParaRPr lang="en-US" sz="4800" b="1" dirty="0">
              <a:latin typeface="Arial Black" panose="020B0A04020102020204" pitchFamily="34" charset="0"/>
              <a:cs typeface="Times New Roman" pitchFamily="18" charset="0"/>
            </a:endParaRPr>
          </a:p>
        </p:txBody>
      </p:sp>
      <p:sp>
        <p:nvSpPr>
          <p:cNvPr id="3" name="Subtitle 2"/>
          <p:cNvSpPr>
            <a:spLocks noGrp="1"/>
          </p:cNvSpPr>
          <p:nvPr>
            <p:ph sz="half" idx="4294967295"/>
          </p:nvPr>
        </p:nvSpPr>
        <p:spPr>
          <a:xfrm>
            <a:off x="5105400" y="1481138"/>
            <a:ext cx="4038600" cy="4525962"/>
          </a:xfrm>
        </p:spPr>
        <p:txBody>
          <a:bodyPr>
            <a:normAutofit/>
          </a:bodyPr>
          <a:lstStyle/>
          <a:p>
            <a:pPr>
              <a:buFont typeface="Wingdings" pitchFamily="2" charset="2"/>
              <a:buChar char="§"/>
            </a:pPr>
            <a:endParaRPr lang="en-US" dirty="0"/>
          </a:p>
          <a:p>
            <a:endParaRPr lang="en-US" dirty="0"/>
          </a:p>
        </p:txBody>
      </p:sp>
      <p:sp>
        <p:nvSpPr>
          <p:cNvPr id="6" name="Rectangle 3"/>
          <p:cNvSpPr>
            <a:spLocks noGrp="1" noRot="1" noChangeArrowheads="1"/>
          </p:cNvSpPr>
          <p:nvPr>
            <p:ph sz="quarter" idx="4294967295"/>
          </p:nvPr>
        </p:nvSpPr>
        <p:spPr>
          <a:xfrm>
            <a:off x="1203890" y="1452519"/>
            <a:ext cx="3556000" cy="4811713"/>
          </a:xfrm>
          <a:prstGeom prst="rect">
            <a:avLst/>
          </a:prstGeom>
        </p:spPr>
        <p:txBody>
          <a:bodyPr>
            <a:normAutofit/>
          </a:bodyPr>
          <a:lstStyle/>
          <a:p>
            <a:r>
              <a:rPr lang="en-US" sz="2400" dirty="0" smtClean="0">
                <a:latin typeface="Times New Roman" pitchFamily="18" charset="0"/>
                <a:cs typeface="Times New Roman" pitchFamily="18" charset="0"/>
              </a:rPr>
              <a:t>Evaluating </a:t>
            </a:r>
            <a:r>
              <a:rPr lang="en-US" sz="2400" dirty="0">
                <a:latin typeface="Times New Roman" pitchFamily="18" charset="0"/>
                <a:cs typeface="Times New Roman" pitchFamily="18" charset="0"/>
              </a:rPr>
              <a:t>child safety at initial contact.</a:t>
            </a:r>
          </a:p>
          <a:p>
            <a:r>
              <a:rPr lang="en-US" sz="2400" b="1" dirty="0">
                <a:latin typeface="Times New Roman" pitchFamily="18" charset="0"/>
                <a:cs typeface="Times New Roman" pitchFamily="18" charset="0"/>
              </a:rPr>
              <a:t>An immediate, significant and clearly observable family condition occurring in the present tense</a:t>
            </a:r>
            <a:r>
              <a:rPr lang="en-US" sz="2400" dirty="0">
                <a:latin typeface="Times New Roman" pitchFamily="18" charset="0"/>
                <a:cs typeface="Times New Roman" pitchFamily="18" charset="0"/>
              </a:rPr>
              <a:t>, endangering or threatening to endanger a child and therefore requiring </a:t>
            </a:r>
            <a:r>
              <a:rPr lang="en-US" sz="2400" b="1" u="sng" dirty="0">
                <a:latin typeface="Times New Roman" pitchFamily="18" charset="0"/>
                <a:cs typeface="Times New Roman" pitchFamily="18" charset="0"/>
              </a:rPr>
              <a:t>prompt</a:t>
            </a:r>
            <a:r>
              <a:rPr lang="en-US" sz="2400" dirty="0">
                <a:latin typeface="Times New Roman" pitchFamily="18" charset="0"/>
                <a:cs typeface="Times New Roman" pitchFamily="18" charset="0"/>
              </a:rPr>
              <a:t> CPS response</a:t>
            </a:r>
            <a:r>
              <a:rPr lang="en-US" sz="2400" dirty="0"/>
              <a:t>.</a:t>
            </a:r>
          </a:p>
        </p:txBody>
      </p:sp>
      <p:sp>
        <p:nvSpPr>
          <p:cNvPr id="8" name="Rectangle 4"/>
          <p:cNvSpPr txBox="1">
            <a:spLocks noRot="1" noChangeArrowheads="1"/>
          </p:cNvSpPr>
          <p:nvPr/>
        </p:nvSpPr>
        <p:spPr>
          <a:xfrm>
            <a:off x="4759890" y="1315233"/>
            <a:ext cx="4082485" cy="4783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accent5">
                    <a:lumMod val="75000"/>
                  </a:schemeClr>
                </a:solidFill>
                <a:latin typeface="Calibri"/>
                <a:ea typeface="+mn-ea"/>
                <a:cs typeface="+mn-cs"/>
              </a:defRPr>
            </a:lvl1pPr>
            <a:lvl2pPr marL="742950" indent="-28575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2pPr>
            <a:lvl3pPr marL="1143000" indent="-22860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3pPr>
            <a:lvl4pPr marL="1600200" indent="-22860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4pPr>
            <a:lvl5pPr marL="2057400" indent="-228600" algn="l" defTabSz="457200" rtl="0" eaLnBrk="1" latinLnBrk="0" hangingPunct="1">
              <a:spcBef>
                <a:spcPct val="20000"/>
              </a:spcBef>
              <a:buFont typeface="Arial"/>
              <a:buChar char="»"/>
              <a:defRPr sz="1600" kern="1200">
                <a:solidFill>
                  <a:schemeClr val="accent5">
                    <a:lumMod val="75000"/>
                  </a:schemeClr>
                </a:solidFill>
                <a:latin typeface="Calibri"/>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lvl="1">
              <a:lnSpc>
                <a:spcPct val="90000"/>
              </a:lnSpc>
            </a:pPr>
            <a:endParaRPr lang="en-US" dirty="0"/>
          </a:p>
        </p:txBody>
      </p:sp>
      <p:pic>
        <p:nvPicPr>
          <p:cNvPr id="10" name="Picture 4" descr="C:\Users\Tarrin Reed\AppData\Local\Microsoft\Windows\Temporary Internet Files\Content.IE5\P7STJUF4\MP9004437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52519"/>
            <a:ext cx="3618978" cy="450937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8.1.4</a:t>
            </a:r>
            <a:endParaRPr lang="en-US" dirty="0"/>
          </a:p>
        </p:txBody>
      </p:sp>
    </p:spTree>
    <p:extLst>
      <p:ext uri="{BB962C8B-B14F-4D97-AF65-F5344CB8AC3E}">
        <p14:creationId xmlns:p14="http://schemas.microsoft.com/office/powerpoint/2010/main" val="1680705107"/>
      </p:ext>
    </p:extLst>
  </p:cSld>
  <p:clrMapOvr>
    <a:masterClrMapping/>
  </p:clrMapOvr>
  <p:transition advTm="6103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66799" y="1109000"/>
            <a:ext cx="4217581" cy="4525962"/>
          </a:xfrm>
        </p:spPr>
        <p:txBody>
          <a:bodyPr>
            <a:noAutofit/>
          </a:bodyPr>
          <a:lstStyle/>
          <a:p>
            <a:pPr lvl="0"/>
            <a:r>
              <a:rPr lang="en-US" sz="2800" dirty="0"/>
              <a:t>Child living or being in a position of continual or pervasive danger.</a:t>
            </a:r>
          </a:p>
          <a:p>
            <a:pPr lvl="0"/>
            <a:r>
              <a:rPr lang="en-US" sz="2800" dirty="0"/>
              <a:t>Threats are not immediate, obvious or active at the onset of investigation.</a:t>
            </a:r>
          </a:p>
          <a:p>
            <a:pPr lvl="0"/>
            <a:r>
              <a:rPr lang="en-US" sz="2800" dirty="0"/>
              <a:t>Are identified and understood upon gathering sufficient family functioning information.</a:t>
            </a:r>
          </a:p>
        </p:txBody>
      </p:sp>
      <p:pic>
        <p:nvPicPr>
          <p:cNvPr id="7" name="Content Placeholder 6" descr="images.jpeg"/>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l="8039" r="32581"/>
          <a:stretch/>
        </p:blipFill>
        <p:spPr>
          <a:xfrm>
            <a:off x="5105400" y="1353547"/>
            <a:ext cx="4038600" cy="4525962"/>
          </a:xfrm>
        </p:spPr>
      </p:pic>
      <p:sp>
        <p:nvSpPr>
          <p:cNvPr id="2" name="Title 1"/>
          <p:cNvSpPr>
            <a:spLocks noGrp="1"/>
          </p:cNvSpPr>
          <p:nvPr>
            <p:ph type="title" idx="4294967295"/>
          </p:nvPr>
        </p:nvSpPr>
        <p:spPr>
          <a:xfrm>
            <a:off x="334963" y="152400"/>
            <a:ext cx="8809037" cy="792163"/>
          </a:xfrm>
        </p:spPr>
        <p:txBody>
          <a:bodyPr>
            <a:noAutofit/>
          </a:bodyPr>
          <a:lstStyle/>
          <a:p>
            <a:r>
              <a:rPr lang="en-US" sz="4800" dirty="0">
                <a:effectLst/>
              </a:rPr>
              <a:t>Impending Danger </a:t>
            </a:r>
            <a:endParaRPr lang="en-US" sz="4800" dirty="0"/>
          </a:p>
        </p:txBody>
      </p:sp>
      <p:sp>
        <p:nvSpPr>
          <p:cNvPr id="5" name="Slide Number Placeholder 6"/>
          <p:cNvSpPr txBox="1">
            <a:spLocks noChangeArrowheads="1"/>
          </p:cNvSpPr>
          <p:nvPr/>
        </p:nvSpPr>
        <p:spPr>
          <a:xfrm>
            <a:off x="1079112" y="6422065"/>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8.1.5</a:t>
            </a:r>
            <a:endParaRPr lang="en-US" dirty="0"/>
          </a:p>
        </p:txBody>
      </p:sp>
    </p:spTree>
    <p:extLst>
      <p:ext uri="{BB962C8B-B14F-4D97-AF65-F5344CB8AC3E}">
        <p14:creationId xmlns:p14="http://schemas.microsoft.com/office/powerpoint/2010/main" val="2579665499"/>
      </p:ext>
    </p:extLst>
  </p:cSld>
  <p:clrMapOvr>
    <a:masterClrMapping/>
  </p:clrMapOvr>
  <p:transition advTm="6103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images-2.jpeg"/>
          <p:cNvPicPr>
            <a:picLocks noGrp="1" noChangeAspect="1"/>
          </p:cNvPicPr>
          <p:nvPr>
            <p:ph idx="4294967295"/>
          </p:nvPr>
        </p:nvPicPr>
        <p:blipFill>
          <a:blip r:embed="rId3">
            <a:extLst>
              <a:ext uri="{28A0092B-C50C-407E-A947-70E740481C1C}">
                <a14:useLocalDpi xmlns:a14="http://schemas.microsoft.com/office/drawing/2010/main" val="0"/>
              </a:ext>
            </a:extLst>
          </a:blip>
          <a:srcRect l="1590" r="1590"/>
          <a:stretch>
            <a:fillRect/>
          </a:stretch>
        </p:blipFill>
        <p:spPr>
          <a:xfrm>
            <a:off x="1700656" y="1851025"/>
            <a:ext cx="7081837" cy="4365625"/>
          </a:xfrm>
        </p:spPr>
      </p:pic>
      <p:sp>
        <p:nvSpPr>
          <p:cNvPr id="7" name="Title 6"/>
          <p:cNvSpPr>
            <a:spLocks noGrp="1"/>
          </p:cNvSpPr>
          <p:nvPr>
            <p:ph type="title" idx="4294967295"/>
          </p:nvPr>
        </p:nvSpPr>
        <p:spPr>
          <a:xfrm>
            <a:off x="1838879" y="492125"/>
            <a:ext cx="7081837" cy="1143000"/>
          </a:xfrm>
        </p:spPr>
        <p:txBody>
          <a:bodyPr>
            <a:noAutofit/>
          </a:bodyPr>
          <a:lstStyle/>
          <a:p>
            <a:r>
              <a:rPr lang="en-US" sz="4800" dirty="0" smtClean="0"/>
              <a:t>The Train was Coming--</a:t>
            </a:r>
            <a:endParaRPr lang="en-US" sz="4800" dirty="0"/>
          </a:p>
        </p:txBody>
      </p:sp>
      <p:sp>
        <p:nvSpPr>
          <p:cNvPr id="4"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8.1.6</a:t>
            </a:r>
            <a:endParaRPr lang="en-US" dirty="0"/>
          </a:p>
        </p:txBody>
      </p:sp>
    </p:spTree>
    <p:extLst>
      <p:ext uri="{BB962C8B-B14F-4D97-AF65-F5344CB8AC3E}">
        <p14:creationId xmlns:p14="http://schemas.microsoft.com/office/powerpoint/2010/main" val="881870097"/>
      </p:ext>
    </p:extLst>
  </p:cSld>
  <p:clrMapOvr>
    <a:masterClrMapping/>
  </p:clrMapOvr>
  <mc:AlternateContent xmlns:mc="http://schemas.openxmlformats.org/markup-compatibility/2006" xmlns:p14="http://schemas.microsoft.com/office/powerpoint/2010/main">
    <mc:Choice Requires="p14">
      <p:transition spd="slow" p14:dur="2000" advTm="61039"/>
    </mc:Choice>
    <mc:Fallback xmlns="">
      <p:transition spd="slow" advTm="6103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1066800" y="1686369"/>
            <a:ext cx="4038600" cy="4525962"/>
          </a:xfrm>
        </p:spPr>
        <p:txBody>
          <a:bodyPr/>
          <a:lstStyle/>
          <a:p>
            <a:r>
              <a:rPr lang="en-US" b="1" dirty="0" smtClean="0"/>
              <a:t>Danger Threats:</a:t>
            </a:r>
          </a:p>
          <a:p>
            <a:pPr lvl="1"/>
            <a:r>
              <a:rPr lang="en-US" dirty="0" smtClean="0"/>
              <a:t>11 Danger Threats;</a:t>
            </a:r>
          </a:p>
          <a:p>
            <a:pPr lvl="1"/>
            <a:r>
              <a:rPr lang="en-US" dirty="0" smtClean="0"/>
              <a:t>Used to qualify/identify present danger;</a:t>
            </a:r>
          </a:p>
          <a:p>
            <a:pPr lvl="1"/>
            <a:r>
              <a:rPr lang="en-US" dirty="0" smtClean="0"/>
              <a:t>Descriptions of family conditions that are immediate, significant, clearly observable.</a:t>
            </a:r>
            <a:endParaRPr lang="en-US" dirty="0"/>
          </a:p>
        </p:txBody>
      </p:sp>
      <p:sp>
        <p:nvSpPr>
          <p:cNvPr id="6" name="Title 5"/>
          <p:cNvSpPr>
            <a:spLocks noGrp="1"/>
          </p:cNvSpPr>
          <p:nvPr>
            <p:ph type="title" idx="4294967295"/>
          </p:nvPr>
        </p:nvSpPr>
        <p:spPr>
          <a:xfrm>
            <a:off x="815200" y="463421"/>
            <a:ext cx="8809037" cy="792163"/>
          </a:xfrm>
        </p:spPr>
        <p:txBody>
          <a:bodyPr>
            <a:normAutofit fontScale="90000"/>
          </a:bodyPr>
          <a:lstStyle/>
          <a:p>
            <a:r>
              <a:rPr lang="en-US" dirty="0" smtClean="0"/>
              <a:t>Danger Threats: Qualifying Present Danger</a:t>
            </a:r>
            <a:endParaRPr lang="en-US" dirty="0"/>
          </a:p>
        </p:txBody>
      </p:sp>
      <p:pic>
        <p:nvPicPr>
          <p:cNvPr id="9" name="Content Placeholder 8" descr="images-3.jpeg"/>
          <p:cNvPicPr>
            <a:picLocks noGrp="1" noChangeAspect="1"/>
          </p:cNvPicPr>
          <p:nvPr>
            <p:ph sz="half" idx="4294967295"/>
          </p:nvPr>
        </p:nvPicPr>
        <p:blipFill>
          <a:blip r:embed="rId2">
            <a:extLst>
              <a:ext uri="{28A0092B-C50C-407E-A947-70E740481C1C}">
                <a14:useLocalDpi xmlns:a14="http://schemas.microsoft.com/office/drawing/2010/main" val="0"/>
              </a:ext>
            </a:extLst>
          </a:blip>
          <a:srcRect l="4784" r="4784"/>
          <a:stretch>
            <a:fillRect/>
          </a:stretch>
        </p:blipFill>
        <p:spPr>
          <a:xfrm>
            <a:off x="4882116" y="1481138"/>
            <a:ext cx="4038600" cy="4525962"/>
          </a:xfrm>
        </p:spPr>
      </p:pic>
      <p:pic>
        <p:nvPicPr>
          <p:cNvPr id="5" name="Picture 10"/>
          <p:cNvPicPr>
            <a:picLocks noChangeAspect="1"/>
          </p:cNvPicPr>
          <p:nvPr/>
        </p:nvPicPr>
        <p:blipFill>
          <a:blip r:embed="rId3" cstate="screen"/>
          <a:srcRect/>
          <a:stretch>
            <a:fillRect/>
          </a:stretch>
        </p:blipFill>
        <p:spPr bwMode="auto">
          <a:xfrm>
            <a:off x="7893050" y="5348288"/>
            <a:ext cx="1069975" cy="1187450"/>
          </a:xfrm>
          <a:prstGeom prst="rect">
            <a:avLst/>
          </a:prstGeom>
          <a:noFill/>
          <a:ln w="9525">
            <a:noFill/>
            <a:miter lim="800000"/>
            <a:headEnd/>
            <a:tailEnd/>
          </a:ln>
        </p:spPr>
      </p:pic>
      <p:sp>
        <p:nvSpPr>
          <p:cNvPr id="8"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smtClean="0"/>
              <a:t>Pre-Service Curriculum Module 8.1.7</a:t>
            </a:r>
            <a:endParaRPr lang="en-US" dirty="0"/>
          </a:p>
        </p:txBody>
      </p:sp>
    </p:spTree>
    <p:extLst>
      <p:ext uri="{BB962C8B-B14F-4D97-AF65-F5344CB8AC3E}">
        <p14:creationId xmlns:p14="http://schemas.microsoft.com/office/powerpoint/2010/main" val="2417093025"/>
      </p:ext>
    </p:extLst>
  </p:cSld>
  <p:clrMapOvr>
    <a:masterClrMapping/>
  </p:clrMapOvr>
  <p:transition advTm="6103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FA6F372E3F374D8C72B176BF3D73AB" ma:contentTypeVersion="0" ma:contentTypeDescription="Create a new document." ma:contentTypeScope="" ma:versionID="6e91955bbb8bbfd3c326cc6a6fac490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861208-4151-4030-B341-13AD1526C677}"/>
</file>

<file path=customXml/itemProps2.xml><?xml version="1.0" encoding="utf-8"?>
<ds:datastoreItem xmlns:ds="http://schemas.openxmlformats.org/officeDocument/2006/customXml" ds:itemID="{6CCA1050-A2C9-4DA5-8CEA-631B11BAFFD2}"/>
</file>

<file path=customXml/itemProps3.xml><?xml version="1.0" encoding="utf-8"?>
<ds:datastoreItem xmlns:ds="http://schemas.openxmlformats.org/officeDocument/2006/customXml" ds:itemID="{8A59DE2E-E026-4478-A99F-5BDB8DE11468}"/>
</file>

<file path=docProps/app.xml><?xml version="1.0" encoding="utf-8"?>
<Properties xmlns="http://schemas.openxmlformats.org/officeDocument/2006/extended-properties" xmlns:vt="http://schemas.openxmlformats.org/officeDocument/2006/docPropsVTypes">
  <Template>ACP-white</Template>
  <TotalTime>28330</TotalTime>
  <Words>1260</Words>
  <Application>Microsoft Office PowerPoint</Application>
  <PresentationFormat>On-screen Show (4:3)</PresentationFormat>
  <Paragraphs>227</Paragraphs>
  <Slides>58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Black</vt:lpstr>
      <vt:lpstr>Calibri</vt:lpstr>
      <vt:lpstr>Franklin Gothic Book</vt:lpstr>
      <vt:lpstr>Times New Roman</vt:lpstr>
      <vt:lpstr>Wingdings</vt:lpstr>
      <vt:lpstr>ACP-white</vt:lpstr>
      <vt:lpstr>Module 8</vt:lpstr>
      <vt:lpstr>Agenda</vt:lpstr>
      <vt:lpstr>Unit 8.1</vt:lpstr>
      <vt:lpstr>Learning Objectives</vt:lpstr>
      <vt:lpstr>Present Danger?</vt:lpstr>
      <vt:lpstr>Present Danger</vt:lpstr>
      <vt:lpstr>Impending Danger </vt:lpstr>
      <vt:lpstr>The Train was Coming--</vt:lpstr>
      <vt:lpstr>Danger Threats: Qualifying Present Danger</vt:lpstr>
      <vt:lpstr>Activity:  Identify Present Danger Threats</vt:lpstr>
      <vt:lpstr>Activity: Present Danger  Case Scenario</vt:lpstr>
      <vt:lpstr>Unit 8.2</vt:lpstr>
      <vt:lpstr>Learning Objectives</vt:lpstr>
      <vt:lpstr>Is a child in impending danger?</vt:lpstr>
      <vt:lpstr>Family Conditions: Impending Danger?</vt:lpstr>
      <vt:lpstr>Differentiating Family Conditions:  Danger Threshold Criteria</vt:lpstr>
      <vt:lpstr>Activity: Negative Family Conditions</vt:lpstr>
      <vt:lpstr>Danger Threats: Qualifying Impending Danger</vt:lpstr>
      <vt:lpstr>Information Collection</vt:lpstr>
      <vt:lpstr>Domain 1:  Child Maltreatment</vt:lpstr>
      <vt:lpstr>Domain 2:  Circumstances Surrounding Maltreatment</vt:lpstr>
      <vt:lpstr>Domain 3:  Child Functioning</vt:lpstr>
      <vt:lpstr>Domain 4:  Adult Functioning</vt:lpstr>
      <vt:lpstr>Domain 5:  Parenting Practices</vt:lpstr>
      <vt:lpstr>Domain 6:  Discipline/Behavior Management</vt:lpstr>
      <vt:lpstr>Unit 8.3</vt:lpstr>
      <vt:lpstr>Learning Objectives</vt:lpstr>
      <vt:lpstr>Is a child in impending danger?</vt:lpstr>
      <vt:lpstr>Differentiating Family Conditions:  Danger Threshold Criteria</vt:lpstr>
      <vt:lpstr>Definition: Caregiver Protective Capacities</vt:lpstr>
      <vt:lpstr>Behavioral Protective Capacity</vt:lpstr>
      <vt:lpstr>Cognitive Protective Capacity</vt:lpstr>
      <vt:lpstr>Emotional Protective Capacity</vt:lpstr>
      <vt:lpstr>Domain 1:  Child Maltreatment</vt:lpstr>
      <vt:lpstr>Domain 2:  Circumstances Surrounding Maltreatment</vt:lpstr>
      <vt:lpstr>Domain 3:  Child Functioning</vt:lpstr>
      <vt:lpstr>Domain 4:  Adult Functioning</vt:lpstr>
      <vt:lpstr>Domain 5:  Parenting Practices</vt:lpstr>
      <vt:lpstr>Domain 6:  Discipline/Behavior Management</vt:lpstr>
      <vt:lpstr>Unit 8.4</vt:lpstr>
      <vt:lpstr>Learning Objectives</vt:lpstr>
      <vt:lpstr>Vulnerable Child</vt:lpstr>
      <vt:lpstr>Vulnerable Child</vt:lpstr>
      <vt:lpstr>Potential Impacts of Danger Threats  on Child Functioning</vt:lpstr>
      <vt:lpstr>Safe</vt:lpstr>
      <vt:lpstr>Unit 8.5</vt:lpstr>
      <vt:lpstr>Learning Objectives</vt:lpstr>
      <vt:lpstr>Protect the Vulnerable</vt:lpstr>
      <vt:lpstr>Protecting the Child Through Prevention</vt:lpstr>
      <vt:lpstr>Financial &amp; Social Costs of Maltreatment</vt:lpstr>
      <vt:lpstr>What does “at Elevated Risk of Maltreatment” mean?</vt:lpstr>
      <vt:lpstr>Protection, Risk and Prevention</vt:lpstr>
      <vt:lpstr>PowerPoint Presentation</vt:lpstr>
      <vt:lpstr>Activity: Child and Adult Functioning, General Parenting, and Family Protective Factors</vt:lpstr>
      <vt:lpstr>Unit 8.6</vt:lpstr>
      <vt:lpstr>Learning Objectives</vt:lpstr>
      <vt:lpstr>PowerPoint Presentation</vt:lpstr>
      <vt:lpstr>Actuarial Tool to Assess Families at Risk</vt:lpstr>
    </vt:vector>
  </TitlesOfParts>
  <Company>Frontera Interactive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Cindy</dc:creator>
  <cp:lastModifiedBy>Menendez, Pamela</cp:lastModifiedBy>
  <cp:revision>322</cp:revision>
  <cp:lastPrinted>2013-05-31T00:16:15Z</cp:lastPrinted>
  <dcterms:created xsi:type="dcterms:W3CDTF">2013-01-31T01:40:39Z</dcterms:created>
  <dcterms:modified xsi:type="dcterms:W3CDTF">2015-03-04T16:04:42Z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0x01010093FA6F372E3F374D8C72B176BF3D73AB</vt:lpwstr>
  </property>
</Properties>
</file>