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1"/>
  </p:notesMasterIdLst>
  <p:handoutMasterIdLst>
    <p:handoutMasterId r:id="rId62"/>
  </p:handoutMasterIdLst>
  <p:sldIdLst>
    <p:sldId id="370" r:id="rId5"/>
    <p:sldId id="396" r:id="rId6"/>
    <p:sldId id="656" r:id="rId7"/>
    <p:sldId id="657" r:id="rId8"/>
    <p:sldId id="658" r:id="rId9"/>
    <p:sldId id="659" r:id="rId10"/>
    <p:sldId id="660" r:id="rId11"/>
    <p:sldId id="400" r:id="rId12"/>
    <p:sldId id="428" r:id="rId13"/>
    <p:sldId id="388" r:id="rId14"/>
    <p:sldId id="402" r:id="rId15"/>
    <p:sldId id="413" r:id="rId16"/>
    <p:sldId id="403" r:id="rId17"/>
    <p:sldId id="431" r:id="rId18"/>
    <p:sldId id="423" r:id="rId19"/>
    <p:sldId id="424" r:id="rId20"/>
    <p:sldId id="404" r:id="rId21"/>
    <p:sldId id="654" r:id="rId22"/>
    <p:sldId id="405" r:id="rId23"/>
    <p:sldId id="419" r:id="rId24"/>
    <p:sldId id="406" r:id="rId25"/>
    <p:sldId id="420" r:id="rId26"/>
    <p:sldId id="421" r:id="rId27"/>
    <p:sldId id="425" r:id="rId28"/>
    <p:sldId id="619" r:id="rId29"/>
    <p:sldId id="620" r:id="rId30"/>
    <p:sldId id="621" r:id="rId31"/>
    <p:sldId id="622" r:id="rId32"/>
    <p:sldId id="623" r:id="rId33"/>
    <p:sldId id="625" r:id="rId34"/>
    <p:sldId id="626" r:id="rId35"/>
    <p:sldId id="627" r:id="rId36"/>
    <p:sldId id="628" r:id="rId37"/>
    <p:sldId id="629" r:id="rId38"/>
    <p:sldId id="630" r:id="rId39"/>
    <p:sldId id="631" r:id="rId40"/>
    <p:sldId id="632" r:id="rId41"/>
    <p:sldId id="633" r:id="rId42"/>
    <p:sldId id="634" r:id="rId43"/>
    <p:sldId id="636" r:id="rId44"/>
    <p:sldId id="637" r:id="rId45"/>
    <p:sldId id="638" r:id="rId46"/>
    <p:sldId id="639" r:id="rId47"/>
    <p:sldId id="640" r:id="rId48"/>
    <p:sldId id="641" r:id="rId49"/>
    <p:sldId id="642" r:id="rId50"/>
    <p:sldId id="644" r:id="rId51"/>
    <p:sldId id="645" r:id="rId52"/>
    <p:sldId id="646" r:id="rId53"/>
    <p:sldId id="647" r:id="rId54"/>
    <p:sldId id="655" r:id="rId55"/>
    <p:sldId id="648" r:id="rId56"/>
    <p:sldId id="649" r:id="rId57"/>
    <p:sldId id="650" r:id="rId58"/>
    <p:sldId id="651" r:id="rId59"/>
    <p:sldId id="652" r:id="rId60"/>
  </p:sldIdLst>
  <p:sldSz cx="9144000" cy="6858000" type="screen4x3"/>
  <p:notesSz cx="7010400" cy="9296400"/>
  <p:custDataLst>
    <p:tags r:id="rId6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FAA"/>
    <a:srgbClr val="56944F"/>
    <a:srgbClr val="FFFFFF"/>
    <a:srgbClr val="185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81304" autoAdjust="0"/>
  </p:normalViewPr>
  <p:slideViewPr>
    <p:cSldViewPr snapToGrid="0" snapToObjects="1">
      <p:cViewPr varScale="1">
        <p:scale>
          <a:sx n="101" d="100"/>
          <a:sy n="101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814" y="-102"/>
      </p:cViewPr>
      <p:guideLst>
        <p:guide orient="horz" pos="2949"/>
        <p:guide pos="222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C036C-AFE9-462D-AED9-DA67C7C93DC8}" type="doc">
      <dgm:prSet loTypeId="urn:diagrams.loki3.com/TabbedArc+Icon" loCatId="officeonline" qsTypeId="urn:microsoft.com/office/officeart/2005/8/quickstyle/simple1" qsCatId="simple" csTypeId="urn:microsoft.com/office/officeart/2005/8/colors/accent1_2" csCatId="accent1" phldr="1"/>
      <dgm:spPr/>
    </dgm:pt>
    <dgm:pt modelId="{F18E5AB7-D94C-44BA-8511-361218A53A8F}">
      <dgm:prSet/>
      <dgm:spPr>
        <a:xfrm rot="20880000">
          <a:off x="1488395" y="576652"/>
          <a:ext cx="760432" cy="494281"/>
        </a:xfrm>
        <a:solidFill>
          <a:srgbClr val="9BBB59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Nurturing and attachment</a:t>
          </a:r>
        </a:p>
      </dgm:t>
    </dgm:pt>
    <dgm:pt modelId="{5771F1EA-66B7-4A70-A92F-901FD28CA150}" type="parTrans" cxnId="{759AC106-4A5B-467A-9647-00675229BE23}">
      <dgm:prSet/>
      <dgm:spPr/>
      <dgm:t>
        <a:bodyPr/>
        <a:lstStyle/>
        <a:p>
          <a:endParaRPr lang="en-US"/>
        </a:p>
      </dgm:t>
    </dgm:pt>
    <dgm:pt modelId="{1F9A423E-CC4F-4079-AFD2-21F4062F9E29}" type="sibTrans" cxnId="{759AC106-4A5B-467A-9647-00675229BE23}">
      <dgm:prSet/>
      <dgm:spPr/>
      <dgm:t>
        <a:bodyPr/>
        <a:lstStyle/>
        <a:p>
          <a:endParaRPr lang="en-US"/>
        </a:p>
      </dgm:t>
    </dgm:pt>
    <dgm:pt modelId="{58FF28C7-DBDA-413C-AF8A-DFB23BDA5ED6}">
      <dgm:prSet/>
      <dgm:spPr>
        <a:xfrm rot="19440000">
          <a:off x="630071" y="958802"/>
          <a:ext cx="760432" cy="494281"/>
        </a:xfr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Knowledge of Parenting and child development</a:t>
          </a:r>
        </a:p>
      </dgm:t>
    </dgm:pt>
    <dgm:pt modelId="{0981BBB9-593B-48F6-8D40-B3AB5BD1AA20}" type="parTrans" cxnId="{B8F8A6BE-5DC4-4CB5-B990-630EFC12DD23}">
      <dgm:prSet/>
      <dgm:spPr/>
      <dgm:t>
        <a:bodyPr/>
        <a:lstStyle/>
        <a:p>
          <a:endParaRPr lang="en-US"/>
        </a:p>
      </dgm:t>
    </dgm:pt>
    <dgm:pt modelId="{3D67DEB9-D45F-4DF5-90BF-58D0BDA36A80}" type="sibTrans" cxnId="{B8F8A6BE-5DC4-4CB5-B990-630EFC12DD23}">
      <dgm:prSet/>
      <dgm:spPr/>
      <dgm:t>
        <a:bodyPr/>
        <a:lstStyle/>
        <a:p>
          <a:endParaRPr lang="en-US"/>
        </a:p>
      </dgm:t>
    </dgm:pt>
    <dgm:pt modelId="{D36B84E5-ACD7-428A-9FD9-D691BC2EDB95}">
      <dgm:prSet/>
      <dgm:spPr>
        <a:xfrm rot="18000000">
          <a:off x="1388" y="1657026"/>
          <a:ext cx="760432" cy="494281"/>
        </a:xfr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Parental </a:t>
          </a:r>
          <a:r>
            <a:rPr lang="en-US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Resilience</a:t>
          </a:r>
          <a:endParaRPr lang="en-US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2BC2B3C5-512B-4ECB-ACA5-41355AC96A61}" type="parTrans" cxnId="{7AF146D5-DDF8-4AFE-975B-6A964ED745EB}">
      <dgm:prSet/>
      <dgm:spPr/>
      <dgm:t>
        <a:bodyPr/>
        <a:lstStyle/>
        <a:p>
          <a:endParaRPr lang="en-US"/>
        </a:p>
      </dgm:t>
    </dgm:pt>
    <dgm:pt modelId="{3910CE94-14DC-45F8-921E-D2A87D506ABD}" type="sibTrans" cxnId="{7AF146D5-DDF8-4AFE-975B-6A964ED745EB}">
      <dgm:prSet/>
      <dgm:spPr/>
      <dgm:t>
        <a:bodyPr/>
        <a:lstStyle/>
        <a:p>
          <a:endParaRPr lang="en-US"/>
        </a:p>
      </dgm:t>
    </dgm:pt>
    <dgm:pt modelId="{C556357E-F6E9-4165-92D1-488B75BCFE05}">
      <dgm:prSet/>
      <dgm:spPr>
        <a:xfrm rot="3600000">
          <a:off x="3914953" y="1657026"/>
          <a:ext cx="760432" cy="494281"/>
        </a:xfrm>
        <a:solidFill>
          <a:srgbClr val="4BACC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Social and Emotional Competence of Children</a:t>
          </a:r>
        </a:p>
      </dgm:t>
    </dgm:pt>
    <dgm:pt modelId="{66E8568A-58D8-4220-8AEC-ED02439606F6}" type="parTrans" cxnId="{3C0BB4E4-7413-4226-AE44-27D8F587BEAC}">
      <dgm:prSet/>
      <dgm:spPr/>
      <dgm:t>
        <a:bodyPr/>
        <a:lstStyle/>
        <a:p>
          <a:endParaRPr lang="en-US"/>
        </a:p>
      </dgm:t>
    </dgm:pt>
    <dgm:pt modelId="{E0A2137C-31B7-44B8-8009-9610003B3FB6}" type="sibTrans" cxnId="{3C0BB4E4-7413-4226-AE44-27D8F587BEAC}">
      <dgm:prSet/>
      <dgm:spPr/>
      <dgm:t>
        <a:bodyPr/>
        <a:lstStyle/>
        <a:p>
          <a:endParaRPr lang="en-US"/>
        </a:p>
      </dgm:t>
    </dgm:pt>
    <dgm:pt modelId="{CA8AA453-F9C2-484F-A263-C4E70C7A5123}">
      <dgm:prSet/>
      <dgm:spPr>
        <a:xfrm rot="2160000">
          <a:off x="3286270" y="958802"/>
          <a:ext cx="760432" cy="494281"/>
        </a:xfrm>
        <a:solidFill>
          <a:srgbClr val="8064A2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Concrete Supports</a:t>
          </a:r>
        </a:p>
      </dgm:t>
    </dgm:pt>
    <dgm:pt modelId="{22124EE9-0C32-432B-9FE3-C09C5109EA02}" type="parTrans" cxnId="{A440AD05-2BF3-4757-AE13-056279ACB676}">
      <dgm:prSet/>
      <dgm:spPr/>
      <dgm:t>
        <a:bodyPr/>
        <a:lstStyle/>
        <a:p>
          <a:endParaRPr lang="en-US"/>
        </a:p>
      </dgm:t>
    </dgm:pt>
    <dgm:pt modelId="{DF70D098-4C2F-459B-AB5D-B89954FE4E41}" type="sibTrans" cxnId="{A440AD05-2BF3-4757-AE13-056279ACB676}">
      <dgm:prSet/>
      <dgm:spPr/>
      <dgm:t>
        <a:bodyPr/>
        <a:lstStyle/>
        <a:p>
          <a:endParaRPr lang="en-US"/>
        </a:p>
      </dgm:t>
    </dgm:pt>
    <dgm:pt modelId="{AFD5CB06-23AE-4B1D-86CE-CDA3D9D846D8}">
      <dgm:prSet/>
      <dgm:spPr>
        <a:xfrm rot="720000">
          <a:off x="2427947" y="576652"/>
          <a:ext cx="760432" cy="49428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Social Connections</a:t>
          </a:r>
        </a:p>
      </dgm:t>
    </dgm:pt>
    <dgm:pt modelId="{3AF1D5AD-5DE5-4181-AA7E-118600E9C795}" type="parTrans" cxnId="{9542F48A-1AAA-493B-AAA3-1344D1505844}">
      <dgm:prSet/>
      <dgm:spPr/>
      <dgm:t>
        <a:bodyPr/>
        <a:lstStyle/>
        <a:p>
          <a:endParaRPr lang="en-US"/>
        </a:p>
      </dgm:t>
    </dgm:pt>
    <dgm:pt modelId="{D40A6E67-DC8A-43D1-89B4-3D50CDD02051}" type="sibTrans" cxnId="{9542F48A-1AAA-493B-AAA3-1344D1505844}">
      <dgm:prSet/>
      <dgm:spPr/>
      <dgm:t>
        <a:bodyPr/>
        <a:lstStyle/>
        <a:p>
          <a:endParaRPr lang="en-US"/>
        </a:p>
      </dgm:t>
    </dgm:pt>
    <dgm:pt modelId="{6ED1FDDC-B4FE-4E23-9E57-89B6D76EDA47}" type="pres">
      <dgm:prSet presAssocID="{665C036C-AFE9-462D-AED9-DA67C7C93DC8}" presName="Name0" presStyleCnt="0">
        <dgm:presLayoutVars>
          <dgm:dir/>
          <dgm:resizeHandles val="exact"/>
        </dgm:presLayoutVars>
      </dgm:prSet>
      <dgm:spPr/>
    </dgm:pt>
    <dgm:pt modelId="{40BF0DC1-6B99-4BB5-AA56-59FD0D27F641}" type="pres">
      <dgm:prSet presAssocID="{D36B84E5-ACD7-428A-9FD9-D691BC2EDB95}" presName="twoplus" presStyleLbl="node1" presStyleIdx="0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C228C0B-D310-4C2F-9979-66DB13922E52}" type="pres">
      <dgm:prSet presAssocID="{58FF28C7-DBDA-413C-AF8A-DFB23BDA5ED6}" presName="twoplus" presStyleLbl="node1" presStyleIdx="1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2CF9A7D3-8DD6-47C4-96A6-13FC674E3AD4}" type="pres">
      <dgm:prSet presAssocID="{F18E5AB7-D94C-44BA-8511-361218A53A8F}" presName="twoplus" presStyleLbl="node1" presStyleIdx="2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E6A6B311-FB16-4BAC-ADE6-B0C8DE472F51}" type="pres">
      <dgm:prSet presAssocID="{AFD5CB06-23AE-4B1D-86CE-CDA3D9D846D8}" presName="twoplus" presStyleLbl="node1" presStyleIdx="3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5C1D84D-002F-4FAA-B198-D620A5F215DC}" type="pres">
      <dgm:prSet presAssocID="{CA8AA453-F9C2-484F-A263-C4E70C7A5123}" presName="twoplus" presStyleLbl="node1" presStyleIdx="4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1B4E1FF5-E314-43E2-BA2D-5D2E77F7A37A}" type="pres">
      <dgm:prSet presAssocID="{C556357E-F6E9-4165-92D1-488B75BCFE05}" presName="twoplus" presStyleLbl="node1" presStyleIdx="5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9542F48A-1AAA-493B-AAA3-1344D1505844}" srcId="{665C036C-AFE9-462D-AED9-DA67C7C93DC8}" destId="{AFD5CB06-23AE-4B1D-86CE-CDA3D9D846D8}" srcOrd="3" destOrd="0" parTransId="{3AF1D5AD-5DE5-4181-AA7E-118600E9C795}" sibTransId="{D40A6E67-DC8A-43D1-89B4-3D50CDD02051}"/>
    <dgm:cxn modelId="{6AC4C681-017F-4FE9-987B-26C50BC8E567}" type="presOf" srcId="{F18E5AB7-D94C-44BA-8511-361218A53A8F}" destId="{2CF9A7D3-8DD6-47C4-96A6-13FC674E3AD4}" srcOrd="0" destOrd="0" presId="urn:diagrams.loki3.com/TabbedArc+Icon"/>
    <dgm:cxn modelId="{9F789E87-1800-4D9F-9D23-19DD57013A9C}" type="presOf" srcId="{C556357E-F6E9-4165-92D1-488B75BCFE05}" destId="{1B4E1FF5-E314-43E2-BA2D-5D2E77F7A37A}" srcOrd="0" destOrd="0" presId="urn:diagrams.loki3.com/TabbedArc+Icon"/>
    <dgm:cxn modelId="{7AF146D5-DDF8-4AFE-975B-6A964ED745EB}" srcId="{665C036C-AFE9-462D-AED9-DA67C7C93DC8}" destId="{D36B84E5-ACD7-428A-9FD9-D691BC2EDB95}" srcOrd="0" destOrd="0" parTransId="{2BC2B3C5-512B-4ECB-ACA5-41355AC96A61}" sibTransId="{3910CE94-14DC-45F8-921E-D2A87D506ABD}"/>
    <dgm:cxn modelId="{3CDAF218-DF08-4DBD-9062-7C1C41CB5B87}" type="presOf" srcId="{D36B84E5-ACD7-428A-9FD9-D691BC2EDB95}" destId="{40BF0DC1-6B99-4BB5-AA56-59FD0D27F641}" srcOrd="0" destOrd="0" presId="urn:diagrams.loki3.com/TabbedArc+Icon"/>
    <dgm:cxn modelId="{A440AD05-2BF3-4757-AE13-056279ACB676}" srcId="{665C036C-AFE9-462D-AED9-DA67C7C93DC8}" destId="{CA8AA453-F9C2-484F-A263-C4E70C7A5123}" srcOrd="4" destOrd="0" parTransId="{22124EE9-0C32-432B-9FE3-C09C5109EA02}" sibTransId="{DF70D098-4C2F-459B-AB5D-B89954FE4E41}"/>
    <dgm:cxn modelId="{B8F8A6BE-5DC4-4CB5-B990-630EFC12DD23}" srcId="{665C036C-AFE9-462D-AED9-DA67C7C93DC8}" destId="{58FF28C7-DBDA-413C-AF8A-DFB23BDA5ED6}" srcOrd="1" destOrd="0" parTransId="{0981BBB9-593B-48F6-8D40-B3AB5BD1AA20}" sibTransId="{3D67DEB9-D45F-4DF5-90BF-58D0BDA36A80}"/>
    <dgm:cxn modelId="{66CAD7A5-1280-4FF8-BA2E-1C4D5C1030A5}" type="presOf" srcId="{58FF28C7-DBDA-413C-AF8A-DFB23BDA5ED6}" destId="{DC228C0B-D310-4C2F-9979-66DB13922E52}" srcOrd="0" destOrd="0" presId="urn:diagrams.loki3.com/TabbedArc+Icon"/>
    <dgm:cxn modelId="{759AC106-4A5B-467A-9647-00675229BE23}" srcId="{665C036C-AFE9-462D-AED9-DA67C7C93DC8}" destId="{F18E5AB7-D94C-44BA-8511-361218A53A8F}" srcOrd="2" destOrd="0" parTransId="{5771F1EA-66B7-4A70-A92F-901FD28CA150}" sibTransId="{1F9A423E-CC4F-4079-AFD2-21F4062F9E29}"/>
    <dgm:cxn modelId="{3C0BB4E4-7413-4226-AE44-27D8F587BEAC}" srcId="{665C036C-AFE9-462D-AED9-DA67C7C93DC8}" destId="{C556357E-F6E9-4165-92D1-488B75BCFE05}" srcOrd="5" destOrd="0" parTransId="{66E8568A-58D8-4220-8AEC-ED02439606F6}" sibTransId="{E0A2137C-31B7-44B8-8009-9610003B3FB6}"/>
    <dgm:cxn modelId="{2A931700-B45B-406D-8582-EB2834BD24DB}" type="presOf" srcId="{665C036C-AFE9-462D-AED9-DA67C7C93DC8}" destId="{6ED1FDDC-B4FE-4E23-9E57-89B6D76EDA47}" srcOrd="0" destOrd="0" presId="urn:diagrams.loki3.com/TabbedArc+Icon"/>
    <dgm:cxn modelId="{96BD92D7-FED5-49DA-8E17-669199EDBD4F}" type="presOf" srcId="{AFD5CB06-23AE-4B1D-86CE-CDA3D9D846D8}" destId="{E6A6B311-FB16-4BAC-ADE6-B0C8DE472F51}" srcOrd="0" destOrd="0" presId="urn:diagrams.loki3.com/TabbedArc+Icon"/>
    <dgm:cxn modelId="{BAF79BF8-7AD9-4B83-A663-C01C2AF3EA64}" type="presOf" srcId="{CA8AA453-F9C2-484F-A263-C4E70C7A5123}" destId="{85C1D84D-002F-4FAA-B198-D620A5F215DC}" srcOrd="0" destOrd="0" presId="urn:diagrams.loki3.com/TabbedArc+Icon"/>
    <dgm:cxn modelId="{34191B8E-A62A-4BB5-8DD0-E3044B43E564}" type="presParOf" srcId="{6ED1FDDC-B4FE-4E23-9E57-89B6D76EDA47}" destId="{40BF0DC1-6B99-4BB5-AA56-59FD0D27F641}" srcOrd="0" destOrd="0" presId="urn:diagrams.loki3.com/TabbedArc+Icon"/>
    <dgm:cxn modelId="{7F158119-4EDF-46D8-B83F-447F205596A4}" type="presParOf" srcId="{6ED1FDDC-B4FE-4E23-9E57-89B6D76EDA47}" destId="{DC228C0B-D310-4C2F-9979-66DB13922E52}" srcOrd="1" destOrd="0" presId="urn:diagrams.loki3.com/TabbedArc+Icon"/>
    <dgm:cxn modelId="{8ECCDAB5-4A99-421F-887E-3026271C9B80}" type="presParOf" srcId="{6ED1FDDC-B4FE-4E23-9E57-89B6D76EDA47}" destId="{2CF9A7D3-8DD6-47C4-96A6-13FC674E3AD4}" srcOrd="2" destOrd="0" presId="urn:diagrams.loki3.com/TabbedArc+Icon"/>
    <dgm:cxn modelId="{D8167756-E38A-4F77-89E8-F8B29EEDBF56}" type="presParOf" srcId="{6ED1FDDC-B4FE-4E23-9E57-89B6D76EDA47}" destId="{E6A6B311-FB16-4BAC-ADE6-B0C8DE472F51}" srcOrd="3" destOrd="0" presId="urn:diagrams.loki3.com/TabbedArc+Icon"/>
    <dgm:cxn modelId="{65565FBC-DBDD-44B6-9124-F5F59B27A6EB}" type="presParOf" srcId="{6ED1FDDC-B4FE-4E23-9E57-89B6D76EDA47}" destId="{85C1D84D-002F-4FAA-B198-D620A5F215DC}" srcOrd="4" destOrd="0" presId="urn:diagrams.loki3.com/TabbedArc+Icon"/>
    <dgm:cxn modelId="{7C35C8CC-831D-4431-A81C-D3F78B65EF57}" type="presParOf" srcId="{6ED1FDDC-B4FE-4E23-9E57-89B6D76EDA47}" destId="{1B4E1FF5-E314-43E2-BA2D-5D2E77F7A37A}" srcOrd="5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9126840B-9E8A-4F37-A7B4-779DFE09E102}" type="datetimeFigureOut">
              <a:rPr lang="en-US" smtClean="0"/>
              <a:pPr/>
              <a:t>1/20/2015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130E4F7B-0E95-48A5-AAF9-2C294E373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983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F69EEC90-817C-4340-974E-591DA663A18D}" type="datetimeFigureOut">
              <a:rPr lang="en-US" smtClean="0"/>
              <a:pPr/>
              <a:t>1/20/2015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58E6C161-0FB7-4179-A019-8C19B39E6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347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K4PvcVAbes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4.0.1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55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4.2.20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92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4.2.21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92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4.2.22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92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4.2.23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92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4.2.24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63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4.2.25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89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4.2.26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70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4.2.27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92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4.2.29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92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4.2.32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9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4.0.2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17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4.2.33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92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4.2.34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92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4.2.35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92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4.2.36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04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5.4.55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54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5.4.56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5.4.57</a:t>
            </a:r>
          </a:p>
          <a:p>
            <a:endParaRPr lang="en-US" dirty="0" smtClean="0"/>
          </a:p>
          <a:p>
            <a:r>
              <a:rPr lang="en-US" dirty="0" smtClean="0"/>
              <a:t>Key Points</a:t>
            </a:r>
          </a:p>
          <a:p>
            <a:pPr marL="170044" indent="-170044">
              <a:buFont typeface="Arial" panose="020B0604020202020204" pitchFamily="34" charset="0"/>
              <a:buChar char="•"/>
            </a:pPr>
            <a:r>
              <a:rPr lang="en-US" b="1" dirty="0"/>
              <a:t>Mental Health:</a:t>
            </a:r>
            <a:r>
              <a:rPr lang="en-US" dirty="0"/>
              <a:t> Is the state of emotional and psychological well-being.</a:t>
            </a:r>
          </a:p>
          <a:p>
            <a:pPr marL="170044" indent="-170044">
              <a:buFont typeface="Arial" panose="020B0604020202020204" pitchFamily="34" charset="0"/>
              <a:buChar char="•"/>
            </a:pPr>
            <a:r>
              <a:rPr lang="en-US" b="1" dirty="0"/>
              <a:t>Behavior Health:</a:t>
            </a:r>
            <a:r>
              <a:rPr lang="en-US" dirty="0"/>
              <a:t> focuses on the reciprocal relationship between the holistic view of human behavior and the well-being of the body as a whole entity.</a:t>
            </a:r>
          </a:p>
          <a:p>
            <a:pPr marL="170044" indent="-170044">
              <a:buFont typeface="Arial" panose="020B0604020202020204" pitchFamily="34" charset="0"/>
              <a:buChar char="•"/>
            </a:pPr>
            <a:r>
              <a:rPr lang="en-US" b="1" dirty="0"/>
              <a:t>Mental Illness</a:t>
            </a:r>
            <a:r>
              <a:rPr lang="en-US" dirty="0"/>
              <a:t> is the medical condition that disrupts a person's thinking, feeling, mood, ability to relate to others and daily functioning. </a:t>
            </a:r>
          </a:p>
          <a:p>
            <a:endParaRPr lang="en-US" dirty="0" smtClean="0"/>
          </a:p>
          <a:p>
            <a:r>
              <a:rPr lang="en-US" dirty="0"/>
              <a:t>Characteristics of a person with mental illness can include: </a:t>
            </a:r>
          </a:p>
          <a:p>
            <a:pPr marL="170044" indent="-170044">
              <a:buFont typeface="Arial" panose="020B0604020202020204" pitchFamily="34" charset="0"/>
              <a:buChar char="•"/>
            </a:pPr>
            <a:r>
              <a:rPr lang="en-US" dirty="0"/>
              <a:t>Sustained and abnormal alterations in thinking, in mood, or in behavior. </a:t>
            </a:r>
          </a:p>
          <a:p>
            <a:pPr marL="170044" indent="-170044">
              <a:buFont typeface="Arial" panose="020B0604020202020204" pitchFamily="34" charset="0"/>
              <a:buChar char="•"/>
            </a:pPr>
            <a:r>
              <a:rPr lang="en-US" dirty="0"/>
              <a:t>Disruptions and impairment in a person’s daily functioning.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i="0" u="none" dirty="0" smtClean="0"/>
              <a:t>5.4.58</a:t>
            </a:r>
          </a:p>
          <a:p>
            <a:endParaRPr lang="en-US" b="0" i="0" u="none" dirty="0" smtClean="0"/>
          </a:p>
          <a:p>
            <a:r>
              <a:rPr lang="en-US" dirty="0"/>
              <a:t>Key Points:</a:t>
            </a:r>
          </a:p>
          <a:p>
            <a:r>
              <a:rPr lang="en-US" dirty="0"/>
              <a:t>Children whose parents have mental health needs are at far greater risk of developing emotional and behavioral difficulties than children of parents who do not have mental health diagnoses</a:t>
            </a:r>
            <a:endParaRPr lang="en-US" b="0" i="0" u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5.4.59</a:t>
            </a:r>
          </a:p>
          <a:p>
            <a:endParaRPr lang="en-US" dirty="0"/>
          </a:p>
          <a:p>
            <a:r>
              <a:rPr lang="en-US" dirty="0"/>
              <a:t>Key Points</a:t>
            </a:r>
          </a:p>
          <a:p>
            <a:r>
              <a:rPr lang="en-US" dirty="0"/>
              <a:t>Mental illness is associated with increased occurrence of chronic diseases such as cardiovascular disease, diabetes, obesity, asthma, epilepsy, and cancer. It is also associated with the following:</a:t>
            </a:r>
          </a:p>
          <a:p>
            <a:pPr marL="170044" indent="-170044">
              <a:buFont typeface="Arial" panose="020B0604020202020204" pitchFamily="34" charset="0"/>
              <a:buChar char="•"/>
            </a:pPr>
            <a:r>
              <a:rPr lang="en-US" dirty="0"/>
              <a:t>Lower use of medical care. </a:t>
            </a:r>
          </a:p>
          <a:p>
            <a:pPr marL="170044" indent="-170044">
              <a:buFont typeface="Arial" panose="020B0604020202020204" pitchFamily="34" charset="0"/>
              <a:buChar char="•"/>
            </a:pPr>
            <a:r>
              <a:rPr lang="en-US" dirty="0"/>
              <a:t>Reduced adherence to treatment therapies for chronic diseases.</a:t>
            </a:r>
          </a:p>
          <a:p>
            <a:pPr marL="170044" indent="-170044">
              <a:buFont typeface="Arial" panose="020B0604020202020204" pitchFamily="34" charset="0"/>
              <a:buChar char="•"/>
            </a:pPr>
            <a:r>
              <a:rPr lang="en-US" dirty="0"/>
              <a:t>Higher risks of adverse health outcomes.</a:t>
            </a:r>
          </a:p>
          <a:p>
            <a:pPr marL="170044" indent="-170044">
              <a:buFont typeface="Arial" panose="020B0604020202020204" pitchFamily="34" charset="0"/>
              <a:buChar char="•"/>
            </a:pPr>
            <a:r>
              <a:rPr lang="en-US" dirty="0"/>
              <a:t>The use of tobacco products.</a:t>
            </a:r>
          </a:p>
          <a:p>
            <a:pPr marL="170044" indent="-170044">
              <a:buFont typeface="Arial" panose="020B0604020202020204" pitchFamily="34" charset="0"/>
              <a:buChar char="•"/>
            </a:pPr>
            <a:r>
              <a:rPr lang="en-US" dirty="0"/>
              <a:t>The abuse of alcohol.</a:t>
            </a:r>
          </a:p>
          <a:p>
            <a:endParaRPr lang="en-US" dirty="0"/>
          </a:p>
          <a:p>
            <a:r>
              <a:rPr lang="en-US" dirty="0"/>
              <a:t>Co-occurring Disorder (Dual Diagnosis): 8.9 million in the United States</a:t>
            </a:r>
          </a:p>
          <a:p>
            <a:pPr marL="170044" indent="-170044">
              <a:buFont typeface="Arial" panose="020B0604020202020204" pitchFamily="34" charset="0"/>
              <a:buChar char="•"/>
            </a:pPr>
            <a:r>
              <a:rPr lang="en-US" dirty="0"/>
              <a:t>7.4 percent of individuals receive treatment for both conditions, and 55.8 percent receiving no treatment at all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47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5.4.61</a:t>
            </a:r>
          </a:p>
          <a:p>
            <a:endParaRPr lang="en-US" dirty="0" smtClean="0"/>
          </a:p>
          <a:p>
            <a:r>
              <a:rPr lang="en-US" dirty="0" smtClean="0"/>
              <a:t>Key Points</a:t>
            </a:r>
          </a:p>
          <a:p>
            <a:r>
              <a:rPr lang="en-US" dirty="0"/>
              <a:t>Anxiety disorders are among the most common mental disorders experienced by Americans. </a:t>
            </a:r>
          </a:p>
          <a:p>
            <a:r>
              <a:rPr lang="en-US" dirty="0"/>
              <a:t>There are a wide variety of anxiety disorders, including post-traumatic stress disorder, obsessive-compulsive disorder, and specific phobias to name a few.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3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2.1.3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322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5.4.62</a:t>
            </a:r>
          </a:p>
          <a:p>
            <a:endParaRPr lang="en-US" dirty="0" smtClean="0"/>
          </a:p>
          <a:p>
            <a:pPr defTabSz="906902">
              <a:defRPr/>
            </a:pPr>
            <a:endParaRPr lang="en-US" dirty="0"/>
          </a:p>
          <a:p>
            <a:pPr defTabSz="906902">
              <a:defRPr/>
            </a:pPr>
            <a:endParaRPr lang="en-US" dirty="0"/>
          </a:p>
          <a:p>
            <a:pPr defTabSz="906902">
              <a:defRPr/>
            </a:pPr>
            <a:endParaRPr lang="en-US" dirty="0"/>
          </a:p>
          <a:p>
            <a:pPr defTabSz="906902">
              <a:defRPr/>
            </a:pPr>
            <a:endParaRPr lang="en-US" dirty="0"/>
          </a:p>
          <a:p>
            <a:pPr defTabSz="906902">
              <a:defRPr/>
            </a:pPr>
            <a:endParaRPr lang="en-US" dirty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01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5.4.63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15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5.4.64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886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5.4.65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271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5.4.66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041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5.4.67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459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5.4.68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133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5.4.69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714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5.4.70</a:t>
            </a:r>
          </a:p>
          <a:p>
            <a:endParaRPr lang="en-US" dirty="0" smtClean="0"/>
          </a:p>
          <a:p>
            <a:r>
              <a:rPr lang="en-US" dirty="0" smtClean="0"/>
              <a:t>Key Points</a:t>
            </a:r>
          </a:p>
          <a:p>
            <a:r>
              <a:rPr lang="en-US" dirty="0"/>
              <a:t>The Baker Act is found in Florida Statutes Chapter 394, Part 1. It is also known as the Florida Mental Health Act.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Baker Act provides legal procedures for mental health examination and treatment, including:</a:t>
            </a:r>
          </a:p>
          <a:p>
            <a:pPr lvl="1"/>
            <a:r>
              <a:rPr lang="en-US" dirty="0"/>
              <a:t>Voluntary admission</a:t>
            </a:r>
          </a:p>
          <a:p>
            <a:pPr lvl="1"/>
            <a:r>
              <a:rPr lang="en-US" dirty="0"/>
              <a:t>Involuntary examination</a:t>
            </a:r>
          </a:p>
          <a:p>
            <a:pPr lvl="1"/>
            <a:r>
              <a:rPr lang="en-US" dirty="0"/>
              <a:t>Involuntary inpatient placement (IIP)</a:t>
            </a:r>
          </a:p>
          <a:p>
            <a:pPr lvl="1"/>
            <a:r>
              <a:rPr lang="en-US" dirty="0"/>
              <a:t>Involuntary outpatient placement( IOP)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325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5.5.72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9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5.5.73</a:t>
            </a:r>
          </a:p>
          <a:p>
            <a:endParaRPr lang="en-US" dirty="0" smtClean="0"/>
          </a:p>
          <a:p>
            <a:r>
              <a:rPr lang="en-US" b="1" dirty="0"/>
              <a:t>Learning Objectives</a:t>
            </a:r>
            <a:endParaRPr lang="en-US" dirty="0"/>
          </a:p>
          <a:p>
            <a:pPr lvl="0"/>
            <a:r>
              <a:rPr lang="en-US" dirty="0"/>
              <a:t>Define the terms “poverty,” “the culture of poverty,” conditions of poverty and “intergenerational poverty.”</a:t>
            </a:r>
          </a:p>
          <a:p>
            <a:pPr lvl="0"/>
            <a:r>
              <a:rPr lang="en-US" dirty="0"/>
              <a:t>Describe the impact of poverty on families.</a:t>
            </a:r>
          </a:p>
          <a:p>
            <a:pPr lvl="0"/>
            <a:r>
              <a:rPr lang="en-US" dirty="0"/>
              <a:t>Identify how children are impacted physically, emotionally and educationally from living in poverty.</a:t>
            </a:r>
          </a:p>
          <a:p>
            <a:pPr lvl="0"/>
            <a:r>
              <a:rPr lang="en-US" dirty="0"/>
              <a:t>Describe how poverty impacts child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5.5.74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677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5.5.75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5.5.76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751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5.5.77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>
                <a:hlinkClick r:id="rId3"/>
              </a:rPr>
              <a:t>https://www.youtube.com/watch?v=vK4PvcVAbes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87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5.5.78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343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5.6.80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812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>
              <a:defRPr/>
            </a:pPr>
            <a:r>
              <a:rPr lang="en-US" dirty="0" smtClean="0"/>
              <a:t>5.6.81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r>
              <a:rPr lang="en-US" dirty="0" smtClean="0"/>
              <a:t>5.6.82</a:t>
            </a:r>
          </a:p>
          <a:p>
            <a:pPr defTabSz="906902">
              <a:defRPr/>
            </a:pPr>
            <a:endParaRPr lang="en-US" dirty="0"/>
          </a:p>
          <a:p>
            <a:pPr defTabSz="906902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440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r>
              <a:rPr lang="en-US" dirty="0" smtClean="0"/>
              <a:t>5.6.83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5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1.1.5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124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5.6.84</a:t>
            </a:r>
          </a:p>
          <a:p>
            <a:pPr defTabSz="90690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168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5.6.85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171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5.6.86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171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5.6.87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695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r>
              <a:rPr lang="en-US" dirty="0" smtClean="0"/>
              <a:t>5.6.88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7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1.1.10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0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27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4.2.16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6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4.2.17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630888" y="1468367"/>
            <a:ext cx="6859859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B5FAA"/>
                </a:solidFill>
              </a:rPr>
              <a:t>DCF Pre-Service</a:t>
            </a:r>
            <a:r>
              <a:rPr lang="en-US" baseline="0" dirty="0" smtClean="0">
                <a:solidFill>
                  <a:srgbClr val="1B5FAA"/>
                </a:solidFill>
              </a:rPr>
              <a:t> Curriculum</a:t>
            </a:r>
            <a:endParaRPr lang="en-US" sz="2200" dirty="0">
              <a:solidFill>
                <a:srgbClr val="1B5FA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 sz="2800" dirty="0" smtClean="0">
                <a:latin typeface="Arial Black" pitchFamily="34" charset="0"/>
              </a:rPr>
              <a:t>Core PreService Curriculum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Weeks 1-3</a:t>
            </a:r>
            <a:br>
              <a:rPr lang="en-US" sz="2800" dirty="0" smtClean="0">
                <a:latin typeface="Arial Black" pitchFamily="34" charset="0"/>
              </a:rPr>
            </a:b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881" y="4977918"/>
            <a:ext cx="1403872" cy="15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4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44338" y="636167"/>
            <a:ext cx="7545661" cy="18864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44166" y="4226940"/>
            <a:ext cx="7474713" cy="18686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718" y="4226939"/>
            <a:ext cx="1768859" cy="18808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653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 smtClean="0"/>
              <a:t>Title is Optional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04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40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266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3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8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4536" y="274638"/>
            <a:ext cx="7082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536" y="1600201"/>
            <a:ext cx="7082264" cy="436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49" r:id="rId3"/>
    <p:sldLayoutId id="2147483650" r:id="rId4"/>
    <p:sldLayoutId id="2147483654" r:id="rId5"/>
    <p:sldLayoutId id="2147483659" r:id="rId6"/>
    <p:sldLayoutId id="2147483661" r:id="rId7"/>
    <p:sldLayoutId id="2147483660" r:id="rId8"/>
    <p:sldLayoutId id="2147483662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K4PvcVAbes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Q_classification#cite_note-Kaufman2009p112-37" TargetMode="External"/><Relationship Id="rId2" Type="http://schemas.openxmlformats.org/officeDocument/2006/relationships/hyperlink" Target="http://en.wikipedia.org/wiki/IQ_classification#cite_note-Sattler2008insidebackcover-33" TargetMode="Externa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3960025"/>
            <a:ext cx="7088460" cy="1119975"/>
          </a:xfrm>
        </p:spPr>
        <p:txBody>
          <a:bodyPr>
            <a:noAutofit/>
          </a:bodyPr>
          <a:lstStyle/>
          <a:p>
            <a:r>
              <a:rPr lang="en-US" sz="3200" dirty="0" smtClean="0"/>
              <a:t>Family Conditions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673" y="5241828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Family Dynamics?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954" y="1346110"/>
            <a:ext cx="6067425" cy="4045311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Family </a:t>
            </a:r>
            <a:r>
              <a:rPr lang="en-US" dirty="0" smtClean="0"/>
              <a:t>Culture?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561" y="1634778"/>
            <a:ext cx="4338211" cy="433821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5.2.4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Are Family Structures?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012" y="3678227"/>
            <a:ext cx="2822876" cy="2695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206" y="3678227"/>
            <a:ext cx="2823806" cy="2741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802" y="1382098"/>
            <a:ext cx="2554419" cy="2296129"/>
          </a:xfrm>
          <a:prstGeom prst="rect">
            <a:avLst/>
          </a:prstGeom>
        </p:spPr>
      </p:pic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5.2.5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0"/>
            <a:ext cx="7082263" cy="1143000"/>
          </a:xfrm>
        </p:spPr>
        <p:txBody>
          <a:bodyPr/>
          <a:lstStyle/>
          <a:p>
            <a:r>
              <a:rPr lang="en-US" dirty="0" smtClean="0"/>
              <a:t>Types of Family Dynamics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435" y="862013"/>
            <a:ext cx="4200525" cy="2800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59" y="3659867"/>
            <a:ext cx="4549028" cy="303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292" y="491778"/>
            <a:ext cx="7324824" cy="1143000"/>
          </a:xfrm>
        </p:spPr>
        <p:txBody>
          <a:bodyPr/>
          <a:lstStyle/>
          <a:p>
            <a:r>
              <a:rPr lang="en-US" dirty="0" smtClean="0"/>
              <a:t>Interdependent vs. Individualistic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95" y="1769530"/>
            <a:ext cx="3179855" cy="2119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7" y="2598822"/>
            <a:ext cx="2808389" cy="2773183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775" y="568781"/>
            <a:ext cx="8383603" cy="1143000"/>
          </a:xfrm>
        </p:spPr>
        <p:txBody>
          <a:bodyPr/>
          <a:lstStyle/>
          <a:p>
            <a:r>
              <a:rPr lang="en-US" dirty="0" smtClean="0"/>
              <a:t>Nuclear vs. Extended Family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13" y="1579746"/>
            <a:ext cx="2714324" cy="2714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16" y="3086099"/>
            <a:ext cx="3199800" cy="2559840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5.2.8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519137"/>
            <a:ext cx="7082263" cy="1143000"/>
          </a:xfrm>
        </p:spPr>
        <p:txBody>
          <a:bodyPr/>
          <a:lstStyle/>
          <a:p>
            <a:r>
              <a:rPr lang="en-US" dirty="0" smtClean="0"/>
              <a:t>Family Structures Can Be A Mixture of Structures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54" y="2026920"/>
            <a:ext cx="5405789" cy="3603859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5.2.9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Deeper Look at Culture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752" y="1556656"/>
            <a:ext cx="4397829" cy="4397829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5.2.10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616688"/>
            <a:ext cx="7082264" cy="559925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Family culture</a:t>
            </a:r>
          </a:p>
          <a:p>
            <a:pPr marL="0" indent="0" algn="ctr">
              <a:buNone/>
            </a:pPr>
            <a:r>
              <a:rPr lang="en-US" dirty="0" smtClean="0"/>
              <a:t>is the set of beliefs about how things should occur in the family.  </a:t>
            </a:r>
          </a:p>
          <a:p>
            <a:pPr marL="0" indent="0" algn="ctr">
              <a:buNone/>
            </a:pPr>
            <a:endParaRPr lang="en-US" b="1" u="sng" dirty="0" smtClean="0"/>
          </a:p>
          <a:p>
            <a:pPr marL="0" indent="0" algn="ctr">
              <a:buNone/>
            </a:pPr>
            <a:r>
              <a:rPr lang="en-US" b="1" u="sng" dirty="0" smtClean="0"/>
              <a:t>Family dynamics</a:t>
            </a:r>
          </a:p>
          <a:p>
            <a:pPr marL="0" indent="0" algn="ctr">
              <a:buNone/>
            </a:pPr>
            <a:r>
              <a:rPr lang="en-US" dirty="0" smtClean="0"/>
              <a:t>are the actual patterns of relating, or interactions, between family members. 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5.2.11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Cultural Sensitivity to Various Dynamics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452" y="1634777"/>
            <a:ext cx="5581490" cy="372099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5.2.12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8260" y="1743115"/>
            <a:ext cx="73285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B5FAA"/>
                </a:solidFill>
              </a:rPr>
              <a:t>Unit 5.1:</a:t>
            </a:r>
            <a:r>
              <a:rPr lang="en-US" sz="3200" dirty="0">
                <a:solidFill>
                  <a:srgbClr val="1B5FAA"/>
                </a:solidFill>
              </a:rPr>
              <a:t>  </a:t>
            </a:r>
            <a:r>
              <a:rPr lang="en-US" sz="3200" dirty="0">
                <a:solidFill>
                  <a:srgbClr val="56944F"/>
                </a:solidFill>
              </a:rPr>
              <a:t>The </a:t>
            </a:r>
            <a:r>
              <a:rPr lang="en-US" sz="3200" dirty="0" smtClean="0">
                <a:solidFill>
                  <a:srgbClr val="56944F"/>
                </a:solidFill>
              </a:rPr>
              <a:t>Basic Social Unit:  The Family</a:t>
            </a:r>
          </a:p>
          <a:p>
            <a:r>
              <a:rPr lang="en-US" sz="3200" b="1" dirty="0" smtClean="0">
                <a:solidFill>
                  <a:srgbClr val="1B5FAA"/>
                </a:solidFill>
              </a:rPr>
              <a:t>Unit 5.2:  </a:t>
            </a:r>
            <a:r>
              <a:rPr lang="en-US" sz="3200" dirty="0" smtClean="0">
                <a:solidFill>
                  <a:srgbClr val="56944F"/>
                </a:solidFill>
              </a:rPr>
              <a:t>The Impact of Family Dynamics and Culture on Family Functioning</a:t>
            </a:r>
            <a:endParaRPr lang="en-US" sz="3200" dirty="0">
              <a:solidFill>
                <a:srgbClr val="56944F"/>
              </a:solidFill>
            </a:endParaRPr>
          </a:p>
          <a:p>
            <a:r>
              <a:rPr lang="en-US" sz="3200" b="1" dirty="0">
                <a:solidFill>
                  <a:srgbClr val="1B5FAA"/>
                </a:solidFill>
              </a:rPr>
              <a:t>Unit </a:t>
            </a:r>
            <a:r>
              <a:rPr lang="en-US" sz="3200" b="1" dirty="0" smtClean="0">
                <a:solidFill>
                  <a:srgbClr val="1B5FAA"/>
                </a:solidFill>
              </a:rPr>
              <a:t>5.3:</a:t>
            </a:r>
            <a:r>
              <a:rPr lang="en-US" sz="3200" dirty="0" smtClean="0">
                <a:solidFill>
                  <a:srgbClr val="1B5FAA"/>
                </a:solidFill>
              </a:rPr>
              <a:t>  </a:t>
            </a:r>
            <a:r>
              <a:rPr lang="en-US" sz="3200" dirty="0">
                <a:solidFill>
                  <a:srgbClr val="56944F"/>
                </a:solidFill>
              </a:rPr>
              <a:t>Dynamics of </a:t>
            </a:r>
            <a:r>
              <a:rPr lang="en-US" sz="3200" dirty="0" smtClean="0">
                <a:solidFill>
                  <a:srgbClr val="56944F"/>
                </a:solidFill>
              </a:rPr>
              <a:t>Mental Illness</a:t>
            </a:r>
            <a:endParaRPr lang="en-US" sz="3200" b="1" dirty="0">
              <a:solidFill>
                <a:srgbClr val="56944F"/>
              </a:solidFill>
            </a:endParaRPr>
          </a:p>
          <a:p>
            <a:r>
              <a:rPr lang="en-US" sz="3200" b="1" dirty="0">
                <a:solidFill>
                  <a:srgbClr val="1B5FAA"/>
                </a:solidFill>
              </a:rPr>
              <a:t>Unit </a:t>
            </a:r>
            <a:r>
              <a:rPr lang="en-US" sz="3200" b="1" dirty="0" smtClean="0">
                <a:solidFill>
                  <a:srgbClr val="1B5FAA"/>
                </a:solidFill>
              </a:rPr>
              <a:t>5.4:</a:t>
            </a:r>
            <a:r>
              <a:rPr lang="en-US" sz="3200" dirty="0" smtClean="0">
                <a:solidFill>
                  <a:srgbClr val="1B5FAA"/>
                </a:solidFill>
              </a:rPr>
              <a:t>  </a:t>
            </a:r>
            <a:r>
              <a:rPr lang="en-US" sz="3200" dirty="0" smtClean="0">
                <a:solidFill>
                  <a:srgbClr val="56944F"/>
                </a:solidFill>
              </a:rPr>
              <a:t>Dynamics </a:t>
            </a:r>
            <a:r>
              <a:rPr lang="en-US" sz="3200" dirty="0">
                <a:solidFill>
                  <a:srgbClr val="56944F"/>
                </a:solidFill>
              </a:rPr>
              <a:t>of Poverty</a:t>
            </a:r>
            <a:endParaRPr lang="en-US" sz="3200" b="1" dirty="0">
              <a:solidFill>
                <a:srgbClr val="56944F"/>
              </a:solidFill>
            </a:endParaRPr>
          </a:p>
          <a:p>
            <a:r>
              <a:rPr lang="en-US" sz="3200" b="1" dirty="0">
                <a:solidFill>
                  <a:srgbClr val="1B5FAA"/>
                </a:solidFill>
              </a:rPr>
              <a:t>Unit </a:t>
            </a:r>
            <a:r>
              <a:rPr lang="en-US" sz="3200" b="1" dirty="0" smtClean="0">
                <a:solidFill>
                  <a:srgbClr val="1B5FAA"/>
                </a:solidFill>
              </a:rPr>
              <a:t>5.5:  </a:t>
            </a:r>
            <a:r>
              <a:rPr lang="en-US" sz="3200" dirty="0">
                <a:solidFill>
                  <a:srgbClr val="56944F"/>
                </a:solidFill>
              </a:rPr>
              <a:t>Dynamics of Limited Cognitive Functioning</a:t>
            </a: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22196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Sensitivity to Various Dynamics: Child Welfare Response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003" y="1721302"/>
            <a:ext cx="5617029" cy="3737379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5.2.13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Cultural Sensitivity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943" y="1634778"/>
            <a:ext cx="5638799" cy="3759943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5.2.14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Dynamics and Role Flexibility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852" y="1634778"/>
            <a:ext cx="4321629" cy="4321629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5.2.15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and Spirituality</a:t>
            </a:r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5.2.16</a:t>
            </a:r>
            <a:endParaRPr lang="en-US" dirty="0"/>
          </a:p>
        </p:txBody>
      </p:sp>
      <p:pic>
        <p:nvPicPr>
          <p:cNvPr id="1028" name="Picture 4" descr="C:\Users\Carnett-Valerie\AppData\Local\Microsoft\Windows\Temporary Internet Files\Content.IE5\B3Y0L269\REligionblog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77" y="1903891"/>
            <a:ext cx="4507127" cy="37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768" y="824459"/>
            <a:ext cx="7940232" cy="1304143"/>
          </a:xfrm>
        </p:spPr>
        <p:txBody>
          <a:bodyPr>
            <a:normAutofit/>
          </a:bodyPr>
          <a:lstStyle/>
          <a:p>
            <a:r>
              <a:rPr lang="en-US" dirty="0" smtClean="0"/>
              <a:t>Activity</a:t>
            </a:r>
            <a:br>
              <a:rPr lang="en-US" dirty="0" smtClean="0"/>
            </a:b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693" y="2485014"/>
            <a:ext cx="3789948" cy="3789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473200"/>
            <a:ext cx="692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6944F"/>
                </a:solidFill>
                <a:latin typeface="Calibri" pitchFamily="34" charset="0"/>
              </a:rPr>
              <a:t>Profiling Your Own Family’s Dynamics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5.2.17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5.3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/>
          <a:lstStyle/>
          <a:p>
            <a:r>
              <a:rPr lang="en-US" dirty="0" smtClean="0"/>
              <a:t>The Dynamics of Mental Illness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431251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5.3.1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49177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09888" y="2087563"/>
            <a:ext cx="4371975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/>
          <a:lstStyle/>
          <a:p>
            <a:r>
              <a:rPr lang="en-US" dirty="0" smtClean="0"/>
              <a:t>What’s in a Name?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656" y="1421318"/>
            <a:ext cx="7498824" cy="4902265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Mental Health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Behavioral Health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Mental Illness/Mental Disorder</a:t>
            </a:r>
          </a:p>
        </p:txBody>
      </p:sp>
      <p:pic>
        <p:nvPicPr>
          <p:cNvPr id="4" name="Picture 3" descr="17724947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072" y="3269046"/>
            <a:ext cx="4807527" cy="3264954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Know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436" y="1851025"/>
            <a:ext cx="2876890" cy="4365625"/>
          </a:xfr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About Mental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Impact of mental illness on individuals</a:t>
            </a:r>
            <a:endParaRPr lang="en-US" dirty="0"/>
          </a:p>
        </p:txBody>
      </p:sp>
      <p:pic>
        <p:nvPicPr>
          <p:cNvPr id="4" name="Picture 3" descr="4775293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873" y="3383973"/>
            <a:ext cx="4336471" cy="325235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5.1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/>
          <a:lstStyle/>
          <a:p>
            <a:r>
              <a:rPr lang="en-US" dirty="0" smtClean="0">
                <a:solidFill>
                  <a:srgbClr val="56944F"/>
                </a:solidFill>
              </a:rPr>
              <a:t>The Basic Social Unit – The Family</a:t>
            </a:r>
            <a:endParaRPr lang="en-US" dirty="0">
              <a:solidFill>
                <a:srgbClr val="56944F"/>
              </a:solidFill>
            </a:endParaRP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5.1.1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929" y="340219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Anxiety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221" y="1533107"/>
            <a:ext cx="4772891" cy="4682836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5.3.6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58153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025" y="1827605"/>
            <a:ext cx="3228763" cy="4843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Post-Traumatic Stress Disorder (PTSD)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5.3.7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450177"/>
            <a:ext cx="7082264" cy="4365702"/>
          </a:xfrm>
        </p:spPr>
        <p:txBody>
          <a:bodyPr/>
          <a:lstStyle/>
          <a:p>
            <a:r>
              <a:rPr lang="en-US" dirty="0" smtClean="0"/>
              <a:t>Bipolar Disorder</a:t>
            </a:r>
          </a:p>
          <a:p>
            <a:r>
              <a:rPr lang="en-US" dirty="0" smtClean="0"/>
              <a:t>Major Depressive Disorder</a:t>
            </a:r>
          </a:p>
          <a:p>
            <a:r>
              <a:rPr lang="en-US" dirty="0" smtClean="0"/>
              <a:t>Post-Partum Depression (PPD)</a:t>
            </a:r>
            <a:endParaRPr lang="en-US" dirty="0"/>
          </a:p>
        </p:txBody>
      </p:sp>
      <p:pic>
        <p:nvPicPr>
          <p:cNvPr id="4" name="Picture 3" descr="17008345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325" y="3371798"/>
            <a:ext cx="4957762" cy="3305837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5.3.8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Disorder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845" y="1482378"/>
            <a:ext cx="7081837" cy="3674217"/>
          </a:xfr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5.3.9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3888" y="2038183"/>
            <a:ext cx="3712541" cy="4819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31758" y="1885950"/>
            <a:ext cx="4455042" cy="4365702"/>
          </a:xfrm>
        </p:spPr>
        <p:txBody>
          <a:bodyPr/>
          <a:lstStyle/>
          <a:p>
            <a:r>
              <a:rPr lang="en-US" dirty="0" smtClean="0"/>
              <a:t>Major Depressive Disorder</a:t>
            </a:r>
          </a:p>
          <a:p>
            <a:r>
              <a:rPr lang="en-US" dirty="0" smtClean="0"/>
              <a:t>Post-Partum Depression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5.3.10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1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Post-Partum Depression</a:t>
            </a:r>
            <a:endParaRPr lang="en-US" dirty="0"/>
          </a:p>
        </p:txBody>
      </p:sp>
      <p:pic>
        <p:nvPicPr>
          <p:cNvPr id="5" name="Content Placeholder 4" descr="9529677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114" y="1379538"/>
            <a:ext cx="6057900" cy="4038600"/>
          </a:xfr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5.3.11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Schizophrenia</a:t>
            </a:r>
            <a:endParaRPr lang="en-US" dirty="0"/>
          </a:p>
        </p:txBody>
      </p:sp>
      <p:pic>
        <p:nvPicPr>
          <p:cNvPr id="4" name="Picture 3" descr="46697229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013" y="1281112"/>
            <a:ext cx="6200778" cy="413385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5.3.12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7" y="285750"/>
            <a:ext cx="7082263" cy="1143000"/>
          </a:xfrm>
        </p:spPr>
        <p:txBody>
          <a:bodyPr/>
          <a:lstStyle/>
          <a:p>
            <a:r>
              <a:rPr lang="en-US" dirty="0" smtClean="0"/>
              <a:t>Dual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868" y="2176532"/>
            <a:ext cx="7082264" cy="4365702"/>
          </a:xfrm>
        </p:spPr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Prevalence</a:t>
            </a:r>
          </a:p>
          <a:p>
            <a:r>
              <a:rPr lang="en-US" dirty="0" smtClean="0"/>
              <a:t>Implications</a:t>
            </a:r>
          </a:p>
          <a:p>
            <a:endParaRPr lang="en-US" dirty="0"/>
          </a:p>
        </p:txBody>
      </p:sp>
      <p:pic>
        <p:nvPicPr>
          <p:cNvPr id="4" name="Picture 3" descr="45521979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082" y="1860364"/>
            <a:ext cx="4014789" cy="4014789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5.3.13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150813"/>
            <a:ext cx="7082263" cy="1143000"/>
          </a:xfrm>
        </p:spPr>
        <p:txBody>
          <a:bodyPr/>
          <a:lstStyle/>
          <a:p>
            <a:r>
              <a:rPr lang="en-US" dirty="0" smtClean="0"/>
              <a:t>Potential Impacts on Children</a:t>
            </a:r>
            <a:endParaRPr lang="en-US" dirty="0"/>
          </a:p>
        </p:txBody>
      </p:sp>
      <p:pic>
        <p:nvPicPr>
          <p:cNvPr id="6" name="Content Placeholder 5" descr="45403265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549" y="1293813"/>
            <a:ext cx="6086476" cy="4057650"/>
          </a:xfr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5.3.14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Baker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271588"/>
            <a:ext cx="7082264" cy="4365702"/>
          </a:xfrm>
        </p:spPr>
        <p:txBody>
          <a:bodyPr/>
          <a:lstStyle/>
          <a:p>
            <a:r>
              <a:rPr lang="en-US" dirty="0" smtClean="0"/>
              <a:t>Chapter 394 – Florida Mental Health Act</a:t>
            </a:r>
          </a:p>
          <a:p>
            <a:r>
              <a:rPr lang="en-US" dirty="0" smtClean="0"/>
              <a:t>Provisions</a:t>
            </a:r>
          </a:p>
          <a:p>
            <a:r>
              <a:rPr lang="en-US" dirty="0" smtClean="0"/>
              <a:t>Involuntary Exam Criteria</a:t>
            </a:r>
            <a:endParaRPr lang="en-US" dirty="0"/>
          </a:p>
        </p:txBody>
      </p:sp>
      <p:pic>
        <p:nvPicPr>
          <p:cNvPr id="5" name="Picture 4" descr="stk93908co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632" y="3005920"/>
            <a:ext cx="3674659" cy="3674659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5.3.15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622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5.1.2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09888" y="2087563"/>
            <a:ext cx="4371975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30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5.4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/>
          <a:lstStyle/>
          <a:p>
            <a:r>
              <a:rPr lang="en-US" dirty="0" smtClean="0"/>
              <a:t>The Dynamics of Poverty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329587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49177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14558" y="1822644"/>
            <a:ext cx="4641130" cy="3735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5.4.2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673" y="457199"/>
            <a:ext cx="7933327" cy="6131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446">
            <a:off x="766177" y="-430305"/>
            <a:ext cx="4560203" cy="6700085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5.4.3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br>
              <a:rPr lang="en-US" dirty="0" smtClean="0"/>
            </a:br>
            <a:r>
              <a:rPr lang="en-US" dirty="0" smtClean="0">
                <a:solidFill>
                  <a:srgbClr val="56944F"/>
                </a:solidFill>
                <a:latin typeface="Calibri" pitchFamily="34" charset="0"/>
              </a:rPr>
              <a:t>Could You Survive Poverty?</a:t>
            </a:r>
            <a:endParaRPr lang="en-US" dirty="0">
              <a:solidFill>
                <a:srgbClr val="56944F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5.4.4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and Distinctions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Poverty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Conditions of Poverty</a:t>
            </a:r>
          </a:p>
          <a:p>
            <a:pPr>
              <a:lnSpc>
                <a:spcPct val="150000"/>
              </a:lnSpc>
            </a:pPr>
            <a:r>
              <a:rPr lang="en-US" dirty="0"/>
              <a:t>Situational Poverty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Generational Poverty</a:t>
            </a:r>
          </a:p>
        </p:txBody>
      </p:sp>
      <p:sp>
        <p:nvSpPr>
          <p:cNvPr id="4" name="TextBox 3"/>
          <p:cNvSpPr txBox="1"/>
          <p:nvPr/>
        </p:nvSpPr>
        <p:spPr>
          <a:xfrm rot="20613444">
            <a:off x="6162018" y="1812764"/>
            <a:ext cx="218078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2014:  The </a:t>
            </a:r>
            <a:r>
              <a:rPr lang="en-US" dirty="0">
                <a:solidFill>
                  <a:srgbClr val="FFFFFF"/>
                </a:solidFill>
              </a:rPr>
              <a:t>poverty line in the U.S. </a:t>
            </a:r>
            <a:r>
              <a:rPr lang="en-US" dirty="0" smtClean="0">
                <a:solidFill>
                  <a:srgbClr val="FFFFFF"/>
                </a:solidFill>
              </a:rPr>
              <a:t>is $23,850 </a:t>
            </a:r>
            <a:r>
              <a:rPr lang="en-US" dirty="0">
                <a:solidFill>
                  <a:srgbClr val="FFFFFF"/>
                </a:solidFill>
              </a:rPr>
              <a:t>for a family of four. </a:t>
            </a: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5.4.5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-219041"/>
            <a:ext cx="7082263" cy="1143000"/>
          </a:xfrm>
        </p:spPr>
        <p:txBody>
          <a:bodyPr/>
          <a:lstStyle/>
          <a:p>
            <a:r>
              <a:rPr lang="en-US" dirty="0" smtClean="0"/>
              <a:t>Hard Times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5363570"/>
            <a:ext cx="6498925" cy="502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hlinkClick r:id="rId3"/>
              </a:rPr>
              <a:t>https://www.youtube.com/watch?v=vK4PvcVAbes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1604536" y="923959"/>
            <a:ext cx="6845488" cy="4245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5.4.6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Poverty on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6764212" cy="43657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Florida’s Statistics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Environmental Deprivation/Stress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Relationship to Neglect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Brain Development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054" y="3467100"/>
            <a:ext cx="2842591" cy="1891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5.4.7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2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5.5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Autofit/>
          </a:bodyPr>
          <a:lstStyle/>
          <a:p>
            <a:r>
              <a:rPr lang="en-US" dirty="0"/>
              <a:t>The Effects of Limited Cognitive Functioning on Family Dynamics  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387306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5.5.1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49177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14558" y="1822644"/>
            <a:ext cx="4641130" cy="3735945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5.5.2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and Distinctions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Cognitive Disorder</a:t>
            </a:r>
          </a:p>
          <a:p>
            <a:r>
              <a:rPr lang="en-US" dirty="0" smtClean="0"/>
              <a:t>Limited Cognitive Functioning</a:t>
            </a:r>
          </a:p>
          <a:p>
            <a:r>
              <a:rPr lang="en-US" dirty="0" smtClean="0"/>
              <a:t>Intellectual Disability</a:t>
            </a:r>
          </a:p>
          <a:p>
            <a:r>
              <a:rPr lang="en-US" dirty="0" smtClean="0"/>
              <a:t>Cognitive Impairment</a:t>
            </a:r>
          </a:p>
          <a:p>
            <a:r>
              <a:rPr lang="en-US" dirty="0" smtClean="0"/>
              <a:t>Developmental Disability</a:t>
            </a:r>
          </a:p>
          <a:p>
            <a:endParaRPr lang="en-US" dirty="0" smtClean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5.5.3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031" y="1392061"/>
            <a:ext cx="6101762" cy="460604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17600" y="630001"/>
            <a:ext cx="795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B5FAA"/>
                </a:solidFill>
                <a:latin typeface="Arial Black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a Family?</a:t>
            </a:r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5.1.3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9112" y="192412"/>
            <a:ext cx="7940232" cy="1304143"/>
          </a:xfrm>
        </p:spPr>
        <p:txBody>
          <a:bodyPr>
            <a:normAutofit/>
          </a:bodyPr>
          <a:lstStyle/>
          <a:p>
            <a:r>
              <a:rPr lang="en-US" dirty="0" smtClean="0"/>
              <a:t>Activity:</a:t>
            </a:r>
            <a:br>
              <a:rPr lang="en-US" dirty="0" smtClean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6924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49731"/>
            <a:ext cx="7082263" cy="1143000"/>
          </a:xfrm>
        </p:spPr>
        <p:txBody>
          <a:bodyPr/>
          <a:lstStyle/>
          <a:p>
            <a:r>
              <a:rPr lang="en-US" dirty="0" smtClean="0"/>
              <a:t>Wechsler Adult Intelligence Scale-IV (WAIS-IV)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573485"/>
            <a:ext cx="6840217" cy="48232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IQ Score  </a:t>
            </a:r>
            <a:r>
              <a:rPr lang="en-US" b="1" dirty="0" smtClean="0"/>
              <a:t>		</a:t>
            </a:r>
            <a:r>
              <a:rPr lang="en-US" b="1" u="sng" dirty="0" smtClean="0"/>
              <a:t>Definition	</a:t>
            </a:r>
          </a:p>
          <a:p>
            <a:pPr>
              <a:buNone/>
            </a:pPr>
            <a:r>
              <a:rPr lang="en-US" dirty="0" smtClean="0"/>
              <a:t>	&gt;130			Very Superior	</a:t>
            </a:r>
          </a:p>
          <a:p>
            <a:pPr>
              <a:buNone/>
            </a:pPr>
            <a:r>
              <a:rPr lang="en-US" dirty="0" smtClean="0"/>
              <a:t>	120–129		Superior	</a:t>
            </a:r>
          </a:p>
          <a:p>
            <a:pPr>
              <a:buNone/>
            </a:pPr>
            <a:r>
              <a:rPr lang="en-US" dirty="0" smtClean="0"/>
              <a:t>	110–119		High Average	</a:t>
            </a:r>
          </a:p>
          <a:p>
            <a:pPr>
              <a:buNone/>
            </a:pPr>
            <a:r>
              <a:rPr lang="en-US" dirty="0" smtClean="0"/>
              <a:t>	90–109		Average	</a:t>
            </a:r>
          </a:p>
          <a:p>
            <a:pPr>
              <a:buNone/>
            </a:pPr>
            <a:r>
              <a:rPr lang="en-US" dirty="0" smtClean="0"/>
              <a:t>	80–89			Low Average	</a:t>
            </a:r>
          </a:p>
          <a:p>
            <a:pPr>
              <a:buNone/>
            </a:pPr>
            <a:r>
              <a:rPr lang="en-US" dirty="0" smtClean="0"/>
              <a:t>	70–79			Borderline	</a:t>
            </a:r>
          </a:p>
          <a:p>
            <a:pPr>
              <a:buNone/>
            </a:pPr>
            <a:r>
              <a:rPr lang="en-US" dirty="0" smtClean="0"/>
              <a:t>	69-&lt;			Extremely Low	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5.5.4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Stanford-Binet Fifth Edition Classification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745854"/>
              </p:ext>
            </p:extLst>
          </p:nvPr>
        </p:nvGraphicFramePr>
        <p:xfrm>
          <a:off x="1456660" y="1674181"/>
          <a:ext cx="7081836" cy="3479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0918"/>
                <a:gridCol w="3540918"/>
              </a:tblGrid>
              <a:tr h="31636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Stanford-Binet Fifth Edition (SB5) classification</a:t>
                      </a:r>
                      <a:r>
                        <a:rPr lang="en-US" sz="900" u="sng" baseline="30000" dirty="0">
                          <a:effectLst/>
                          <a:hlinkClick r:id="rId2"/>
                        </a:rPr>
                        <a:t>[33]</a:t>
                      </a:r>
                      <a:r>
                        <a:rPr lang="en-US" sz="900" u="sng" baseline="30000" dirty="0">
                          <a:effectLst/>
                          <a:hlinkClick r:id="rId3"/>
                        </a:rPr>
                        <a:t>[37]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IQ Range ("deviation IQ")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IQ Classification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1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145–160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Very gifted or highly advanced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1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130–144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Gifted or very advanced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1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120–129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Superior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1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110–119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High average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1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90–109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1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80–89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 average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1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70–79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Borderline impaired or delayed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1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55–69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Mildly impaired or delayed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1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40–54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Moderately impaired or delayed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56659" y="5324410"/>
            <a:ext cx="6379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Psychologists have proposed alternative language for Wechsler IQ classifications</a:t>
            </a:r>
            <a:r>
              <a:rPr lang="en-US" sz="1600" dirty="0" smtClean="0"/>
              <a:t>. </a:t>
            </a:r>
            <a:r>
              <a:rPr lang="en-US" sz="1600" dirty="0"/>
              <a:t>Note especially that the term "</a:t>
            </a:r>
            <a:r>
              <a:rPr lang="en-US" sz="1600" dirty="0" smtClean="0"/>
              <a:t>borderline,” </a:t>
            </a:r>
            <a:r>
              <a:rPr lang="en-US" sz="1600" dirty="0"/>
              <a:t>which implies being very close to being intellectually disabled, is replaced in the alternative system by a term that </a:t>
            </a:r>
            <a:r>
              <a:rPr lang="en-US" sz="1600" dirty="0" smtClean="0"/>
              <a:t>does not imply </a:t>
            </a:r>
            <a:r>
              <a:rPr lang="en-US" sz="1600" dirty="0"/>
              <a:t>a medical diagnosis.</a:t>
            </a: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5.5.5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Limited Cognitive Functioning?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Conditions</a:t>
            </a:r>
          </a:p>
          <a:p>
            <a:r>
              <a:rPr lang="en-US" dirty="0" smtClean="0"/>
              <a:t>Prenatal Problems</a:t>
            </a:r>
          </a:p>
          <a:p>
            <a:r>
              <a:rPr lang="en-US" dirty="0" smtClean="0"/>
              <a:t>Problems at Birth</a:t>
            </a:r>
          </a:p>
          <a:p>
            <a:r>
              <a:rPr lang="en-US" dirty="0" smtClean="0"/>
              <a:t>Health Problems</a:t>
            </a:r>
          </a:p>
          <a:p>
            <a:r>
              <a:rPr lang="en-US" dirty="0" smtClean="0"/>
              <a:t>Post-birth problems</a:t>
            </a:r>
          </a:p>
          <a:p>
            <a:r>
              <a:rPr lang="en-US" dirty="0" smtClean="0"/>
              <a:t>Environmental Factors</a:t>
            </a:r>
          </a:p>
          <a:p>
            <a:endParaRPr lang="en-US" sz="1100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5.5.6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Individuals with Limited Cognitive Functioning</a:t>
            </a:r>
            <a:endParaRPr lang="en-US" dirty="0"/>
          </a:p>
        </p:txBody>
      </p:sp>
      <p:pic>
        <p:nvPicPr>
          <p:cNvPr id="3" name="Picture 2" descr="1858195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254" y="1634778"/>
            <a:ext cx="4630003" cy="4630003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5.5.7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disability is not mental illness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004" y="1634778"/>
            <a:ext cx="5515516" cy="4136637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5.5.8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-57710"/>
            <a:ext cx="7082263" cy="2770094"/>
          </a:xfrm>
        </p:spPr>
        <p:txBody>
          <a:bodyPr>
            <a:normAutofit/>
          </a:bodyPr>
          <a:lstStyle/>
          <a:p>
            <a:r>
              <a:rPr lang="en-US" dirty="0" smtClean="0"/>
              <a:t>Do </a:t>
            </a:r>
            <a:r>
              <a:rPr lang="en-US" dirty="0"/>
              <a:t>intellectual and developmental disabilities affect parenting ability?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024" y="2411244"/>
            <a:ext cx="4127552" cy="3976832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5.5.9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Implications for children with  limited </a:t>
            </a:r>
            <a:r>
              <a:rPr lang="en-US" dirty="0"/>
              <a:t>cognitive </a:t>
            </a:r>
            <a:r>
              <a:rPr lang="en-US" dirty="0" smtClean="0"/>
              <a:t>functioning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</a:t>
            </a:r>
          </a:p>
          <a:p>
            <a:r>
              <a:rPr lang="en-US" dirty="0"/>
              <a:t>P</a:t>
            </a:r>
            <a:r>
              <a:rPr lang="en-US" dirty="0" smtClean="0"/>
              <a:t>arental capacity</a:t>
            </a:r>
          </a:p>
          <a:p>
            <a:r>
              <a:rPr lang="en-US" dirty="0"/>
              <a:t>A</a:t>
            </a:r>
            <a:r>
              <a:rPr lang="en-US" dirty="0" smtClean="0"/>
              <a:t>vailability </a:t>
            </a:r>
            <a:r>
              <a:rPr lang="en-US" dirty="0"/>
              <a:t>of </a:t>
            </a:r>
            <a:r>
              <a:rPr lang="en-US" dirty="0" smtClean="0"/>
              <a:t>services</a:t>
            </a:r>
          </a:p>
          <a:p>
            <a:r>
              <a:rPr lang="en-US" dirty="0"/>
              <a:t>A</a:t>
            </a:r>
            <a:r>
              <a:rPr lang="en-US" dirty="0" smtClean="0"/>
              <a:t>ge delay occurred </a:t>
            </a:r>
          </a:p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5.5.10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Protective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574945"/>
            <a:ext cx="7082264" cy="43657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Nurturing and attachment</a:t>
            </a:r>
          </a:p>
          <a:p>
            <a:r>
              <a:rPr lang="en-US" dirty="0" smtClean="0"/>
              <a:t>Knowledge of parenting and child development</a:t>
            </a:r>
          </a:p>
          <a:p>
            <a:r>
              <a:rPr lang="en-US" dirty="0" smtClean="0"/>
              <a:t>Parental resilience</a:t>
            </a:r>
          </a:p>
          <a:p>
            <a:r>
              <a:rPr lang="en-US" dirty="0" smtClean="0"/>
              <a:t>Social connections</a:t>
            </a:r>
          </a:p>
          <a:p>
            <a:r>
              <a:rPr lang="en-US" dirty="0" smtClean="0"/>
              <a:t>Concrete supports for families</a:t>
            </a:r>
          </a:p>
          <a:p>
            <a:r>
              <a:rPr lang="en-US" dirty="0" smtClean="0"/>
              <a:t>Social and emotional competence of children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5.1.4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89922" y="2272030"/>
            <a:ext cx="2859405" cy="4533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CAREGIVER PROTECTIVE CAPACITIES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Takes </a:t>
            </a:r>
            <a:r>
              <a:rPr lang="en-US" sz="1200" b="1" dirty="0">
                <a:solidFill>
                  <a:schemeClr val="tx1"/>
                </a:solidFill>
              </a:rPr>
              <a:t>action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Sets aside own needs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Demonstrates adequate skills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History of protecting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Is self-aware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Intellectually able/capable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Understands threats to child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Recognizes child needs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Understands protective role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Articulates plan to protect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Able to meet own needs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Resilient as a caregiver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Tolerant as a caregiver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Expresses love, empathy and sensitivity toward child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Able to intervene to protect child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Positively attached to child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Aligned with </a:t>
            </a:r>
            <a:r>
              <a:rPr lang="en-US" sz="1200" b="1" dirty="0" smtClean="0">
                <a:solidFill>
                  <a:schemeClr val="tx1"/>
                </a:solidFill>
              </a:rPr>
              <a:t>child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70027324"/>
              </p:ext>
            </p:extLst>
          </p:nvPr>
        </p:nvGraphicFramePr>
        <p:xfrm>
          <a:off x="2309812" y="-272143"/>
          <a:ext cx="4676775" cy="272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988310" y="1763395"/>
            <a:ext cx="403225" cy="541655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Straight Arrow Connector 6"/>
          <p:cNvCxnSpPr/>
          <p:nvPr/>
        </p:nvCxnSpPr>
        <p:spPr>
          <a:xfrm>
            <a:off x="4295775" y="774700"/>
            <a:ext cx="116840" cy="1285875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Straight Arrow Connector 7"/>
          <p:cNvCxnSpPr/>
          <p:nvPr/>
        </p:nvCxnSpPr>
        <p:spPr>
          <a:xfrm flipH="1">
            <a:off x="4976495" y="848995"/>
            <a:ext cx="73660" cy="121158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Straight Arrow Connector 8"/>
          <p:cNvCxnSpPr/>
          <p:nvPr/>
        </p:nvCxnSpPr>
        <p:spPr>
          <a:xfrm>
            <a:off x="3530600" y="1104265"/>
            <a:ext cx="318770" cy="95631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Straight Arrow Connector 9"/>
          <p:cNvCxnSpPr/>
          <p:nvPr/>
        </p:nvCxnSpPr>
        <p:spPr>
          <a:xfrm flipH="1">
            <a:off x="5518785" y="1168400"/>
            <a:ext cx="328930" cy="96647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Straight Arrow Connector 10"/>
          <p:cNvCxnSpPr/>
          <p:nvPr/>
        </p:nvCxnSpPr>
        <p:spPr>
          <a:xfrm flipH="1">
            <a:off x="6028690" y="1763395"/>
            <a:ext cx="360680" cy="508635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5.1.5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5.2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1102262"/>
          </a:xfrm>
        </p:spPr>
        <p:txBody>
          <a:bodyPr>
            <a:noAutofit/>
          </a:bodyPr>
          <a:lstStyle/>
          <a:p>
            <a:r>
              <a:rPr lang="en-US" dirty="0" smtClean="0"/>
              <a:t>The Impact of Family Dynamics and Culture on Family Functioning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340219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622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5.2.2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09888" y="2087563"/>
            <a:ext cx="4371975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62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A6F372E3F374D8C72B176BF3D73AB" ma:contentTypeVersion="0" ma:contentTypeDescription="Create a new document." ma:contentTypeScope="" ma:versionID="6e91955bbb8bbfd3c326cc6a6fac49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AA19CF-D7B0-4B40-A237-80FD5A198154}"/>
</file>

<file path=customXml/itemProps2.xml><?xml version="1.0" encoding="utf-8"?>
<ds:datastoreItem xmlns:ds="http://schemas.openxmlformats.org/officeDocument/2006/customXml" ds:itemID="{1D988E57-C547-4182-A296-D386B1F1B245}"/>
</file>

<file path=customXml/itemProps3.xml><?xml version="1.0" encoding="utf-8"?>
<ds:datastoreItem xmlns:ds="http://schemas.openxmlformats.org/officeDocument/2006/customXml" ds:itemID="{6A954815-EC99-4EB3-B754-AF832CB704F8}"/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15632</TotalTime>
  <Words>1317</Words>
  <Application>Microsoft Office PowerPoint</Application>
  <PresentationFormat>On-screen Show (4:3)</PresentationFormat>
  <Paragraphs>393</Paragraphs>
  <Slides>56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Arial Black</vt:lpstr>
      <vt:lpstr>Calibri</vt:lpstr>
      <vt:lpstr>Cambria</vt:lpstr>
      <vt:lpstr>Franklin Gothic Book</vt:lpstr>
      <vt:lpstr>Times New Roman</vt:lpstr>
      <vt:lpstr>ACP-white</vt:lpstr>
      <vt:lpstr>Module 5</vt:lpstr>
      <vt:lpstr>Agenda</vt:lpstr>
      <vt:lpstr>Unit 5.1</vt:lpstr>
      <vt:lpstr>Learning Objectives</vt:lpstr>
      <vt:lpstr>Activity: </vt:lpstr>
      <vt:lpstr>Six Protective Factors</vt:lpstr>
      <vt:lpstr>PowerPoint Presentation</vt:lpstr>
      <vt:lpstr>Unit 5.2</vt:lpstr>
      <vt:lpstr>Learning Objectives</vt:lpstr>
      <vt:lpstr>What are Family Dynamics?</vt:lpstr>
      <vt:lpstr>What is Family Culture?</vt:lpstr>
      <vt:lpstr>What Are Family Structures?</vt:lpstr>
      <vt:lpstr>Types of Family Dynamics</vt:lpstr>
      <vt:lpstr>Interdependent vs. Individualistic</vt:lpstr>
      <vt:lpstr>Nuclear vs. Extended Family System</vt:lpstr>
      <vt:lpstr>Family Structures Can Be A Mixture of Structures</vt:lpstr>
      <vt:lpstr>A Deeper Look at Culture</vt:lpstr>
      <vt:lpstr>PowerPoint Presentation</vt:lpstr>
      <vt:lpstr>Cultural Sensitivity to Various Dynamics</vt:lpstr>
      <vt:lpstr>Sensitivity to Various Dynamics: Child Welfare Response</vt:lpstr>
      <vt:lpstr>The Importance of Cultural Sensitivity</vt:lpstr>
      <vt:lpstr>Family Dynamics and Role Flexibility</vt:lpstr>
      <vt:lpstr>Religion and Spirituality</vt:lpstr>
      <vt:lpstr>Activity </vt:lpstr>
      <vt:lpstr>Unit 5.3</vt:lpstr>
      <vt:lpstr>Learning Objectives</vt:lpstr>
      <vt:lpstr>What’s in a Name?</vt:lpstr>
      <vt:lpstr>What You Need to Know</vt:lpstr>
      <vt:lpstr>What We Know About Mental Illness</vt:lpstr>
      <vt:lpstr>Anxiety Disorders</vt:lpstr>
      <vt:lpstr>Post-Traumatic Stress Disorder (PTSD)</vt:lpstr>
      <vt:lpstr>Mood Disorders</vt:lpstr>
      <vt:lpstr>Bipolar Disorder</vt:lpstr>
      <vt:lpstr>Depression</vt:lpstr>
      <vt:lpstr>Post-Partum Depression</vt:lpstr>
      <vt:lpstr>Schizophrenia</vt:lpstr>
      <vt:lpstr>Dual Diagnosis</vt:lpstr>
      <vt:lpstr>Potential Impacts on Children</vt:lpstr>
      <vt:lpstr>Baker Act</vt:lpstr>
      <vt:lpstr>Unit 5.4</vt:lpstr>
      <vt:lpstr>Learning Objectives</vt:lpstr>
      <vt:lpstr>PowerPoint Presentation</vt:lpstr>
      <vt:lpstr>Activity Could You Survive Poverty?</vt:lpstr>
      <vt:lpstr>Definitions and Distinctions</vt:lpstr>
      <vt:lpstr>Hard Times Generation</vt:lpstr>
      <vt:lpstr>Impact of Poverty on Children</vt:lpstr>
      <vt:lpstr>Unit 5.5</vt:lpstr>
      <vt:lpstr>Learning Objectives</vt:lpstr>
      <vt:lpstr>Definitions and Distinctions</vt:lpstr>
      <vt:lpstr>Wechsler Adult Intelligence Scale-IV (WAIS-IV)</vt:lpstr>
      <vt:lpstr>Stanford-Binet Fifth Edition Classification</vt:lpstr>
      <vt:lpstr>What Causes Limited Cognitive Functioning?</vt:lpstr>
      <vt:lpstr>Working with Individuals with Limited Cognitive Functioning</vt:lpstr>
      <vt:lpstr>Intellectual disability is not mental illness</vt:lpstr>
      <vt:lpstr>Do intellectual and developmental disabilities affect parenting ability? </vt:lpstr>
      <vt:lpstr>Implications for children with  limited cognitive functioning</vt:lpstr>
    </vt:vector>
  </TitlesOfParts>
  <Company>Frontera Interactive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Cindy</dc:creator>
  <cp:lastModifiedBy>Menendez, Pamela</cp:lastModifiedBy>
  <cp:revision>374</cp:revision>
  <cp:lastPrinted>2014-12-16T18:42:58Z</cp:lastPrinted>
  <dcterms:created xsi:type="dcterms:W3CDTF">2013-01-31T01:40:39Z</dcterms:created>
  <dcterms:modified xsi:type="dcterms:W3CDTF">2015-01-20T18:00:18Z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0x01010093FA6F372E3F374D8C72B176BF3D73AB</vt:lpwstr>
  </property>
</Properties>
</file>