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44"/>
  </p:notesMasterIdLst>
  <p:handoutMasterIdLst>
    <p:handoutMasterId r:id="rId45"/>
  </p:handoutMasterIdLst>
  <p:sldIdLst>
    <p:sldId id="500" r:id="rId5"/>
    <p:sldId id="573" r:id="rId6"/>
    <p:sldId id="624" r:id="rId7"/>
    <p:sldId id="625" r:id="rId8"/>
    <p:sldId id="628" r:id="rId9"/>
    <p:sldId id="645" r:id="rId10"/>
    <p:sldId id="646" r:id="rId11"/>
    <p:sldId id="629" r:id="rId12"/>
    <p:sldId id="630" r:id="rId13"/>
    <p:sldId id="631" r:id="rId14"/>
    <p:sldId id="633" r:id="rId15"/>
    <p:sldId id="634" r:id="rId16"/>
    <p:sldId id="647" r:id="rId17"/>
    <p:sldId id="632" r:id="rId18"/>
    <p:sldId id="635" r:id="rId19"/>
    <p:sldId id="637" r:id="rId20"/>
    <p:sldId id="639" r:id="rId21"/>
    <p:sldId id="640" r:id="rId22"/>
    <p:sldId id="642" r:id="rId23"/>
    <p:sldId id="643" r:id="rId24"/>
    <p:sldId id="600" r:id="rId25"/>
    <p:sldId id="601" r:id="rId26"/>
    <p:sldId id="603" r:id="rId27"/>
    <p:sldId id="652" r:id="rId28"/>
    <p:sldId id="604" r:id="rId29"/>
    <p:sldId id="605" r:id="rId30"/>
    <p:sldId id="606" r:id="rId31"/>
    <p:sldId id="607" r:id="rId32"/>
    <p:sldId id="609" r:id="rId33"/>
    <p:sldId id="610" r:id="rId34"/>
    <p:sldId id="611" r:id="rId35"/>
    <p:sldId id="612" r:id="rId36"/>
    <p:sldId id="614" r:id="rId37"/>
    <p:sldId id="615" r:id="rId38"/>
    <p:sldId id="616" r:id="rId39"/>
    <p:sldId id="617" r:id="rId40"/>
    <p:sldId id="618" r:id="rId41"/>
    <p:sldId id="619" r:id="rId42"/>
    <p:sldId id="620" r:id="rId43"/>
  </p:sldIdLst>
  <p:sldSz cx="9144000" cy="6858000" type="screen4x3"/>
  <p:notesSz cx="7010400" cy="9296400"/>
  <p:custDataLst>
    <p:tags r:id="rId4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ty  Babcock" initials="PB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73" autoAdjust="0"/>
    <p:restoredTop sz="86837" autoAdjust="0"/>
  </p:normalViewPr>
  <p:slideViewPr>
    <p:cSldViewPr snapToGrid="0" snapToObjects="1">
      <p:cViewPr varScale="1">
        <p:scale>
          <a:sx n="108" d="100"/>
          <a:sy n="108" d="100"/>
        </p:scale>
        <p:origin x="193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0"/>
    </p:cViewPr>
  </p:sorterViewPr>
  <p:notesViewPr>
    <p:cSldViewPr snapToGrid="0" snapToObjects="1">
      <p:cViewPr>
        <p:scale>
          <a:sx n="150" d="100"/>
          <a:sy n="150" d="100"/>
        </p:scale>
        <p:origin x="-648" y="24"/>
      </p:cViewPr>
      <p:guideLst>
        <p:guide orient="horz" pos="2949"/>
        <p:guide pos="2229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3" y="1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9126840B-9E8A-4F37-A7B4-779DFE09E102}" type="datetimeFigureOut">
              <a:rPr lang="en-US" smtClean="0"/>
              <a:pPr/>
              <a:t>1/20/2015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47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3" y="8829847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130E4F7B-0E95-48A5-AAF9-2C294E3734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9830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F69EEC90-817C-4340-974E-591DA663A18D}" type="datetimeFigureOut">
              <a:rPr lang="en-US" smtClean="0"/>
              <a:pPr/>
              <a:t>1/20/2015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6" tIns="46583" rIns="93166" bIns="4658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58E6C161-0FB7-4179-A019-8C19B39E60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73474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4.0.1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049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3.4.11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39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3.4.9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11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3.4.12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39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6.1.16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79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3.4.16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64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3.4.17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801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3.4.19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551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3.4.20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551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3.6.1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018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3.6.2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72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2.0.2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17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3.6.4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418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3.6.5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481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3.6.6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041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3.6.7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19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3.6.8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460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3.3.10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525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3.6.11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438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3.7.1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879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3.7.2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858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3.7.4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80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4.1.1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946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3.7.5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900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3.7.8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75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3.7.7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687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3.7.8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29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3.7.9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930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3.7.10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11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4.1.2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3.4.5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61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3.4.6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67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3.4.7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68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3.4.8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90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3.4.10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39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1630888" y="942156"/>
            <a:ext cx="6859859" cy="1629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  <a:ea typeface="+mj-ea"/>
                <a:cs typeface="+mj-cs"/>
              </a:defRPr>
            </a:lvl1pPr>
          </a:lstStyle>
          <a:p>
            <a:r>
              <a:rPr lang="en-US" dirty="0" smtClean="0"/>
              <a:t>Safety Decision Making Methodology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06797" y="3299981"/>
            <a:ext cx="6241709" cy="1343139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z="2800" dirty="0" smtClean="0">
                <a:latin typeface="Arial Black" pitchFamily="34" charset="0"/>
              </a:rPr>
              <a:t>Title of Curriculum</a:t>
            </a:r>
            <a:br>
              <a:rPr lang="en-US" sz="2800" dirty="0" smtClean="0">
                <a:latin typeface="Arial Black" pitchFamily="34" charset="0"/>
              </a:rPr>
            </a:br>
            <a:endParaRPr lang="en-US" sz="2800" dirty="0">
              <a:solidFill>
                <a:schemeClr val="tx2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3653" y="4978822"/>
            <a:ext cx="1403057" cy="155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49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4536" y="3187337"/>
            <a:ext cx="7082263" cy="87956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Module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98339" y="4269374"/>
            <a:ext cx="7088460" cy="1803488"/>
          </a:xfrm>
        </p:spPr>
        <p:txBody>
          <a:bodyPr>
            <a:normAutofit/>
          </a:bodyPr>
          <a:lstStyle>
            <a:lvl1pPr marL="0" indent="0" algn="ctr">
              <a:buNone/>
              <a:defRPr sz="3000" b="1" baseline="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Module Title Here</a:t>
            </a:r>
            <a:endParaRPr lang="en-US" dirty="0"/>
          </a:p>
        </p:txBody>
      </p:sp>
      <p:pic>
        <p:nvPicPr>
          <p:cNvPr id="4" name="Picture 3" descr="module_banner_1_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344338" y="636167"/>
            <a:ext cx="7545661" cy="1886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98340" y="799916"/>
            <a:ext cx="6859859" cy="13235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Unit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98339" y="1828800"/>
            <a:ext cx="6859859" cy="2696117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Title of Unit Here</a:t>
            </a:r>
            <a:endParaRPr lang="en-US" dirty="0"/>
          </a:p>
        </p:txBody>
      </p:sp>
      <p:pic>
        <p:nvPicPr>
          <p:cNvPr id="4" name="Picture 3" descr="session_banner_1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344166" y="4226940"/>
            <a:ext cx="7474713" cy="18686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18" y="4226939"/>
            <a:ext cx="1768859" cy="188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31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491778"/>
            <a:ext cx="7082263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1850241"/>
            <a:ext cx="7082264" cy="4365702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27" y="5348154"/>
            <a:ext cx="1070326" cy="11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76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604536" y="491778"/>
            <a:ext cx="708226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is Optional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27" y="5348154"/>
            <a:ext cx="1070326" cy="11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04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4536" y="274638"/>
            <a:ext cx="70822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4536" y="1600201"/>
            <a:ext cx="7082264" cy="4365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51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6" r:id="rId2"/>
    <p:sldLayoutId id="2147483649" r:id="rId3"/>
    <p:sldLayoutId id="2147483650" r:id="rId4"/>
    <p:sldLayoutId id="2147483654" r:id="rId5"/>
    <p:sldLayoutId id="2147483661" r:id="rId6"/>
    <p:sldLayoutId id="2147483662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2">
              <a:lumMod val="75000"/>
              <a:lumOff val="25000"/>
            </a:schemeClr>
          </a:solidFill>
          <a:latin typeface="Arial Black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5">
              <a:lumMod val="75000"/>
            </a:schemeClr>
          </a:solidFill>
          <a:latin typeface="Calibri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5">
              <a:lumMod val="75000"/>
            </a:schemeClr>
          </a:solidFill>
          <a:latin typeface="Calibri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5">
              <a:lumMod val="75000"/>
            </a:schemeClr>
          </a:solidFill>
          <a:latin typeface="Calibri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5">
              <a:lumMod val="75000"/>
            </a:schemeClr>
          </a:solidFill>
          <a:latin typeface="Calibri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5">
              <a:lumMod val="75000"/>
            </a:schemeClr>
          </a:solidFill>
          <a:latin typeface="Calibri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8339" y="3960025"/>
            <a:ext cx="7088460" cy="71885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56944F"/>
                </a:solidFill>
              </a:rPr>
              <a:t>Trauma and the Child</a:t>
            </a:r>
            <a:endParaRPr lang="en-US" sz="3200" dirty="0">
              <a:solidFill>
                <a:srgbClr val="56944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2787" y="4992501"/>
            <a:ext cx="1241970" cy="137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Trauma Impacts the Child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1624688"/>
            <a:ext cx="7082264" cy="4365702"/>
          </a:xfrm>
        </p:spPr>
        <p:txBody>
          <a:bodyPr/>
          <a:lstStyle/>
          <a:p>
            <a:r>
              <a:rPr lang="en-US" dirty="0" smtClean="0"/>
              <a:t>Early Experiences and Development</a:t>
            </a:r>
          </a:p>
          <a:p>
            <a:r>
              <a:rPr lang="en-US" dirty="0" smtClean="0"/>
              <a:t>Attachment</a:t>
            </a:r>
            <a:endParaRPr lang="en-US" dirty="0"/>
          </a:p>
        </p:txBody>
      </p:sp>
      <p:pic>
        <p:nvPicPr>
          <p:cNvPr id="4" name="Picture 3" descr="17683821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37237" y="2598667"/>
            <a:ext cx="3531789" cy="3429000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4.1.8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89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Trauma on the Child’s Brain</a:t>
            </a:r>
            <a:endParaRPr lang="en-US" dirty="0"/>
          </a:p>
        </p:txBody>
      </p:sp>
      <p:pic>
        <p:nvPicPr>
          <p:cNvPr id="3" name="Picture 2" descr="dv38501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78100" y="1634778"/>
            <a:ext cx="4937009" cy="4462035"/>
          </a:xfrm>
          <a:prstGeom prst="rect">
            <a:avLst/>
          </a:prstGeo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4.1.9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20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Impact of Trauma on Very Young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3216" y="1634778"/>
            <a:ext cx="7684902" cy="4365702"/>
          </a:xfrm>
        </p:spPr>
        <p:txBody>
          <a:bodyPr>
            <a:normAutofit/>
          </a:bodyPr>
          <a:lstStyle/>
          <a:p>
            <a:r>
              <a:rPr lang="en-US" dirty="0" smtClean="0"/>
              <a:t>Development is sequential</a:t>
            </a:r>
          </a:p>
          <a:p>
            <a:r>
              <a:rPr lang="en-US" dirty="0" smtClean="0"/>
              <a:t>Maltreatment and trauma lead to infant and toddler vulnerability</a:t>
            </a:r>
          </a:p>
        </p:txBody>
      </p:sp>
      <p:pic>
        <p:nvPicPr>
          <p:cNvPr id="4" name="Picture 3" descr="17863137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374017" y="3575074"/>
            <a:ext cx="3543300" cy="2488747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4.1.10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58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Traumatic Stress on Visible Behavior</a:t>
            </a:r>
            <a:endParaRPr lang="en-US" dirty="0"/>
          </a:p>
        </p:txBody>
      </p:sp>
      <p:pic>
        <p:nvPicPr>
          <p:cNvPr id="3074" name="Picture 2" descr="C:\Users\Carnett-Valerie\AppData\Local\Microsoft\Windows\Temporary Internet Files\Content.IE5\WNQXZWZC\MP900448663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427" y="1785255"/>
            <a:ext cx="3024564" cy="455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4.1.11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571501"/>
            <a:ext cx="7082263" cy="155710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Activity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rgbClr val="56944F"/>
                </a:solidFill>
                <a:latin typeface="Calibri" pitchFamily="34" charset="0"/>
              </a:rPr>
              <a:t>What Did You See?</a:t>
            </a:r>
            <a:endParaRPr lang="en-US" sz="3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693" y="2485014"/>
            <a:ext cx="3789948" cy="3789948"/>
          </a:xfrm>
          <a:prstGeom prst="rect">
            <a:avLst/>
          </a:prstGeo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4.1.12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61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that Influence a Child’s Response to Trauma</a:t>
            </a:r>
            <a:endParaRPr lang="en-US" dirty="0"/>
          </a:p>
        </p:txBody>
      </p:sp>
      <p:pic>
        <p:nvPicPr>
          <p:cNvPr id="3" name="Picture 2" descr="8061853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30599" y="1634778"/>
            <a:ext cx="3202436" cy="4804122"/>
          </a:xfrm>
          <a:prstGeom prst="rect">
            <a:avLst/>
          </a:prstGeo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4.1.13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4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Behaviors Associated with Complex Trauma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Attachment</a:t>
            </a:r>
          </a:p>
          <a:p>
            <a:r>
              <a:rPr lang="en-US" dirty="0" smtClean="0"/>
              <a:t>Biology</a:t>
            </a:r>
          </a:p>
          <a:p>
            <a:r>
              <a:rPr lang="en-US" dirty="0" smtClean="0"/>
              <a:t>Affect/Emotions</a:t>
            </a:r>
          </a:p>
          <a:p>
            <a:r>
              <a:rPr lang="en-US" dirty="0" smtClean="0"/>
              <a:t>Dissociation</a:t>
            </a:r>
          </a:p>
          <a:p>
            <a:r>
              <a:rPr lang="en-US" dirty="0" smtClean="0"/>
              <a:t>Behavioral Control</a:t>
            </a:r>
          </a:p>
          <a:p>
            <a:r>
              <a:rPr lang="en-US" dirty="0" smtClean="0"/>
              <a:t>Cognition Issues</a:t>
            </a:r>
          </a:p>
          <a:p>
            <a:r>
              <a:rPr lang="en-US" dirty="0" smtClean="0"/>
              <a:t>Self-concept</a:t>
            </a:r>
            <a:endParaRPr lang="en-US" dirty="0"/>
          </a:p>
        </p:txBody>
      </p:sp>
      <p:pic>
        <p:nvPicPr>
          <p:cNvPr id="5" name="Picture 4" descr="17690040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59525" y="2043557"/>
            <a:ext cx="3145883" cy="2814005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4.1.14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69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Adverse Childhood Experiences (ACE)</a:t>
            </a:r>
            <a:endParaRPr lang="en-US" dirty="0"/>
          </a:p>
        </p:txBody>
      </p:sp>
      <p:pic>
        <p:nvPicPr>
          <p:cNvPr id="4" name="Content Placeholder 3" descr="ace_pyramid_wotext.gif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 t="-775" b="-775"/>
          <a:stretch>
            <a:fillRect/>
          </a:stretch>
        </p:blipFill>
        <p:spPr/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4.1.15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78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Long-term Impact of Trauma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Toxic Stress</a:t>
            </a:r>
          </a:p>
          <a:p>
            <a:r>
              <a:rPr lang="en-US" dirty="0" smtClean="0"/>
              <a:t>Generational Trauma</a:t>
            </a:r>
          </a:p>
          <a:p>
            <a:endParaRPr lang="en-US" dirty="0"/>
          </a:p>
        </p:txBody>
      </p:sp>
      <p:pic>
        <p:nvPicPr>
          <p:cNvPr id="4" name="Picture 3" descr="46511580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642283" y="3388972"/>
            <a:ext cx="3217007" cy="2144671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4.1.16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5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5" y="537282"/>
            <a:ext cx="5052485" cy="1143000"/>
          </a:xfrm>
        </p:spPr>
        <p:txBody>
          <a:bodyPr/>
          <a:lstStyle/>
          <a:p>
            <a:pPr algn="l"/>
            <a:r>
              <a:rPr lang="en-US" dirty="0" smtClean="0"/>
              <a:t>Culture and Trauma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5" y="1680282"/>
            <a:ext cx="7082264" cy="4365702"/>
          </a:xfrm>
        </p:spPr>
        <p:txBody>
          <a:bodyPr/>
          <a:lstStyle/>
          <a:p>
            <a:r>
              <a:rPr lang="en-US" dirty="0" smtClean="0"/>
              <a:t>Influence of </a:t>
            </a:r>
            <a:r>
              <a:rPr lang="en-US" dirty="0"/>
              <a:t>C</a:t>
            </a:r>
            <a:r>
              <a:rPr lang="en-US" dirty="0" smtClean="0"/>
              <a:t>ultural Factors</a:t>
            </a:r>
          </a:p>
          <a:p>
            <a:r>
              <a:rPr lang="en-US" dirty="0" smtClean="0"/>
              <a:t>Identification of Trauma</a:t>
            </a:r>
          </a:p>
          <a:p>
            <a:r>
              <a:rPr lang="en-US" dirty="0" smtClean="0"/>
              <a:t>Interpreting Trauma</a:t>
            </a:r>
          </a:p>
          <a:p>
            <a:r>
              <a:rPr lang="en-US" dirty="0" smtClean="0"/>
              <a:t>Responding to Trauma</a:t>
            </a:r>
          </a:p>
          <a:p>
            <a:r>
              <a:rPr lang="en-US" i="1" dirty="0"/>
              <a:t>It is </a:t>
            </a:r>
            <a:r>
              <a:rPr lang="en-US" i="1" dirty="0" smtClean="0"/>
              <a:t>important to not underestimate </a:t>
            </a:r>
            <a:r>
              <a:rPr lang="en-US" i="1" dirty="0"/>
              <a:t>the trauma experienced by the child due to this kind of </a:t>
            </a:r>
            <a:r>
              <a:rPr lang="en-US" i="1" dirty="0" smtClean="0"/>
              <a:t>disruption.</a:t>
            </a:r>
          </a:p>
          <a:p>
            <a:endParaRPr lang="en-US" dirty="0"/>
          </a:p>
        </p:txBody>
      </p:sp>
      <p:pic>
        <p:nvPicPr>
          <p:cNvPr id="4" name="Picture 3" descr="47558490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86542" y="241086"/>
            <a:ext cx="2357457" cy="3467314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4.1.17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85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604536" y="491778"/>
            <a:ext cx="7082263" cy="114300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58260" y="1743115"/>
            <a:ext cx="732853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alibri"/>
              </a:rPr>
              <a:t>Unit </a:t>
            </a:r>
            <a:r>
              <a:rPr lang="en-US" sz="3200" b="1" dirty="0" smtClean="0">
                <a:solidFill>
                  <a:srgbClr val="0070C0"/>
                </a:solidFill>
                <a:latin typeface="Calibri"/>
              </a:rPr>
              <a:t>4.1:   </a:t>
            </a:r>
            <a:r>
              <a:rPr lang="en-US" sz="3200" b="1" dirty="0" smtClean="0">
                <a:solidFill>
                  <a:srgbClr val="56944F"/>
                </a:solidFill>
                <a:latin typeface="Calibri"/>
              </a:rPr>
              <a:t>Trauma </a:t>
            </a:r>
            <a:r>
              <a:rPr lang="en-US" sz="3200" b="1" dirty="0">
                <a:solidFill>
                  <a:srgbClr val="56944F"/>
                </a:solidFill>
                <a:latin typeface="Calibri"/>
              </a:rPr>
              <a:t>and </a:t>
            </a:r>
            <a:r>
              <a:rPr lang="en-US" sz="3200" b="1" dirty="0" smtClean="0">
                <a:solidFill>
                  <a:srgbClr val="56944F"/>
                </a:solidFill>
                <a:latin typeface="Calibri"/>
              </a:rPr>
              <a:t>its Impact on the Child</a:t>
            </a:r>
            <a:endParaRPr lang="en-US" sz="3200" b="1" dirty="0">
              <a:solidFill>
                <a:srgbClr val="56944F"/>
              </a:solidFill>
              <a:latin typeface="Calibri"/>
            </a:endParaRPr>
          </a:p>
          <a:p>
            <a:r>
              <a:rPr lang="en-US" sz="3200" b="1" dirty="0" smtClean="0">
                <a:solidFill>
                  <a:srgbClr val="0070C0"/>
                </a:solidFill>
                <a:latin typeface="Calibri"/>
              </a:rPr>
              <a:t>Unit 4.2:   </a:t>
            </a:r>
            <a:r>
              <a:rPr lang="en-US" sz="3200" b="1" dirty="0" smtClean="0">
                <a:solidFill>
                  <a:srgbClr val="56944F"/>
                </a:solidFill>
                <a:latin typeface="Calibri"/>
              </a:rPr>
              <a:t>Approaching Children and Families in </a:t>
            </a:r>
            <a:r>
              <a:rPr lang="en-US" sz="3200" b="1" dirty="0">
                <a:solidFill>
                  <a:srgbClr val="56944F"/>
                </a:solidFill>
                <a:latin typeface="Calibri"/>
              </a:rPr>
              <a:t>a Trauma Informed Manner</a:t>
            </a:r>
          </a:p>
          <a:p>
            <a:r>
              <a:rPr lang="en-US" sz="3200" b="1" dirty="0">
                <a:solidFill>
                  <a:srgbClr val="0070C0"/>
                </a:solidFill>
                <a:latin typeface="Calibri"/>
              </a:rPr>
              <a:t>Unit </a:t>
            </a:r>
            <a:r>
              <a:rPr lang="en-US" sz="3200" b="1" dirty="0" smtClean="0">
                <a:solidFill>
                  <a:srgbClr val="0070C0"/>
                </a:solidFill>
                <a:latin typeface="Calibri"/>
              </a:rPr>
              <a:t>4.3:   </a:t>
            </a:r>
            <a:r>
              <a:rPr lang="en-US" sz="3200" b="1" dirty="0" smtClean="0">
                <a:solidFill>
                  <a:srgbClr val="56944F"/>
                </a:solidFill>
                <a:latin typeface="Calibri"/>
              </a:rPr>
              <a:t>Referring and Advocating for the Child and Family in a Trauma-Informed Manner</a:t>
            </a:r>
            <a:endParaRPr lang="en-US" sz="3200" b="1" dirty="0">
              <a:solidFill>
                <a:srgbClr val="56944F"/>
              </a:solidFill>
              <a:latin typeface="Calibri"/>
            </a:endParaRP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4.0.2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31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5" y="537282"/>
            <a:ext cx="6899799" cy="1143000"/>
          </a:xfrm>
        </p:spPr>
        <p:txBody>
          <a:bodyPr/>
          <a:lstStyle/>
          <a:p>
            <a:r>
              <a:rPr lang="en-US" dirty="0" smtClean="0"/>
              <a:t>Historical Trauma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5" y="2066778"/>
            <a:ext cx="7082264" cy="2681599"/>
          </a:xfrm>
        </p:spPr>
        <p:txBody>
          <a:bodyPr/>
          <a:lstStyle/>
          <a:p>
            <a:r>
              <a:rPr lang="en-US" dirty="0" smtClean="0"/>
              <a:t>Cumulative exposure</a:t>
            </a:r>
          </a:p>
          <a:p>
            <a:r>
              <a:rPr lang="en-US" dirty="0" smtClean="0"/>
              <a:t>Affects subsequent generations</a:t>
            </a:r>
          </a:p>
          <a:p>
            <a:r>
              <a:rPr lang="en-US" dirty="0" smtClean="0"/>
              <a:t>Exacerbates present-day trauma</a:t>
            </a:r>
          </a:p>
          <a:p>
            <a:r>
              <a:rPr lang="en-US" dirty="0" smtClean="0"/>
              <a:t>A psychological injury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4.1.18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4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619313"/>
            <a:ext cx="6859859" cy="1028884"/>
          </a:xfrm>
        </p:spPr>
        <p:txBody>
          <a:bodyPr/>
          <a:lstStyle/>
          <a:p>
            <a:r>
              <a:rPr lang="en-US" dirty="0" smtClean="0"/>
              <a:t>Unit 4.2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2796638"/>
            <a:ext cx="7474712" cy="1169572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Approaching Children and Families in a Trauma-Informed Manner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1908" y="322793"/>
            <a:ext cx="1070326" cy="1188062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4.2.1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07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491778"/>
            <a:ext cx="79552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4.2.2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558" y="1822644"/>
            <a:ext cx="4641130" cy="373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04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79918"/>
            <a:ext cx="708226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Keeping the Child Psychologically Safe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425" y="2085267"/>
            <a:ext cx="4672483" cy="3099414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4.2.3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42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Child Traumatic Stress Network (NCTSN)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04536" y="2275113"/>
            <a:ext cx="7082264" cy="39408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According to the NCTSN, psychological safety is a sense of safety, or the ability to feel safe, within oneself and safe from external harm.</a:t>
            </a:r>
            <a:endParaRPr lang="en-US" sz="3600" b="1" dirty="0"/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4.2.4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12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616" y="598323"/>
            <a:ext cx="7940232" cy="1304143"/>
          </a:xfrm>
        </p:spPr>
        <p:txBody>
          <a:bodyPr>
            <a:normAutofit/>
          </a:bodyPr>
          <a:lstStyle/>
          <a:p>
            <a:r>
              <a:rPr lang="en-US" dirty="0" smtClean="0"/>
              <a:t>Activity</a:t>
            </a:r>
            <a:endParaRPr lang="en-US" sz="3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0693" y="2485014"/>
            <a:ext cx="3789948" cy="37899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3768" y="1453249"/>
            <a:ext cx="7773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56944F"/>
                </a:solidFill>
                <a:latin typeface="Calibri" panose="020F0502020204030204" pitchFamily="34" charset="0"/>
              </a:rPr>
              <a:t>Henry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4.2.5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38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616" y="598323"/>
            <a:ext cx="7940232" cy="1304143"/>
          </a:xfrm>
        </p:spPr>
        <p:txBody>
          <a:bodyPr>
            <a:normAutofit/>
          </a:bodyPr>
          <a:lstStyle/>
          <a:p>
            <a:r>
              <a:rPr lang="en-US" dirty="0" smtClean="0"/>
              <a:t>Activity</a:t>
            </a:r>
            <a:endParaRPr lang="en-US" sz="3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0693" y="2485014"/>
            <a:ext cx="3789948" cy="37899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3768" y="1453249"/>
            <a:ext cx="7773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56944F"/>
                </a:solidFill>
                <a:latin typeface="Calibri" panose="020F0502020204030204" pitchFamily="34" charset="0"/>
              </a:rPr>
              <a:t>Rewriting Henry’s Experience With Us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4.2.6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25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79918"/>
            <a:ext cx="7082263" cy="1143000"/>
          </a:xfrm>
        </p:spPr>
        <p:txBody>
          <a:bodyPr>
            <a:normAutofit/>
          </a:bodyPr>
          <a:lstStyle/>
          <a:p>
            <a:r>
              <a:rPr lang="en-US" dirty="0"/>
              <a:t>Ways to Behave in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Trauma-Informed </a:t>
            </a:r>
            <a:r>
              <a:rPr lang="en-US" dirty="0"/>
              <a:t>Manner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218" y="1395884"/>
            <a:ext cx="5799438" cy="3866292"/>
          </a:xfrm>
          <a:prstGeom prst="rect">
            <a:avLst/>
          </a:prstGeo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4.2.7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2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616" y="598323"/>
            <a:ext cx="7940232" cy="1304143"/>
          </a:xfrm>
        </p:spPr>
        <p:txBody>
          <a:bodyPr>
            <a:normAutofit/>
          </a:bodyPr>
          <a:lstStyle/>
          <a:p>
            <a:r>
              <a:rPr lang="en-US" dirty="0" smtClean="0"/>
              <a:t>Activity</a:t>
            </a:r>
            <a:endParaRPr lang="en-US" sz="3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0693" y="2485014"/>
            <a:ext cx="3789948" cy="37899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53783" y="1453249"/>
            <a:ext cx="79820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56944F"/>
                </a:solidFill>
                <a:latin typeface="Calibri" panose="020F0502020204030204" pitchFamily="34" charset="0"/>
              </a:rPr>
              <a:t>Using a Trauma-Informed Approach in Child Welfare Practice: Creating Your Rules of Thumb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4.2.8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83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79918"/>
            <a:ext cx="708226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Parents Must Truly Address The Roots of Their Trauma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9877" y="1728129"/>
            <a:ext cx="5651580" cy="3760638"/>
          </a:xfr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4.2.9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34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619313"/>
            <a:ext cx="6859859" cy="1028884"/>
          </a:xfrm>
        </p:spPr>
        <p:txBody>
          <a:bodyPr/>
          <a:lstStyle/>
          <a:p>
            <a:r>
              <a:rPr lang="en-US" dirty="0" smtClean="0"/>
              <a:t>Unit 4.1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2796638"/>
            <a:ext cx="7474712" cy="866899"/>
          </a:xfrm>
        </p:spPr>
        <p:txBody>
          <a:bodyPr/>
          <a:lstStyle/>
          <a:p>
            <a:r>
              <a:rPr lang="en-US" dirty="0" smtClean="0"/>
              <a:t>Trauma </a:t>
            </a:r>
            <a:r>
              <a:rPr lang="en-US" smtClean="0"/>
              <a:t>and Its </a:t>
            </a:r>
            <a:r>
              <a:rPr lang="en-US" dirty="0" smtClean="0"/>
              <a:t>Impact on the Child </a:t>
            </a:r>
            <a:endParaRPr 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4.1.1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395" y="332732"/>
            <a:ext cx="1070326" cy="11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0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79918"/>
            <a:ext cx="708226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People Exposed to Trauma React to Authority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884" y="1833054"/>
            <a:ext cx="4481565" cy="3196850"/>
          </a:xfrm>
          <a:prstGeom prst="rect">
            <a:avLst/>
          </a:prstGeo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4.2.10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63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619313"/>
            <a:ext cx="6859859" cy="1028884"/>
          </a:xfrm>
        </p:spPr>
        <p:txBody>
          <a:bodyPr/>
          <a:lstStyle/>
          <a:p>
            <a:r>
              <a:rPr lang="en-US" dirty="0" smtClean="0"/>
              <a:t>Unit 4.3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2575574"/>
            <a:ext cx="7474712" cy="11695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Referring and Advocating for the Child and Family in a Trauma-Informed Manner</a:t>
            </a: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4.3.1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38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491778"/>
            <a:ext cx="79552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558" y="1822644"/>
            <a:ext cx="4641130" cy="3735945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4.3.2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8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500498"/>
            <a:ext cx="708226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Screening, Assessments and Evaluations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792" y="2149237"/>
            <a:ext cx="4068713" cy="3453026"/>
          </a:xfrm>
          <a:prstGeom prst="rect">
            <a:avLst/>
          </a:prstGeo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4.3.3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70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500498"/>
            <a:ext cx="708226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Other Referrals and Advocacy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958" y="1783582"/>
            <a:ext cx="3665418" cy="3454120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4.3.4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0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500498"/>
            <a:ext cx="708226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Pharmacology and the </a:t>
            </a:r>
            <a:br>
              <a:rPr lang="en-US" dirty="0" smtClean="0"/>
            </a:br>
            <a:r>
              <a:rPr lang="en-US" dirty="0" smtClean="0"/>
              <a:t>Child or Adult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123" y="2042328"/>
            <a:ext cx="2609088" cy="3657600"/>
          </a:xfrm>
          <a:prstGeom prst="rect">
            <a:avLst/>
          </a:prstGeo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4.3.5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84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500498"/>
            <a:ext cx="708226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Medication Does NOT Help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596" y="2080009"/>
            <a:ext cx="2936631" cy="29366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438" y="2080009"/>
            <a:ext cx="2641775" cy="2918380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4.3.6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5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500498"/>
            <a:ext cx="708226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Evidence-Based, Trauma-Informed Interventions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816" y="1643498"/>
            <a:ext cx="4717701" cy="4717701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4.3.7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2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500498"/>
            <a:ext cx="708226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Culture and Historical Trauma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870" y="1885682"/>
            <a:ext cx="4939594" cy="3716273"/>
          </a:xfrm>
          <a:prstGeom prst="rect">
            <a:avLst/>
          </a:prstGeo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4.3.8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46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616" y="598323"/>
            <a:ext cx="7940232" cy="1304143"/>
          </a:xfrm>
        </p:spPr>
        <p:txBody>
          <a:bodyPr>
            <a:normAutofit/>
          </a:bodyPr>
          <a:lstStyle/>
          <a:p>
            <a:r>
              <a:rPr lang="en-US" dirty="0" smtClean="0"/>
              <a:t>Activity</a:t>
            </a:r>
            <a:endParaRPr lang="en-US" sz="3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0693" y="2485014"/>
            <a:ext cx="3789948" cy="37899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3768" y="1453249"/>
            <a:ext cx="77730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56944F"/>
                </a:solidFill>
                <a:latin typeface="Calibri" panose="020F0502020204030204" pitchFamily="34" charset="0"/>
              </a:rPr>
              <a:t>How should I address </a:t>
            </a:r>
          </a:p>
          <a:p>
            <a:pPr algn="ctr"/>
            <a:r>
              <a:rPr lang="en-US" sz="3200" dirty="0" smtClean="0">
                <a:solidFill>
                  <a:srgbClr val="56944F"/>
                </a:solidFill>
                <a:latin typeface="Calibri" panose="020F0502020204030204" pitchFamily="34" charset="0"/>
              </a:rPr>
              <a:t>Culture or Historical Trauma?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4.3.9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37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156228"/>
            <a:ext cx="79552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4.1.2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558" y="1822644"/>
            <a:ext cx="4641130" cy="373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4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Trauma?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1115" y="1835123"/>
            <a:ext cx="5224146" cy="436570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/>
              <a:t>Trauma is an emotional response to an event. The emotional response is intense, distressing and/or painful and can overwhelm your ability to cope. There can be direct involvement in the event or indirect through witnessing the event. </a:t>
            </a:r>
            <a:endParaRPr lang="en-US" sz="3600" b="1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18798008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655261" y="1745671"/>
            <a:ext cx="2192482" cy="3288723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4.1.3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90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and Trauma</a:t>
            </a:r>
            <a:endParaRPr lang="en-US" dirty="0"/>
          </a:p>
        </p:txBody>
      </p:sp>
      <p:pic>
        <p:nvPicPr>
          <p:cNvPr id="1027" name="Picture 3" descr="C:\Users\Carnett-Valerie\AppData\Local\Microsoft\Windows\Temporary Internet Files\Content.IE5\O9AWAS7O\MP900178844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572" y="2096153"/>
            <a:ext cx="3657600" cy="242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4.1.4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21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Trauma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Early Childhood Trauma</a:t>
            </a:r>
          </a:p>
          <a:p>
            <a:r>
              <a:rPr lang="en-US" dirty="0" smtClean="0"/>
              <a:t>Domestic Violence</a:t>
            </a:r>
          </a:p>
          <a:p>
            <a:r>
              <a:rPr lang="en-US" dirty="0" smtClean="0"/>
              <a:t>Physical Abuse</a:t>
            </a:r>
          </a:p>
          <a:p>
            <a:r>
              <a:rPr lang="en-US" dirty="0" smtClean="0"/>
              <a:t>Neglect</a:t>
            </a:r>
          </a:p>
          <a:p>
            <a:r>
              <a:rPr lang="en-US" dirty="0" smtClean="0"/>
              <a:t>Sexual Abuse</a:t>
            </a:r>
          </a:p>
          <a:p>
            <a:r>
              <a:rPr lang="en-US" dirty="0" smtClean="0"/>
              <a:t>Traumatic Grief</a:t>
            </a:r>
          </a:p>
          <a:p>
            <a:r>
              <a:rPr lang="en-US" dirty="0" smtClean="0"/>
              <a:t>Persistent Absence of Responsive Care</a:t>
            </a:r>
          </a:p>
          <a:p>
            <a:r>
              <a:rPr lang="en-US" dirty="0" smtClean="0"/>
              <a:t>Complex Trauma or Toxic Shock</a:t>
            </a:r>
            <a:endParaRPr lang="en-US" dirty="0"/>
          </a:p>
        </p:txBody>
      </p:sp>
      <p:pic>
        <p:nvPicPr>
          <p:cNvPr id="2050" name="Picture 2" descr="C:\Users\Carnett-Valerie\AppData\Local\Microsoft\Windows\Temporary Internet Files\Content.IE5\B3Y0L269\MP900178833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673" y="2601686"/>
            <a:ext cx="2824842" cy="188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4.1.5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09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Childhood Trauma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01443" y="1440338"/>
            <a:ext cx="7684902" cy="4365702"/>
          </a:xfrm>
        </p:spPr>
        <p:txBody>
          <a:bodyPr>
            <a:normAutofit/>
          </a:bodyPr>
          <a:lstStyle/>
          <a:p>
            <a:r>
              <a:rPr lang="en-US" dirty="0" smtClean="0"/>
              <a:t>Early childhood trauma: Children ages 0-6</a:t>
            </a:r>
          </a:p>
          <a:p>
            <a:r>
              <a:rPr lang="en-US" dirty="0" smtClean="0"/>
              <a:t>Intentional violence – child physical or sexual abuse and/or domestic violence</a:t>
            </a:r>
          </a:p>
          <a:p>
            <a:r>
              <a:rPr lang="en-US" dirty="0" smtClean="0"/>
              <a:t>Child neglect</a:t>
            </a:r>
          </a:p>
          <a:p>
            <a:r>
              <a:rPr lang="en-US" dirty="0" smtClean="0"/>
              <a:t>Child traumatic grief</a:t>
            </a:r>
          </a:p>
          <a:p>
            <a:r>
              <a:rPr lang="en-US" dirty="0" smtClean="0"/>
              <a:t>Complex trauma</a:t>
            </a:r>
          </a:p>
        </p:txBody>
      </p:sp>
      <p:pic>
        <p:nvPicPr>
          <p:cNvPr id="4" name="Picture 3" descr="463321071 (1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429251" y="3041005"/>
            <a:ext cx="3257548" cy="2171699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4.1.6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8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Child Traumatic Stress (CTS)?</a:t>
            </a:r>
            <a:endParaRPr lang="en-US" dirty="0"/>
          </a:p>
        </p:txBody>
      </p:sp>
      <p:pic>
        <p:nvPicPr>
          <p:cNvPr id="4" name="Picture 3" descr="46228033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90981" y="1850241"/>
            <a:ext cx="3971211" cy="4114800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4.1.7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17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ACP-whi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FA6F372E3F374D8C72B176BF3D73AB" ma:contentTypeVersion="0" ma:contentTypeDescription="Create a new document." ma:contentTypeScope="" ma:versionID="6e91955bbb8bbfd3c326cc6a6fac490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85D5D8-4820-42D4-949E-77B39219FAB3}"/>
</file>

<file path=customXml/itemProps2.xml><?xml version="1.0" encoding="utf-8"?>
<ds:datastoreItem xmlns:ds="http://schemas.openxmlformats.org/officeDocument/2006/customXml" ds:itemID="{E7A23BBF-3881-4E75-9C85-7D361C7C9D6F}"/>
</file>

<file path=customXml/itemProps3.xml><?xml version="1.0" encoding="utf-8"?>
<ds:datastoreItem xmlns:ds="http://schemas.openxmlformats.org/officeDocument/2006/customXml" ds:itemID="{230B984B-2C55-4BB1-BAD2-EB6DCBD1770E}"/>
</file>

<file path=docProps/app.xml><?xml version="1.0" encoding="utf-8"?>
<Properties xmlns="http://schemas.openxmlformats.org/officeDocument/2006/extended-properties" xmlns:vt="http://schemas.openxmlformats.org/officeDocument/2006/docPropsVTypes">
  <Template>ACP-white</Template>
  <TotalTime>26101</TotalTime>
  <Words>662</Words>
  <Application>Microsoft Office PowerPoint</Application>
  <PresentationFormat>On-screen Show (4:3)</PresentationFormat>
  <Paragraphs>196</Paragraphs>
  <Slides>39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Arial Black</vt:lpstr>
      <vt:lpstr>Calibri</vt:lpstr>
      <vt:lpstr>Franklin Gothic Book</vt:lpstr>
      <vt:lpstr>ACP-white</vt:lpstr>
      <vt:lpstr>Module 4</vt:lpstr>
      <vt:lpstr>Agenda</vt:lpstr>
      <vt:lpstr>Unit 4.1</vt:lpstr>
      <vt:lpstr>Learning Objectives</vt:lpstr>
      <vt:lpstr>What is Trauma?</vt:lpstr>
      <vt:lpstr>Stress and Trauma</vt:lpstr>
      <vt:lpstr>Types of Trauma</vt:lpstr>
      <vt:lpstr>Childhood Trauma</vt:lpstr>
      <vt:lpstr>What is Child Traumatic Stress (CTS)?</vt:lpstr>
      <vt:lpstr>How Trauma Impacts the Child</vt:lpstr>
      <vt:lpstr>Impact of Trauma on the Child’s Brain</vt:lpstr>
      <vt:lpstr>The Impact of Trauma on Very Young Children</vt:lpstr>
      <vt:lpstr>Impact of Traumatic Stress on Visible Behavior</vt:lpstr>
      <vt:lpstr>Activity  What Did You See?</vt:lpstr>
      <vt:lpstr>Factors that Influence a Child’s Response to Trauma</vt:lpstr>
      <vt:lpstr>Behaviors Associated with Complex Trauma</vt:lpstr>
      <vt:lpstr>Adverse Childhood Experiences (ACE)</vt:lpstr>
      <vt:lpstr>Long-term Impact of Trauma</vt:lpstr>
      <vt:lpstr>Culture and Trauma</vt:lpstr>
      <vt:lpstr>Historical Trauma</vt:lpstr>
      <vt:lpstr>Unit 4.2</vt:lpstr>
      <vt:lpstr>Learning Objectives</vt:lpstr>
      <vt:lpstr>Keeping the Child Psychologically Safe</vt:lpstr>
      <vt:lpstr>National Child Traumatic Stress Network (NCTSN)</vt:lpstr>
      <vt:lpstr>Activity</vt:lpstr>
      <vt:lpstr>Activity</vt:lpstr>
      <vt:lpstr>Ways to Behave in a  Trauma-Informed Manner</vt:lpstr>
      <vt:lpstr>Activity</vt:lpstr>
      <vt:lpstr>Parents Must Truly Address The Roots of Their Trauma</vt:lpstr>
      <vt:lpstr>How People Exposed to Trauma React to Authority</vt:lpstr>
      <vt:lpstr>Unit 4.3</vt:lpstr>
      <vt:lpstr>Learning Objectives</vt:lpstr>
      <vt:lpstr>Screening, Assessments and Evaluations</vt:lpstr>
      <vt:lpstr>Other Referrals and Advocacy</vt:lpstr>
      <vt:lpstr>Pharmacology and the  Child or Adult</vt:lpstr>
      <vt:lpstr>What Medication Does NOT Help</vt:lpstr>
      <vt:lpstr>Evidence-Based, Trauma-Informed Interventions</vt:lpstr>
      <vt:lpstr>Culture and Historical Trauma</vt:lpstr>
      <vt:lpstr>Activity</vt:lpstr>
    </vt:vector>
  </TitlesOfParts>
  <Company>Frontera Interactive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Cindy</dc:creator>
  <cp:lastModifiedBy>Menendez, Pamela</cp:lastModifiedBy>
  <cp:revision>364</cp:revision>
  <cp:lastPrinted>2014-12-03T15:20:01Z</cp:lastPrinted>
  <dcterms:created xsi:type="dcterms:W3CDTF">2014-03-31T02:38:26Z</dcterms:created>
  <dcterms:modified xsi:type="dcterms:W3CDTF">2015-01-20T17:58:11Z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ToT FSDMM Super SPE PPT</vt:lpwstr>
  </property>
  <property fmtid="{D5CDD505-2E9C-101B-9397-08002B2CF9AE}" pid="4" name="ArticulateGUID">
    <vt:lpwstr>516AB48F-13D2-4312-3F05-703F303F3F0E</vt:lpwstr>
  </property>
  <property fmtid="{D5CDD505-2E9C-101B-9397-08002B2CF9AE}" pid="5" name="ArticulateProjectFull">
    <vt:lpwstr>C:\Users\YYY\Desktop\Qingfu\ASD\DCF\Super SPE\ToT FSDMM Super SPE PPT - Revisions by Wang-Williams_04292013.ppta</vt:lpwstr>
  </property>
  <property fmtid="{D5CDD505-2E9C-101B-9397-08002B2CF9AE}" pid="6" name="ContentTypeId">
    <vt:lpwstr>0x01010093FA6F372E3F374D8C72B176BF3D73AB</vt:lpwstr>
  </property>
</Properties>
</file>