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500" r:id="rId5"/>
    <p:sldId id="573" r:id="rId6"/>
    <p:sldId id="659" r:id="rId7"/>
    <p:sldId id="679" r:id="rId8"/>
    <p:sldId id="551" r:id="rId9"/>
    <p:sldId id="552" r:id="rId10"/>
    <p:sldId id="687" r:id="rId11"/>
    <p:sldId id="674" r:id="rId12"/>
    <p:sldId id="553" r:id="rId13"/>
    <p:sldId id="684" r:id="rId14"/>
    <p:sldId id="556" r:id="rId15"/>
    <p:sldId id="685" r:id="rId16"/>
    <p:sldId id="689" r:id="rId17"/>
    <p:sldId id="675" r:id="rId18"/>
    <p:sldId id="688" r:id="rId19"/>
    <p:sldId id="492" r:id="rId20"/>
    <p:sldId id="555" r:id="rId21"/>
    <p:sldId id="690" r:id="rId22"/>
    <p:sldId id="691" r:id="rId23"/>
    <p:sldId id="516" r:id="rId24"/>
    <p:sldId id="680" r:id="rId25"/>
    <p:sldId id="576" r:id="rId26"/>
    <p:sldId id="681" r:id="rId27"/>
    <p:sldId id="537" r:id="rId28"/>
    <p:sldId id="682" r:id="rId29"/>
    <p:sldId id="534" r:id="rId30"/>
    <p:sldId id="683" r:id="rId31"/>
    <p:sldId id="517" r:id="rId32"/>
    <p:sldId id="581" r:id="rId33"/>
    <p:sldId id="694" r:id="rId34"/>
    <p:sldId id="692" r:id="rId35"/>
    <p:sldId id="562" r:id="rId36"/>
    <p:sldId id="549" r:id="rId37"/>
    <p:sldId id="525" r:id="rId38"/>
    <p:sldId id="693" r:id="rId39"/>
    <p:sldId id="560" r:id="rId40"/>
    <p:sldId id="561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y  Babcock" initials="P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73" autoAdjust="0"/>
    <p:restoredTop sz="86837" autoAdjust="0"/>
  </p:normalViewPr>
  <p:slideViewPr>
    <p:cSldViewPr snapToGrid="0" snapToObjects="1">
      <p:cViewPr varScale="1">
        <p:scale>
          <a:sx n="108" d="100"/>
          <a:sy n="108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 snapToObjects="1">
      <p:cViewPr>
        <p:scale>
          <a:sx n="150" d="100"/>
          <a:sy n="150" d="100"/>
        </p:scale>
        <p:origin x="-648" y="24"/>
      </p:cViewPr>
      <p:guideLst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ades%20System:Users:Kimrell:Desktop:Age%20at%20Remova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0920384951881"/>
                  <c:y val="-8.03751093613299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Ages</a:t>
                    </a:r>
                    <a:r>
                      <a:rPr lang="en-US" baseline="0"/>
                      <a:t> 0-5; </a:t>
                    </a:r>
                    <a:r>
                      <a:rPr lang="en-US"/>
                      <a:t>54.0%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112248468941401"/>
                  <c:y val="3.991688538932679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Age</a:t>
                    </a:r>
                    <a:r>
                      <a:rPr lang="en-US" baseline="0"/>
                      <a:t> 6-17; </a:t>
                    </a:r>
                    <a:r>
                      <a:rPr lang="en-US"/>
                      <a:t>46.0%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Sheet1!$F$3:$F$5</c:f>
              <c:numCache>
                <c:formatCode>General</c:formatCode>
                <c:ptCount val="3"/>
                <c:pt idx="0" formatCode="0.0%">
                  <c:v>0.54043786220218903</c:v>
                </c:pt>
                <c:pt idx="2" formatCode="0.0%">
                  <c:v>0.45956213779781502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0920384951881"/>
                  <c:y val="-8.0375109361329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  <a:latin typeface="Arial"/>
                        <a:cs typeface="Arial"/>
                      </a:rPr>
                      <a:t>A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ges</a:t>
                    </a:r>
                    <a:r>
                      <a:rPr lang="en-US" sz="1600" baseline="0" dirty="0">
                        <a:latin typeface="Arial"/>
                        <a:cs typeface="Arial"/>
                      </a:rPr>
                      <a:t> 0-5; </a:t>
                    </a:r>
                    <a:r>
                      <a:rPr lang="en-US" sz="1600" dirty="0">
                        <a:latin typeface="Arial"/>
                        <a:cs typeface="Arial"/>
                      </a:rPr>
                      <a:t>54.0%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112248468941401"/>
                  <c:y val="3.99168853893267E-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Age</a:t>
                    </a:r>
                    <a:r>
                      <a:rPr lang="en-US" sz="1600" baseline="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 6-17; </a:t>
                    </a:r>
                    <a:r>
                      <a:rPr lang="en-US" sz="1600" dirty="0">
                        <a:solidFill>
                          <a:srgbClr val="56944F"/>
                        </a:solidFill>
                        <a:latin typeface="Arial"/>
                        <a:cs typeface="Arial"/>
                      </a:rPr>
                      <a:t>46.0%</a:t>
                    </a:r>
                    <a:endParaRPr lang="en-US" sz="1600" dirty="0">
                      <a:solidFill>
                        <a:srgbClr val="56944F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Sheet1!$F$3:$F$5</c:f>
              <c:numCache>
                <c:formatCode>General</c:formatCode>
                <c:ptCount val="3"/>
                <c:pt idx="0" formatCode="0.0%">
                  <c:v>0.54043786220218903</c:v>
                </c:pt>
                <c:pt idx="2" formatCode="0.0%">
                  <c:v>0.45956213779781502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6075166165296"/>
          <c:y val="1.9533615990308902E-2"/>
          <c:w val="0.815481556846817"/>
          <c:h val="0.85716360454943197"/>
        </c:manualLayout>
      </c:layout>
      <c:bar3DChart>
        <c:barDir val="col"/>
        <c:grouping val="clustered"/>
        <c:varyColors val="0"/>
        <c:ser>
          <c:idx val="0"/>
          <c:order val="0"/>
          <c:tx>
            <c:v>Statewide</c:v>
          </c:tx>
          <c:spPr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Sheet1!$A$3:$A$20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Sheet1!$C$3:$C$20</c:f>
              <c:numCache>
                <c:formatCode>0.0%</c:formatCode>
                <c:ptCount val="18"/>
                <c:pt idx="0">
                  <c:v>0.17160334835801699</c:v>
                </c:pt>
                <c:pt idx="1">
                  <c:v>9.1178364455892696E-2</c:v>
                </c:pt>
                <c:pt idx="2">
                  <c:v>7.8750804893753995E-2</c:v>
                </c:pt>
                <c:pt idx="3">
                  <c:v>7.6432710882163898E-2</c:v>
                </c:pt>
                <c:pt idx="4">
                  <c:v>6.7289117836446394E-2</c:v>
                </c:pt>
                <c:pt idx="5">
                  <c:v>5.5183515775917603E-2</c:v>
                </c:pt>
                <c:pt idx="6">
                  <c:v>5.1899549259497697E-2</c:v>
                </c:pt>
                <c:pt idx="7">
                  <c:v>4.7520927237604899E-2</c:v>
                </c:pt>
                <c:pt idx="8">
                  <c:v>4.2562781712814197E-2</c:v>
                </c:pt>
                <c:pt idx="9">
                  <c:v>4.1017385705086902E-2</c:v>
                </c:pt>
                <c:pt idx="10">
                  <c:v>3.8184159690920802E-2</c:v>
                </c:pt>
                <c:pt idx="11">
                  <c:v>3.2260141661300798E-2</c:v>
                </c:pt>
                <c:pt idx="12">
                  <c:v>3.4127495170637498E-2</c:v>
                </c:pt>
                <c:pt idx="13">
                  <c:v>3.3998712169993603E-2</c:v>
                </c:pt>
                <c:pt idx="14">
                  <c:v>3.3161622665808098E-2</c:v>
                </c:pt>
                <c:pt idx="15">
                  <c:v>3.5093367675468098E-2</c:v>
                </c:pt>
                <c:pt idx="16">
                  <c:v>4.0824211204121899E-2</c:v>
                </c:pt>
                <c:pt idx="17">
                  <c:v>2.8911783644558899E-2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79887800"/>
        <c:axId val="279888192"/>
        <c:axId val="0"/>
      </c:bar3DChart>
      <c:catAx>
        <c:axId val="279887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56944F"/>
                    </a:solidFill>
                    <a:latin typeface="Arial"/>
                    <a:cs typeface="Arial"/>
                  </a:defRPr>
                </a:pPr>
                <a:r>
                  <a:rPr lang="en-US" dirty="0">
                    <a:solidFill>
                      <a:srgbClr val="56944F"/>
                    </a:solidFill>
                    <a:latin typeface="Arial"/>
                    <a:cs typeface="Arial"/>
                  </a:rPr>
                  <a:t>Age at Removal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56944F"/>
                </a:solidFill>
                <a:latin typeface="Airal"/>
                <a:cs typeface="Airal"/>
              </a:defRPr>
            </a:pPr>
            <a:endParaRPr lang="en-US"/>
          </a:p>
        </c:txPr>
        <c:crossAx val="279888192"/>
        <c:crosses val="autoZero"/>
        <c:auto val="1"/>
        <c:lblAlgn val="ctr"/>
        <c:lblOffset val="100"/>
        <c:noMultiLvlLbl val="0"/>
      </c:catAx>
      <c:valAx>
        <c:axId val="27988819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56944F"/>
                    </a:solidFill>
                    <a:latin typeface="Arial"/>
                    <a:cs typeface="Arial"/>
                  </a:defRPr>
                </a:pPr>
                <a:r>
                  <a:rPr lang="en-US" dirty="0">
                    <a:solidFill>
                      <a:srgbClr val="56944F"/>
                    </a:solidFill>
                    <a:latin typeface="Arial"/>
                    <a:cs typeface="Arial"/>
                  </a:rPr>
                  <a:t>% of Children Removed</a:t>
                </a:r>
              </a:p>
            </c:rich>
          </c:tx>
          <c:overlay val="0"/>
        </c:title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56944F"/>
                </a:solidFill>
                <a:latin typeface="Arial"/>
                <a:cs typeface="Arial"/>
              </a:defRPr>
            </a:pPr>
            <a:endParaRPr lang="en-US"/>
          </a:p>
        </c:txPr>
        <c:crossAx val="279887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7CFB4-1BAE-4CA8-9B4D-1EAB6EF9B68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829945-7F9E-40C9-B9D8-C520AF025DDD}">
      <dgm:prSet phldrT="[Text]"/>
      <dgm:spPr/>
      <dgm:t>
        <a:bodyPr/>
        <a:lstStyle/>
        <a:p>
          <a:r>
            <a:rPr lang="en-US" smtClean="0"/>
            <a:t>Cognitive</a:t>
          </a:r>
          <a:endParaRPr lang="en-US" dirty="0"/>
        </a:p>
      </dgm:t>
    </dgm:pt>
    <dgm:pt modelId="{50A87F15-D539-4CD3-A6FE-B1195BE2D261}" type="parTrans" cxnId="{E97DF9A6-A648-49E3-BB1C-CACD45B991E7}">
      <dgm:prSet/>
      <dgm:spPr/>
      <dgm:t>
        <a:bodyPr/>
        <a:lstStyle/>
        <a:p>
          <a:endParaRPr lang="en-US"/>
        </a:p>
      </dgm:t>
    </dgm:pt>
    <dgm:pt modelId="{73FAF78F-F816-44C2-BFCE-018347C139FD}" type="sibTrans" cxnId="{E97DF9A6-A648-49E3-BB1C-CACD45B991E7}">
      <dgm:prSet/>
      <dgm:spPr/>
      <dgm:t>
        <a:bodyPr/>
        <a:lstStyle/>
        <a:p>
          <a:endParaRPr lang="en-US"/>
        </a:p>
      </dgm:t>
    </dgm:pt>
    <dgm:pt modelId="{4CDEAB18-0678-43FC-905D-031E9316DAED}">
      <dgm:prSet phldrT="[Text]"/>
      <dgm:spPr/>
      <dgm:t>
        <a:bodyPr/>
        <a:lstStyle/>
        <a:p>
          <a:r>
            <a:rPr lang="en-US" smtClean="0"/>
            <a:t>Social</a:t>
          </a:r>
          <a:endParaRPr lang="en-US" dirty="0" smtClean="0"/>
        </a:p>
      </dgm:t>
    </dgm:pt>
    <dgm:pt modelId="{3B5651C2-902E-43B8-8218-A11524CC13DE}" type="parTrans" cxnId="{BF21C883-44BF-47BE-97D0-5567A3CB2459}">
      <dgm:prSet/>
      <dgm:spPr/>
      <dgm:t>
        <a:bodyPr/>
        <a:lstStyle/>
        <a:p>
          <a:endParaRPr lang="en-US"/>
        </a:p>
      </dgm:t>
    </dgm:pt>
    <dgm:pt modelId="{EB69695D-3CDC-4D3A-95E2-D09E3FFAA847}" type="sibTrans" cxnId="{BF21C883-44BF-47BE-97D0-5567A3CB2459}">
      <dgm:prSet/>
      <dgm:spPr/>
      <dgm:t>
        <a:bodyPr/>
        <a:lstStyle/>
        <a:p>
          <a:endParaRPr lang="en-US"/>
        </a:p>
      </dgm:t>
    </dgm:pt>
    <dgm:pt modelId="{803C526E-53B3-44D0-8F24-1A382B4DDEBA}">
      <dgm:prSet phldrT="[Text]"/>
      <dgm:spPr/>
      <dgm:t>
        <a:bodyPr/>
        <a:lstStyle/>
        <a:p>
          <a:r>
            <a:rPr lang="en-US" smtClean="0"/>
            <a:t>Emotional</a:t>
          </a:r>
          <a:endParaRPr lang="en-US" dirty="0"/>
        </a:p>
      </dgm:t>
    </dgm:pt>
    <dgm:pt modelId="{F58BDACB-02BA-469F-9B05-5366315D8546}" type="sibTrans" cxnId="{0436078C-04F7-4FEB-9454-1098AD7DB88A}">
      <dgm:prSet/>
      <dgm:spPr/>
      <dgm:t>
        <a:bodyPr/>
        <a:lstStyle/>
        <a:p>
          <a:endParaRPr lang="en-US"/>
        </a:p>
      </dgm:t>
    </dgm:pt>
    <dgm:pt modelId="{910BAC9E-4785-4859-9124-1C8BB036DFCE}" type="parTrans" cxnId="{0436078C-04F7-4FEB-9454-1098AD7DB88A}">
      <dgm:prSet/>
      <dgm:spPr/>
      <dgm:t>
        <a:bodyPr/>
        <a:lstStyle/>
        <a:p>
          <a:endParaRPr lang="en-US"/>
        </a:p>
      </dgm:t>
    </dgm:pt>
    <dgm:pt modelId="{FF98C075-3BAB-42CA-A8C0-70D310F3AAB4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5AB2D63A-6911-4401-9784-067FF89A33B7}" type="sibTrans" cxnId="{773A0BA5-1B6A-45DC-818C-0CF8A4A13FD8}">
      <dgm:prSet/>
      <dgm:spPr/>
      <dgm:t>
        <a:bodyPr/>
        <a:lstStyle/>
        <a:p>
          <a:endParaRPr lang="en-US"/>
        </a:p>
      </dgm:t>
    </dgm:pt>
    <dgm:pt modelId="{2D97E160-7873-413A-BE00-0F1D33973500}" type="parTrans" cxnId="{773A0BA5-1B6A-45DC-818C-0CF8A4A13FD8}">
      <dgm:prSet/>
      <dgm:spPr/>
      <dgm:t>
        <a:bodyPr/>
        <a:lstStyle/>
        <a:p>
          <a:endParaRPr lang="en-US"/>
        </a:p>
      </dgm:t>
    </dgm:pt>
    <dgm:pt modelId="{6882EB0D-0B7B-44ED-810E-C772F95A6B82}" type="pres">
      <dgm:prSet presAssocID="{50F7CFB4-1BAE-4CA8-9B4D-1EAB6EF9B68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5FFEC-7F41-4F89-B0B1-00A304F08869}" type="pres">
      <dgm:prSet presAssocID="{50F7CFB4-1BAE-4CA8-9B4D-1EAB6EF9B685}" presName="wedge1" presStyleLbl="node1" presStyleIdx="0" presStyleCnt="4"/>
      <dgm:spPr/>
      <dgm:t>
        <a:bodyPr/>
        <a:lstStyle/>
        <a:p>
          <a:endParaRPr lang="en-US"/>
        </a:p>
      </dgm:t>
    </dgm:pt>
    <dgm:pt modelId="{EF01C67A-2E2C-4275-BEDB-EFC0CBABE334}" type="pres">
      <dgm:prSet presAssocID="{50F7CFB4-1BAE-4CA8-9B4D-1EAB6EF9B685}" presName="dummy1a" presStyleCnt="0"/>
      <dgm:spPr/>
      <dgm:t>
        <a:bodyPr/>
        <a:lstStyle/>
        <a:p>
          <a:endParaRPr lang="en-US"/>
        </a:p>
      </dgm:t>
    </dgm:pt>
    <dgm:pt modelId="{F49BD33D-F4A8-4A8F-AAA4-9DB31D7B0059}" type="pres">
      <dgm:prSet presAssocID="{50F7CFB4-1BAE-4CA8-9B4D-1EAB6EF9B685}" presName="dummy1b" presStyleCnt="0"/>
      <dgm:spPr/>
      <dgm:t>
        <a:bodyPr/>
        <a:lstStyle/>
        <a:p>
          <a:endParaRPr lang="en-US"/>
        </a:p>
      </dgm:t>
    </dgm:pt>
    <dgm:pt modelId="{1C3BE568-C2F5-4298-B0F3-E0D311530D0C}" type="pres">
      <dgm:prSet presAssocID="{50F7CFB4-1BAE-4CA8-9B4D-1EAB6EF9B68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F8B35-B1CD-44C1-9634-9E01C4D07109}" type="pres">
      <dgm:prSet presAssocID="{50F7CFB4-1BAE-4CA8-9B4D-1EAB6EF9B685}" presName="wedge2" presStyleLbl="node1" presStyleIdx="1" presStyleCnt="4"/>
      <dgm:spPr/>
      <dgm:t>
        <a:bodyPr/>
        <a:lstStyle/>
        <a:p>
          <a:endParaRPr lang="en-US"/>
        </a:p>
      </dgm:t>
    </dgm:pt>
    <dgm:pt modelId="{5CFBF830-9809-4798-A76D-FE36FB47B508}" type="pres">
      <dgm:prSet presAssocID="{50F7CFB4-1BAE-4CA8-9B4D-1EAB6EF9B685}" presName="dummy2a" presStyleCnt="0"/>
      <dgm:spPr/>
      <dgm:t>
        <a:bodyPr/>
        <a:lstStyle/>
        <a:p>
          <a:endParaRPr lang="en-US"/>
        </a:p>
      </dgm:t>
    </dgm:pt>
    <dgm:pt modelId="{24FA5A8E-4224-4E49-A518-1B9217904228}" type="pres">
      <dgm:prSet presAssocID="{50F7CFB4-1BAE-4CA8-9B4D-1EAB6EF9B685}" presName="dummy2b" presStyleCnt="0"/>
      <dgm:spPr/>
      <dgm:t>
        <a:bodyPr/>
        <a:lstStyle/>
        <a:p>
          <a:endParaRPr lang="en-US"/>
        </a:p>
      </dgm:t>
    </dgm:pt>
    <dgm:pt modelId="{CD08C7A3-A28C-4101-BA7F-E40872E7F60D}" type="pres">
      <dgm:prSet presAssocID="{50F7CFB4-1BAE-4CA8-9B4D-1EAB6EF9B68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A44CE-7005-4C51-BE2E-69C2A69DE7E9}" type="pres">
      <dgm:prSet presAssocID="{50F7CFB4-1BAE-4CA8-9B4D-1EAB6EF9B685}" presName="wedge3" presStyleLbl="node1" presStyleIdx="2" presStyleCnt="4" custScaleX="102047"/>
      <dgm:spPr/>
      <dgm:t>
        <a:bodyPr/>
        <a:lstStyle/>
        <a:p>
          <a:endParaRPr lang="en-US"/>
        </a:p>
      </dgm:t>
    </dgm:pt>
    <dgm:pt modelId="{6B456A1D-EDD2-488C-BD51-4D38CF08CB4B}" type="pres">
      <dgm:prSet presAssocID="{50F7CFB4-1BAE-4CA8-9B4D-1EAB6EF9B685}" presName="dummy3a" presStyleCnt="0"/>
      <dgm:spPr/>
      <dgm:t>
        <a:bodyPr/>
        <a:lstStyle/>
        <a:p>
          <a:endParaRPr lang="en-US"/>
        </a:p>
      </dgm:t>
    </dgm:pt>
    <dgm:pt modelId="{0FB20BAC-FC56-4C9A-B5F7-09CB12D4C1C1}" type="pres">
      <dgm:prSet presAssocID="{50F7CFB4-1BAE-4CA8-9B4D-1EAB6EF9B685}" presName="dummy3b" presStyleCnt="0"/>
      <dgm:spPr/>
      <dgm:t>
        <a:bodyPr/>
        <a:lstStyle/>
        <a:p>
          <a:endParaRPr lang="en-US"/>
        </a:p>
      </dgm:t>
    </dgm:pt>
    <dgm:pt modelId="{B780EB43-760D-4A54-9E26-92B0783CB310}" type="pres">
      <dgm:prSet presAssocID="{50F7CFB4-1BAE-4CA8-9B4D-1EAB6EF9B68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CC6B5-CC3E-4750-B82B-B4828C2C2A0D}" type="pres">
      <dgm:prSet presAssocID="{50F7CFB4-1BAE-4CA8-9B4D-1EAB6EF9B685}" presName="wedge4" presStyleLbl="node1" presStyleIdx="3" presStyleCnt="4"/>
      <dgm:spPr/>
      <dgm:t>
        <a:bodyPr/>
        <a:lstStyle/>
        <a:p>
          <a:endParaRPr lang="en-US"/>
        </a:p>
      </dgm:t>
    </dgm:pt>
    <dgm:pt modelId="{74EB6D50-8E97-4499-A1ED-AB3619014BDD}" type="pres">
      <dgm:prSet presAssocID="{50F7CFB4-1BAE-4CA8-9B4D-1EAB6EF9B685}" presName="dummy4a" presStyleCnt="0"/>
      <dgm:spPr/>
      <dgm:t>
        <a:bodyPr/>
        <a:lstStyle/>
        <a:p>
          <a:endParaRPr lang="en-US"/>
        </a:p>
      </dgm:t>
    </dgm:pt>
    <dgm:pt modelId="{323B8433-B47D-4877-B901-CF77A45BCC9C}" type="pres">
      <dgm:prSet presAssocID="{50F7CFB4-1BAE-4CA8-9B4D-1EAB6EF9B685}" presName="dummy4b" presStyleCnt="0"/>
      <dgm:spPr/>
      <dgm:t>
        <a:bodyPr/>
        <a:lstStyle/>
        <a:p>
          <a:endParaRPr lang="en-US"/>
        </a:p>
      </dgm:t>
    </dgm:pt>
    <dgm:pt modelId="{8D5C8D81-D406-4D15-A3F8-499C8A84D92F}" type="pres">
      <dgm:prSet presAssocID="{50F7CFB4-1BAE-4CA8-9B4D-1EAB6EF9B68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7C712-630E-4CEF-AC33-70C811725F73}" type="pres">
      <dgm:prSet presAssocID="{5AB2D63A-6911-4401-9784-067FF89A33B7}" presName="arrowWedge1" presStyleLbl="fgSibTrans2D1" presStyleIdx="0" presStyleCnt="4"/>
      <dgm:spPr/>
      <dgm:t>
        <a:bodyPr/>
        <a:lstStyle/>
        <a:p>
          <a:endParaRPr lang="en-US"/>
        </a:p>
      </dgm:t>
    </dgm:pt>
    <dgm:pt modelId="{0ECDCC5B-B46C-46C3-929D-25C0DB92FDA7}" type="pres">
      <dgm:prSet presAssocID="{73FAF78F-F816-44C2-BFCE-018347C139FD}" presName="arrowWedge2" presStyleLbl="fgSibTrans2D1" presStyleIdx="1" presStyleCnt="4"/>
      <dgm:spPr/>
      <dgm:t>
        <a:bodyPr/>
        <a:lstStyle/>
        <a:p>
          <a:endParaRPr lang="en-US"/>
        </a:p>
      </dgm:t>
    </dgm:pt>
    <dgm:pt modelId="{A06F7DCA-D77E-480B-8C6C-06DBC03B1015}" type="pres">
      <dgm:prSet presAssocID="{EB69695D-3CDC-4D3A-95E2-D09E3FFAA847}" presName="arrowWedge3" presStyleLbl="fgSibTrans2D1" presStyleIdx="2" presStyleCnt="4"/>
      <dgm:spPr/>
      <dgm:t>
        <a:bodyPr/>
        <a:lstStyle/>
        <a:p>
          <a:endParaRPr lang="en-US"/>
        </a:p>
      </dgm:t>
    </dgm:pt>
    <dgm:pt modelId="{9F14685E-06DE-4918-A7B4-E4CA33277074}" type="pres">
      <dgm:prSet presAssocID="{F58BDACB-02BA-469F-9B05-5366315D8546}" presName="arrowWedge4" presStyleLbl="fgSibTrans2D1" presStyleIdx="3" presStyleCnt="4"/>
      <dgm:spPr/>
      <dgm:t>
        <a:bodyPr/>
        <a:lstStyle/>
        <a:p>
          <a:endParaRPr lang="en-US"/>
        </a:p>
      </dgm:t>
    </dgm:pt>
  </dgm:ptLst>
  <dgm:cxnLst>
    <dgm:cxn modelId="{1AFE62A4-F452-AC45-A587-29C61DC16C57}" type="presOf" srcId="{803C526E-53B3-44D0-8F24-1A382B4DDEBA}" destId="{8D5C8D81-D406-4D15-A3F8-499C8A84D92F}" srcOrd="1" destOrd="0" presId="urn:microsoft.com/office/officeart/2005/8/layout/cycle8"/>
    <dgm:cxn modelId="{85894E4E-DE99-6E43-9287-734FFD9E1718}" type="presOf" srcId="{50F7CFB4-1BAE-4CA8-9B4D-1EAB6EF9B685}" destId="{6882EB0D-0B7B-44ED-810E-C772F95A6B82}" srcOrd="0" destOrd="0" presId="urn:microsoft.com/office/officeart/2005/8/layout/cycle8"/>
    <dgm:cxn modelId="{8CCB7375-F31C-C940-9605-F4B3E2E4B87A}" type="presOf" srcId="{4CDEAB18-0678-43FC-905D-031E9316DAED}" destId="{9A4A44CE-7005-4C51-BE2E-69C2A69DE7E9}" srcOrd="0" destOrd="0" presId="urn:microsoft.com/office/officeart/2005/8/layout/cycle8"/>
    <dgm:cxn modelId="{0436078C-04F7-4FEB-9454-1098AD7DB88A}" srcId="{50F7CFB4-1BAE-4CA8-9B4D-1EAB6EF9B685}" destId="{803C526E-53B3-44D0-8F24-1A382B4DDEBA}" srcOrd="3" destOrd="0" parTransId="{910BAC9E-4785-4859-9124-1C8BB036DFCE}" sibTransId="{F58BDACB-02BA-469F-9B05-5366315D8546}"/>
    <dgm:cxn modelId="{B1108D8B-9723-0D4D-B271-F7B5C15AC57C}" type="presOf" srcId="{FF98C075-3BAB-42CA-A8C0-70D310F3AAB4}" destId="{1C3BE568-C2F5-4298-B0F3-E0D311530D0C}" srcOrd="1" destOrd="0" presId="urn:microsoft.com/office/officeart/2005/8/layout/cycle8"/>
    <dgm:cxn modelId="{BF21C883-44BF-47BE-97D0-5567A3CB2459}" srcId="{50F7CFB4-1BAE-4CA8-9B4D-1EAB6EF9B685}" destId="{4CDEAB18-0678-43FC-905D-031E9316DAED}" srcOrd="2" destOrd="0" parTransId="{3B5651C2-902E-43B8-8218-A11524CC13DE}" sibTransId="{EB69695D-3CDC-4D3A-95E2-D09E3FFAA847}"/>
    <dgm:cxn modelId="{3B6377F3-D905-8844-979C-2286588F8EB9}" type="presOf" srcId="{A1829945-7F9E-40C9-B9D8-C520AF025DDD}" destId="{7FBF8B35-B1CD-44C1-9634-9E01C4D07109}" srcOrd="0" destOrd="0" presId="urn:microsoft.com/office/officeart/2005/8/layout/cycle8"/>
    <dgm:cxn modelId="{F64BEAAD-3AAA-BB46-8269-578DE2BCBE10}" type="presOf" srcId="{FF98C075-3BAB-42CA-A8C0-70D310F3AAB4}" destId="{26C5FFEC-7F41-4F89-B0B1-00A304F08869}" srcOrd="0" destOrd="0" presId="urn:microsoft.com/office/officeart/2005/8/layout/cycle8"/>
    <dgm:cxn modelId="{5BBD4077-5E3F-274E-BB27-2BABBE8B343E}" type="presOf" srcId="{4CDEAB18-0678-43FC-905D-031E9316DAED}" destId="{B780EB43-760D-4A54-9E26-92B0783CB310}" srcOrd="1" destOrd="0" presId="urn:microsoft.com/office/officeart/2005/8/layout/cycle8"/>
    <dgm:cxn modelId="{2F6BF3F2-C637-4245-9BCA-9783FE73496E}" type="presOf" srcId="{803C526E-53B3-44D0-8F24-1A382B4DDEBA}" destId="{5A2CC6B5-CC3E-4750-B82B-B4828C2C2A0D}" srcOrd="0" destOrd="0" presId="urn:microsoft.com/office/officeart/2005/8/layout/cycle8"/>
    <dgm:cxn modelId="{E97DF9A6-A648-49E3-BB1C-CACD45B991E7}" srcId="{50F7CFB4-1BAE-4CA8-9B4D-1EAB6EF9B685}" destId="{A1829945-7F9E-40C9-B9D8-C520AF025DDD}" srcOrd="1" destOrd="0" parTransId="{50A87F15-D539-4CD3-A6FE-B1195BE2D261}" sibTransId="{73FAF78F-F816-44C2-BFCE-018347C139FD}"/>
    <dgm:cxn modelId="{773A0BA5-1B6A-45DC-818C-0CF8A4A13FD8}" srcId="{50F7CFB4-1BAE-4CA8-9B4D-1EAB6EF9B685}" destId="{FF98C075-3BAB-42CA-A8C0-70D310F3AAB4}" srcOrd="0" destOrd="0" parTransId="{2D97E160-7873-413A-BE00-0F1D33973500}" sibTransId="{5AB2D63A-6911-4401-9784-067FF89A33B7}"/>
    <dgm:cxn modelId="{6D0B74B7-83FF-7844-94B4-49577919F805}" type="presOf" srcId="{A1829945-7F9E-40C9-B9D8-C520AF025DDD}" destId="{CD08C7A3-A28C-4101-BA7F-E40872E7F60D}" srcOrd="1" destOrd="0" presId="urn:microsoft.com/office/officeart/2005/8/layout/cycle8"/>
    <dgm:cxn modelId="{46CF0004-5D2B-F54D-A56A-99991A0387D1}" type="presParOf" srcId="{6882EB0D-0B7B-44ED-810E-C772F95A6B82}" destId="{26C5FFEC-7F41-4F89-B0B1-00A304F08869}" srcOrd="0" destOrd="0" presId="urn:microsoft.com/office/officeart/2005/8/layout/cycle8"/>
    <dgm:cxn modelId="{1FED406B-F5E5-A44B-9986-CF6AEEB344D3}" type="presParOf" srcId="{6882EB0D-0B7B-44ED-810E-C772F95A6B82}" destId="{EF01C67A-2E2C-4275-BEDB-EFC0CBABE334}" srcOrd="1" destOrd="0" presId="urn:microsoft.com/office/officeart/2005/8/layout/cycle8"/>
    <dgm:cxn modelId="{CCDE5D91-7FFC-4C48-A2B4-447ACB11C7D0}" type="presParOf" srcId="{6882EB0D-0B7B-44ED-810E-C772F95A6B82}" destId="{F49BD33D-F4A8-4A8F-AAA4-9DB31D7B0059}" srcOrd="2" destOrd="0" presId="urn:microsoft.com/office/officeart/2005/8/layout/cycle8"/>
    <dgm:cxn modelId="{B6F6E8D4-CD91-2349-BAC1-06253C3CDA4D}" type="presParOf" srcId="{6882EB0D-0B7B-44ED-810E-C772F95A6B82}" destId="{1C3BE568-C2F5-4298-B0F3-E0D311530D0C}" srcOrd="3" destOrd="0" presId="urn:microsoft.com/office/officeart/2005/8/layout/cycle8"/>
    <dgm:cxn modelId="{270014B3-ECDE-4742-81E4-CA6976AFFC8D}" type="presParOf" srcId="{6882EB0D-0B7B-44ED-810E-C772F95A6B82}" destId="{7FBF8B35-B1CD-44C1-9634-9E01C4D07109}" srcOrd="4" destOrd="0" presId="urn:microsoft.com/office/officeart/2005/8/layout/cycle8"/>
    <dgm:cxn modelId="{034C5B99-B10C-0D49-90DB-4E0D628EFF9B}" type="presParOf" srcId="{6882EB0D-0B7B-44ED-810E-C772F95A6B82}" destId="{5CFBF830-9809-4798-A76D-FE36FB47B508}" srcOrd="5" destOrd="0" presId="urn:microsoft.com/office/officeart/2005/8/layout/cycle8"/>
    <dgm:cxn modelId="{CCB913BA-F5EA-5D4F-9927-7DD60902A919}" type="presParOf" srcId="{6882EB0D-0B7B-44ED-810E-C772F95A6B82}" destId="{24FA5A8E-4224-4E49-A518-1B9217904228}" srcOrd="6" destOrd="0" presId="urn:microsoft.com/office/officeart/2005/8/layout/cycle8"/>
    <dgm:cxn modelId="{80BABA0A-780C-C546-88A0-F4B47AB7A533}" type="presParOf" srcId="{6882EB0D-0B7B-44ED-810E-C772F95A6B82}" destId="{CD08C7A3-A28C-4101-BA7F-E40872E7F60D}" srcOrd="7" destOrd="0" presId="urn:microsoft.com/office/officeart/2005/8/layout/cycle8"/>
    <dgm:cxn modelId="{272F2650-767D-AC4A-9BEA-684E26056211}" type="presParOf" srcId="{6882EB0D-0B7B-44ED-810E-C772F95A6B82}" destId="{9A4A44CE-7005-4C51-BE2E-69C2A69DE7E9}" srcOrd="8" destOrd="0" presId="urn:microsoft.com/office/officeart/2005/8/layout/cycle8"/>
    <dgm:cxn modelId="{5E035490-0BD9-F245-84D3-6157E3371325}" type="presParOf" srcId="{6882EB0D-0B7B-44ED-810E-C772F95A6B82}" destId="{6B456A1D-EDD2-488C-BD51-4D38CF08CB4B}" srcOrd="9" destOrd="0" presId="urn:microsoft.com/office/officeart/2005/8/layout/cycle8"/>
    <dgm:cxn modelId="{8EA80135-E5F5-D24E-8C16-AD6C1BD489AD}" type="presParOf" srcId="{6882EB0D-0B7B-44ED-810E-C772F95A6B82}" destId="{0FB20BAC-FC56-4C9A-B5F7-09CB12D4C1C1}" srcOrd="10" destOrd="0" presId="urn:microsoft.com/office/officeart/2005/8/layout/cycle8"/>
    <dgm:cxn modelId="{EE9A053A-45A9-6244-B052-57B018563F7E}" type="presParOf" srcId="{6882EB0D-0B7B-44ED-810E-C772F95A6B82}" destId="{B780EB43-760D-4A54-9E26-92B0783CB310}" srcOrd="11" destOrd="0" presId="urn:microsoft.com/office/officeart/2005/8/layout/cycle8"/>
    <dgm:cxn modelId="{1ADE1C7B-9608-8C4A-9E9B-5659A699E1BD}" type="presParOf" srcId="{6882EB0D-0B7B-44ED-810E-C772F95A6B82}" destId="{5A2CC6B5-CC3E-4750-B82B-B4828C2C2A0D}" srcOrd="12" destOrd="0" presId="urn:microsoft.com/office/officeart/2005/8/layout/cycle8"/>
    <dgm:cxn modelId="{D5DBA5CC-B0C0-7A45-B721-B2EB8159F743}" type="presParOf" srcId="{6882EB0D-0B7B-44ED-810E-C772F95A6B82}" destId="{74EB6D50-8E97-4499-A1ED-AB3619014BDD}" srcOrd="13" destOrd="0" presId="urn:microsoft.com/office/officeart/2005/8/layout/cycle8"/>
    <dgm:cxn modelId="{639DEC6B-4EFD-FD4A-9304-413416CF3270}" type="presParOf" srcId="{6882EB0D-0B7B-44ED-810E-C772F95A6B82}" destId="{323B8433-B47D-4877-B901-CF77A45BCC9C}" srcOrd="14" destOrd="0" presId="urn:microsoft.com/office/officeart/2005/8/layout/cycle8"/>
    <dgm:cxn modelId="{EE50B09E-8D29-2E49-9890-1F46B786C416}" type="presParOf" srcId="{6882EB0D-0B7B-44ED-810E-C772F95A6B82}" destId="{8D5C8D81-D406-4D15-A3F8-499C8A84D92F}" srcOrd="15" destOrd="0" presId="urn:microsoft.com/office/officeart/2005/8/layout/cycle8"/>
    <dgm:cxn modelId="{A338B737-AEDD-1943-B297-B5BDB4D6F340}" type="presParOf" srcId="{6882EB0D-0B7B-44ED-810E-C772F95A6B82}" destId="{9DC7C712-630E-4CEF-AC33-70C811725F73}" srcOrd="16" destOrd="0" presId="urn:microsoft.com/office/officeart/2005/8/layout/cycle8"/>
    <dgm:cxn modelId="{FB8403AB-CF2F-ED4E-B013-47ED864D43F2}" type="presParOf" srcId="{6882EB0D-0B7B-44ED-810E-C772F95A6B82}" destId="{0ECDCC5B-B46C-46C3-929D-25C0DB92FDA7}" srcOrd="17" destOrd="0" presId="urn:microsoft.com/office/officeart/2005/8/layout/cycle8"/>
    <dgm:cxn modelId="{C572099A-2DA3-704D-8A39-C9ED33F5E382}" type="presParOf" srcId="{6882EB0D-0B7B-44ED-810E-C772F95A6B82}" destId="{A06F7DCA-D77E-480B-8C6C-06DBC03B1015}" srcOrd="18" destOrd="0" presId="urn:microsoft.com/office/officeart/2005/8/layout/cycle8"/>
    <dgm:cxn modelId="{4B02A31C-5FA4-E941-996D-1D6EA48CD8E3}" type="presParOf" srcId="{6882EB0D-0B7B-44ED-810E-C772F95A6B82}" destId="{9F14685E-06DE-4918-A7B4-E4CA3327707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126840B-9E8A-4F37-A7B4-779DFE09E102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30E4F7B-0E95-48A5-AAF9-2C294E3734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83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9EEC90-817C-4340-974E-591DA663A18D}" type="datetimeFigureOut">
              <a:rPr lang="en-US" smtClean="0"/>
              <a:pPr/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8E6C161-0FB7-4179-A019-8C19B39E60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34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review/mmwrhtml/mm5713a2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2.0.1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49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b="1" dirty="0" smtClean="0">
                <a:solidFill>
                  <a:srgbClr val="550014"/>
                </a:solidFill>
                <a:ea typeface="ＭＳ Ｐゴシック" pitchFamily="19" charset="-128"/>
              </a:rPr>
              <a:t>Source: </a:t>
            </a:r>
            <a:r>
              <a:rPr lang="en-US" dirty="0" smtClean="0">
                <a:ea typeface="ＭＳ Ｐゴシック" pitchFamily="19" charset="-128"/>
              </a:rPr>
              <a:t>U.S. Dept. of Health and Human Services, ACYF, 2008; CDC, “Nonfatal Maltreatment of Infants”, MMWR,  57(13): 336-339, April 4, 2008. Available at </a:t>
            </a:r>
            <a:r>
              <a:rPr lang="en-US" u="sng" dirty="0" smtClean="0">
                <a:ea typeface="ＭＳ Ｐゴシック" pitchFamily="19" charset="-128"/>
                <a:hlinkClick r:id="rId3"/>
              </a:rPr>
              <a:t>http://www.cdc.gov/mmwr/preview/mmwrhtml/mm5713a2.htm</a:t>
            </a:r>
            <a:r>
              <a:rPr lang="en-US" dirty="0" smtClean="0">
                <a:ea typeface="ＭＳ Ｐゴシック" pitchFamily="19" charset="-128"/>
              </a:rPr>
              <a:t> </a:t>
            </a:r>
          </a:p>
          <a:p>
            <a:pPr marL="0" lvl="1">
              <a:spcBef>
                <a:spcPct val="0"/>
              </a:spcBef>
            </a:pPr>
            <a:endParaRPr lang="en-US" dirty="0" smtClean="0">
              <a:solidFill>
                <a:srgbClr val="550014"/>
              </a:solidFill>
              <a:ea typeface="ＭＳ Ｐゴシック" pitchFamily="19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19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8EB71D-219F-4375-BF43-49301F3C7969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FSU-CPEIP Casey Training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Day 1 Morning - The Science &amp; Impact of Maltreatment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0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78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05DC0-0DD2-FF47-8A6E-DFC112163013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5" cy="4183380"/>
          </a:xfrm>
        </p:spPr>
        <p:txBody>
          <a:bodyPr/>
          <a:lstStyle/>
          <a:p>
            <a:r>
              <a:rPr lang="en-US" dirty="0" smtClean="0"/>
              <a:t>2.1.12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9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3.1.13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2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2.0.2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8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2.2.29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3.3.4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22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71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3.3.9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1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3.3.12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37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3.3.13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0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3.1.1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r>
              <a:rPr lang="en-US" dirty="0" smtClean="0"/>
              <a:t>2.1.6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19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B5FE86-30BB-4146-A6F1-5074CC330128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FSU-CPEIP Casey Training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Day 1 Morning - The Science &amp; Impact of Maltreatment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6C161-0FB7-4179-A019-8C19B39E60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6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05DC0-0DD2-FF47-8A6E-DFC112163013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5" cy="4183380"/>
          </a:xfrm>
        </p:spPr>
        <p:txBody>
          <a:bodyPr/>
          <a:lstStyle/>
          <a:p>
            <a:r>
              <a:rPr lang="en-US" dirty="0" smtClean="0"/>
              <a:t>2.1.9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630888" y="942156"/>
            <a:ext cx="6859859" cy="162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ea typeface="+mj-ea"/>
                <a:cs typeface="+mj-cs"/>
              </a:defRPr>
            </a:lvl1pPr>
          </a:lstStyle>
          <a:p>
            <a:r>
              <a:rPr lang="en-US" dirty="0" smtClean="0"/>
              <a:t>Safety Decision Making Methodology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6797" y="3299981"/>
            <a:ext cx="6241709" cy="134313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800" dirty="0" smtClean="0">
                <a:latin typeface="Arial Black" pitchFamily="34" charset="0"/>
              </a:rPr>
              <a:t>Title of Curriculum</a:t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53" y="4978822"/>
            <a:ext cx="1403057" cy="15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3187337"/>
            <a:ext cx="7082263" cy="879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4269374"/>
            <a:ext cx="7088460" cy="1803488"/>
          </a:xfrm>
        </p:spPr>
        <p:txBody>
          <a:bodyPr>
            <a:normAutofit/>
          </a:bodyPr>
          <a:lstStyle>
            <a:lvl1pPr marL="0" indent="0" algn="ctr">
              <a:buNone/>
              <a:defRPr sz="3000"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Module Title Here</a:t>
            </a:r>
            <a:endParaRPr lang="en-US" dirty="0"/>
          </a:p>
        </p:txBody>
      </p:sp>
      <p:pic>
        <p:nvPicPr>
          <p:cNvPr id="4" name="Picture 3" descr="module_banner_1_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338" y="636167"/>
            <a:ext cx="7545661" cy="1886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306" y="5274732"/>
            <a:ext cx="1136471" cy="126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8340" y="799916"/>
            <a:ext cx="6859859" cy="1323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8339" y="1828800"/>
            <a:ext cx="6859859" cy="2696117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Title of Unit Here</a:t>
            </a:r>
            <a:endParaRPr lang="en-US" dirty="0"/>
          </a:p>
        </p:txBody>
      </p:sp>
      <p:pic>
        <p:nvPicPr>
          <p:cNvPr id="4" name="Picture 3" descr="session_banner_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344166" y="4226940"/>
            <a:ext cx="7474713" cy="186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8" y="4226939"/>
            <a:ext cx="1768859" cy="188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168" y="271406"/>
            <a:ext cx="1113208" cy="12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7082264" cy="436570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4536" y="491778"/>
            <a:ext cx="70822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is Optional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27" y="5348154"/>
            <a:ext cx="1070326" cy="118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4536" y="274638"/>
            <a:ext cx="7082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536" y="1600201"/>
            <a:ext cx="7082264" cy="4365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49" r:id="rId3"/>
    <p:sldLayoutId id="2147483650" r:id="rId4"/>
    <p:sldLayoutId id="2147483654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  <a:lumOff val="25000"/>
            </a:schemeClr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75000"/>
            </a:schemeClr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evelopingchild.harvard.edu/index.php/resources/multimedia/videos/inbrief_series/inbrief_science_of_ec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index.php/resources/multimedia/videos/inbrief_series/inbrief_science_of_ecd/" TargetMode="External"/><Relationship Id="rId2" Type="http://schemas.openxmlformats.org/officeDocument/2006/relationships/hyperlink" Target="https://www.youtube.com/watch?v=WO-CB2nsqTA&amp;feature=player_embedde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339" y="3960025"/>
            <a:ext cx="7088460" cy="7188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Child Development</a:t>
            </a:r>
            <a:endParaRPr lang="en-US" sz="3200" dirty="0">
              <a:solidFill>
                <a:srgbClr val="5694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 family use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687311" cy="333460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Early Head Start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Prenatal to 3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Head Start 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3-5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Florida Healthy Families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Birth-5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Florida Early Steps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Birth to 3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Find quality child care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Florida Office of Early Learning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026" name="Picture 2" descr="C:\Users\radigan-linda\Documents\Ella1 2014\IMG_838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3" y="1889151"/>
            <a:ext cx="3394953" cy="27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15190" y="1869696"/>
            <a:ext cx="768485" cy="275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5857" y="1879423"/>
            <a:ext cx="768485" cy="2755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Development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604536" y="1850241"/>
            <a:ext cx="2751564" cy="31408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Genetics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Teratogens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Environment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4778"/>
            <a:ext cx="2971800" cy="4468164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Partum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593" y="1634778"/>
            <a:ext cx="4758942" cy="43657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The baby blues don’t </a:t>
            </a:r>
            <a:br>
              <a:rPr lang="en-US" altLang="en-US" dirty="0"/>
            </a:br>
            <a:r>
              <a:rPr lang="en-US" altLang="en-US" dirty="0"/>
              <a:t>go away after 2 weeks.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Symptoms of </a:t>
            </a:r>
            <a:br>
              <a:rPr lang="en-US" altLang="en-US" dirty="0"/>
            </a:br>
            <a:r>
              <a:rPr lang="en-US" altLang="en-US" dirty="0"/>
              <a:t>depression get more </a:t>
            </a:r>
            <a:br>
              <a:rPr lang="en-US" altLang="en-US" dirty="0"/>
            </a:br>
            <a:r>
              <a:rPr lang="en-US" altLang="en-US" dirty="0"/>
              <a:t>and more intense.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Symptoms of </a:t>
            </a:r>
            <a:br>
              <a:rPr lang="en-US" altLang="en-US" dirty="0"/>
            </a:br>
            <a:r>
              <a:rPr lang="en-US" altLang="en-US" dirty="0"/>
              <a:t>depression begin any </a:t>
            </a:r>
            <a:br>
              <a:rPr lang="en-US" altLang="en-US" dirty="0"/>
            </a:br>
            <a:r>
              <a:rPr lang="en-US" altLang="en-US" dirty="0"/>
              <a:t>time after delivery, even</a:t>
            </a:r>
            <a:br>
              <a:rPr lang="en-US" altLang="en-US" dirty="0"/>
            </a:br>
            <a:r>
              <a:rPr lang="en-US" altLang="en-US" dirty="0"/>
              <a:t>many months later.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altLang="en-US" dirty="0"/>
              <a:t>Mom has thoughts of harming herself or baby.</a:t>
            </a:r>
          </a:p>
          <a:p>
            <a:endParaRPr lang="en-US" dirty="0"/>
          </a:p>
        </p:txBody>
      </p:sp>
      <p:pic>
        <p:nvPicPr>
          <p:cNvPr id="4" name="Picture 5" descr="iStock_000011853101Medi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03" y="1931436"/>
            <a:ext cx="2761861" cy="30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12860471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 flipH="1">
            <a:off x="5360267" y="1830923"/>
            <a:ext cx="3520873" cy="3364230"/>
          </a:xfrm>
          <a:prstGeom prst="rect">
            <a:avLst/>
          </a:prstGeom>
          <a:noFill/>
          <a:ln>
            <a:noFill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604536" y="5590485"/>
            <a:ext cx="65608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7525" lvl="1" indent="-517525" algn="ctr"/>
            <a:r>
              <a:rPr lang="en-US" sz="1400" dirty="0" smtClean="0">
                <a:solidFill>
                  <a:srgbClr val="56944F"/>
                </a:solidFill>
                <a:latin typeface="Calibri" pitchFamily="34" charset="0"/>
              </a:rPr>
              <a:t>U.S</a:t>
            </a:r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. Dept. of Health and Human Services, ACYF.  (2009</a:t>
            </a:r>
            <a:r>
              <a:rPr lang="en-US" sz="1400" dirty="0" smtClean="0">
                <a:solidFill>
                  <a:srgbClr val="56944F"/>
                </a:solidFill>
                <a:latin typeface="Calibri" pitchFamily="34" charset="0"/>
              </a:rPr>
              <a:t>).</a:t>
            </a:r>
          </a:p>
          <a:p>
            <a:pPr marL="517525" lvl="1" indent="-517525" algn="ctr"/>
            <a:r>
              <a:rPr lang="en-US" sz="1400" i="1" dirty="0" smtClean="0">
                <a:solidFill>
                  <a:srgbClr val="56944F"/>
                </a:solidFill>
                <a:latin typeface="Calibri" pitchFamily="34" charset="0"/>
              </a:rPr>
              <a:t>Child </a:t>
            </a:r>
            <a:r>
              <a:rPr lang="en-US" sz="1400" i="1" dirty="0">
                <a:solidFill>
                  <a:srgbClr val="56944F"/>
                </a:solidFill>
                <a:latin typeface="Calibri" pitchFamily="34" charset="0"/>
              </a:rPr>
              <a:t>maltreatment 2009</a:t>
            </a:r>
            <a:r>
              <a:rPr lang="en-US" sz="1400" i="1" dirty="0" smtClean="0">
                <a:solidFill>
                  <a:srgbClr val="56944F"/>
                </a:solidFill>
                <a:latin typeface="Calibri" pitchFamily="34" charset="0"/>
              </a:rPr>
              <a:t>.</a:t>
            </a:r>
          </a:p>
          <a:p>
            <a:pPr marL="517525" lvl="1" indent="-517525" algn="ctr"/>
            <a:r>
              <a:rPr lang="en-US" sz="1400" dirty="0" err="1" smtClean="0">
                <a:solidFill>
                  <a:srgbClr val="56944F"/>
                </a:solidFill>
                <a:latin typeface="Calibri" pitchFamily="34" charset="0"/>
              </a:rPr>
              <a:t>ChildStats.gov</a:t>
            </a:r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. (2011</a:t>
            </a:r>
            <a:r>
              <a:rPr lang="en-US" sz="1400" dirty="0" smtClean="0">
                <a:solidFill>
                  <a:srgbClr val="56944F"/>
                </a:solidFill>
                <a:latin typeface="Calibri" pitchFamily="34" charset="0"/>
              </a:rPr>
              <a:t>). </a:t>
            </a:r>
            <a:r>
              <a:rPr lang="en-US" sz="1400" i="1" dirty="0" smtClean="0">
                <a:solidFill>
                  <a:srgbClr val="56944F"/>
                </a:solidFill>
                <a:latin typeface="Calibri" pitchFamily="34" charset="0"/>
              </a:rPr>
              <a:t>America's </a:t>
            </a:r>
            <a:r>
              <a:rPr lang="en-US" sz="1400" i="1" dirty="0">
                <a:solidFill>
                  <a:srgbClr val="56944F"/>
                </a:solidFill>
                <a:latin typeface="Calibri" pitchFamily="34" charset="0"/>
              </a:rPr>
              <a:t>children: Key national indicators of well-being</a:t>
            </a:r>
            <a:r>
              <a:rPr lang="en-US" sz="1400" dirty="0">
                <a:solidFill>
                  <a:srgbClr val="56944F"/>
                </a:solidFill>
                <a:latin typeface="Calibri" pitchFamily="34" charset="0"/>
              </a:rPr>
              <a:t>, 2011.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888" y="1509059"/>
            <a:ext cx="4065640" cy="45723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 smtClean="0">
                <a:solidFill>
                  <a:srgbClr val="56944F"/>
                </a:solidFill>
              </a:rPr>
              <a:t>…the </a:t>
            </a:r>
            <a:r>
              <a:rPr lang="en-US" sz="3200" dirty="0">
                <a:solidFill>
                  <a:srgbClr val="56944F"/>
                </a:solidFill>
              </a:rPr>
              <a:t>most common </a:t>
            </a:r>
            <a:r>
              <a:rPr lang="en-US" sz="3200" dirty="0" smtClean="0">
                <a:solidFill>
                  <a:srgbClr val="56944F"/>
                </a:solidFill>
              </a:rPr>
              <a:t>maltreatment among infants, </a:t>
            </a:r>
            <a:r>
              <a:rPr lang="en-US" sz="3200" dirty="0">
                <a:solidFill>
                  <a:srgbClr val="56944F"/>
                </a:solidFill>
              </a:rPr>
              <a:t>at a rate of</a:t>
            </a:r>
            <a:br>
              <a:rPr lang="en-US" sz="3200" dirty="0">
                <a:solidFill>
                  <a:srgbClr val="56944F"/>
                </a:solidFill>
              </a:rPr>
            </a:br>
            <a:r>
              <a:rPr lang="en-US" sz="8000" b="1" dirty="0">
                <a:solidFill>
                  <a:srgbClr val="56944F"/>
                </a:solidFill>
              </a:rPr>
              <a:t>79.7</a:t>
            </a:r>
            <a:r>
              <a:rPr lang="en-US" sz="8000" dirty="0">
                <a:solidFill>
                  <a:srgbClr val="56944F"/>
                </a:solidFill>
              </a:rPr>
              <a:t> </a:t>
            </a:r>
            <a:r>
              <a:rPr lang="en-US" sz="8000" dirty="0" smtClean="0">
                <a:solidFill>
                  <a:srgbClr val="56944F"/>
                </a:solidFill>
              </a:rPr>
              <a:t/>
            </a:r>
            <a:br>
              <a:rPr lang="en-US" sz="8000" dirty="0" smtClean="0">
                <a:solidFill>
                  <a:srgbClr val="56944F"/>
                </a:solidFill>
              </a:rPr>
            </a:br>
            <a:r>
              <a:rPr lang="en-US" sz="3200" dirty="0" smtClean="0">
                <a:solidFill>
                  <a:srgbClr val="56944F"/>
                </a:solidFill>
              </a:rPr>
              <a:t>per </a:t>
            </a:r>
            <a:r>
              <a:rPr lang="en-US" sz="2800" dirty="0">
                <a:solidFill>
                  <a:srgbClr val="56944F"/>
                </a:solidFill>
              </a:rPr>
              <a:t>1,000</a:t>
            </a:r>
            <a:r>
              <a:rPr lang="en-US" sz="3200" dirty="0">
                <a:solidFill>
                  <a:srgbClr val="56944F"/>
                </a:solidFill>
              </a:rPr>
              <a:t> maltreated children</a:t>
            </a:r>
            <a:r>
              <a:rPr lang="en-US" sz="3200" dirty="0" smtClean="0">
                <a:solidFill>
                  <a:srgbClr val="56944F"/>
                </a:solidFill>
              </a:rPr>
              <a:t>.</a:t>
            </a:r>
            <a:endParaRPr lang="en-US" sz="3200" dirty="0">
              <a:solidFill>
                <a:srgbClr val="56944F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Stock_000012860471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954881" y="2099319"/>
            <a:ext cx="3533930" cy="33767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644900" y="144462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927033"/>
              </p:ext>
            </p:extLst>
          </p:nvPr>
        </p:nvGraphicFramePr>
        <p:xfrm>
          <a:off x="5423211" y="1752600"/>
          <a:ext cx="3398252" cy="41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94790"/>
              </p:ext>
            </p:extLst>
          </p:nvPr>
        </p:nvGraphicFramePr>
        <p:xfrm>
          <a:off x="1341718" y="2752166"/>
          <a:ext cx="40385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369154"/>
            <a:ext cx="7082263" cy="14431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 Black"/>
              </a:rPr>
              <a:t>1. The </a:t>
            </a:r>
            <a:r>
              <a:rPr lang="en-US" dirty="0">
                <a:cs typeface="Arial Black"/>
              </a:rPr>
              <a:t>Majority of Children Entering Child Welfare </a:t>
            </a:r>
            <a:r>
              <a:rPr lang="en-US" dirty="0" smtClean="0">
                <a:cs typeface="Arial Black"/>
              </a:rPr>
              <a:t/>
            </a:r>
            <a:br>
              <a:rPr lang="en-US" dirty="0" smtClean="0">
                <a:cs typeface="Arial Black"/>
              </a:rPr>
            </a:br>
            <a:r>
              <a:rPr lang="en-US" dirty="0" smtClean="0">
                <a:cs typeface="Arial Black"/>
              </a:rPr>
              <a:t>are </a:t>
            </a:r>
            <a:r>
              <a:rPr lang="en-US" dirty="0">
                <a:cs typeface="Arial Black"/>
              </a:rPr>
              <a:t>Ages 0-5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9658" y="372249"/>
            <a:ext cx="114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rgbClr val="C0504D"/>
                </a:solidFill>
                <a:latin typeface="Arial"/>
                <a:cs typeface="Arial"/>
              </a:rPr>
              <a:t>Why? </a:t>
            </a:r>
            <a:endParaRPr lang="en-US" sz="2600" b="1" dirty="0">
              <a:latin typeface="Arial"/>
              <a:cs typeface="Arial"/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Neglect on Child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434" y="4280171"/>
            <a:ext cx="6488877" cy="19552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u="sng" dirty="0" smtClean="0">
                <a:hlinkClick r:id="rId2"/>
              </a:rPr>
              <a:t>http</a:t>
            </a:r>
            <a:r>
              <a:rPr lang="en-US" sz="1200" u="sng" dirty="0">
                <a:hlinkClick r:id="rId2"/>
              </a:rPr>
              <a:t>://developingchild.harvard.edu/resources/multimedia/videos/inbrief_series/inbrief_neglect/</a:t>
            </a:r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pPr marL="0" indent="0">
              <a:buNone/>
            </a:pPr>
            <a:r>
              <a:rPr lang="en-US" sz="2400" b="1" dirty="0" err="1"/>
              <a:t>InBrief</a:t>
            </a:r>
            <a:r>
              <a:rPr lang="en-US" sz="2400" b="1" dirty="0"/>
              <a:t>: The Science of Early Childhood Development</a:t>
            </a:r>
          </a:p>
          <a:p>
            <a:pPr marL="0" indent="0">
              <a:buNone/>
            </a:pPr>
            <a:r>
              <a:rPr lang="en-US" sz="2400" b="1" dirty="0"/>
              <a:t>Center on the Developing Child, Harvard University</a:t>
            </a: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pPr marL="0" indent="0">
              <a:buNone/>
            </a:pPr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sz="1200" u="sng" dirty="0" smtClean="0">
              <a:hlinkClick r:id="rId2"/>
            </a:endParaRPr>
          </a:p>
          <a:p>
            <a:endParaRPr lang="en-US" sz="1200" u="sng" dirty="0">
              <a:hlinkClick r:id="rId2"/>
            </a:endParaRPr>
          </a:p>
          <a:p>
            <a:endParaRPr lang="en-US" dirty="0"/>
          </a:p>
        </p:txBody>
      </p:sp>
      <p:pic>
        <p:nvPicPr>
          <p:cNvPr id="4100" name="Picture 4" descr="http://ts1.mm.bing.net/th?&amp;id=HN.607987753980527535&amp;w=300&amp;h=300&amp;c=0&amp;pid=1.9&amp;rs=0&amp;p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72" y="2274141"/>
            <a:ext cx="2492982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1.mm.bing.net/th?id=HN.60804181902950695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4" y="2274141"/>
            <a:ext cx="2433941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Developmental Domains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6940779"/>
              </p:ext>
            </p:extLst>
          </p:nvPr>
        </p:nvGraphicFramePr>
        <p:xfrm>
          <a:off x="1468966" y="1686071"/>
          <a:ext cx="7217833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0419" y="254000"/>
            <a:ext cx="5850364" cy="1143000"/>
          </a:xfrm>
        </p:spPr>
        <p:txBody>
          <a:bodyPr/>
          <a:lstStyle/>
          <a:p>
            <a:r>
              <a:rPr lang="en-US" dirty="0"/>
              <a:t>Physical Development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395814" y="1530074"/>
            <a:ext cx="3901743" cy="445328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56944F"/>
                </a:solidFill>
              </a:rPr>
              <a:t>Newborn: 5</a:t>
            </a:r>
            <a:r>
              <a:rPr lang="en-US" sz="2800" dirty="0">
                <a:solidFill>
                  <a:srgbClr val="56944F"/>
                </a:solidFill>
              </a:rPr>
              <a:t>% to 10%</a:t>
            </a:r>
            <a:r>
              <a:rPr lang="en-US" sz="2800" dirty="0" smtClean="0">
                <a:solidFill>
                  <a:srgbClr val="56944F"/>
                </a:solidFill>
              </a:rPr>
              <a:t> weight</a:t>
            </a:r>
          </a:p>
          <a:p>
            <a:r>
              <a:rPr lang="en-US" sz="2800" dirty="0" smtClean="0">
                <a:solidFill>
                  <a:srgbClr val="56944F"/>
                </a:solidFill>
              </a:rPr>
              <a:t>At 2 weeks: rapid weight gain</a:t>
            </a:r>
          </a:p>
          <a:p>
            <a:r>
              <a:rPr lang="en-US" sz="2800" dirty="0" smtClean="0">
                <a:solidFill>
                  <a:srgbClr val="56944F"/>
                </a:solidFill>
              </a:rPr>
              <a:t>4 -6 months: double weight</a:t>
            </a:r>
          </a:p>
          <a:p>
            <a:r>
              <a:rPr lang="en-US" sz="2800" dirty="0" smtClean="0">
                <a:solidFill>
                  <a:srgbClr val="56944F"/>
                </a:solidFill>
              </a:rPr>
              <a:t>Ages 1 </a:t>
            </a:r>
            <a:r>
              <a:rPr lang="en-US" sz="2800" dirty="0">
                <a:solidFill>
                  <a:srgbClr val="56944F"/>
                </a:solidFill>
              </a:rPr>
              <a:t>and </a:t>
            </a:r>
            <a:r>
              <a:rPr lang="en-US" sz="2800" dirty="0" smtClean="0">
                <a:solidFill>
                  <a:srgbClr val="56944F"/>
                </a:solidFill>
              </a:rPr>
              <a:t>2: + 5 </a:t>
            </a:r>
            <a:r>
              <a:rPr lang="en-US" sz="2800" dirty="0">
                <a:solidFill>
                  <a:srgbClr val="56944F"/>
                </a:solidFill>
              </a:rPr>
              <a:t>pounds. </a:t>
            </a:r>
            <a:endParaRPr lang="en-US" sz="2800" dirty="0" smtClean="0">
              <a:solidFill>
                <a:srgbClr val="56944F"/>
              </a:solidFill>
            </a:endParaRPr>
          </a:p>
          <a:p>
            <a:r>
              <a:rPr lang="en-US" sz="2800" dirty="0" smtClean="0">
                <a:solidFill>
                  <a:srgbClr val="56944F"/>
                </a:solidFill>
              </a:rPr>
              <a:t>Ages 2-5:  +5 </a:t>
            </a:r>
            <a:r>
              <a:rPr lang="en-US" sz="2800" dirty="0">
                <a:solidFill>
                  <a:srgbClr val="56944F"/>
                </a:solidFill>
              </a:rPr>
              <a:t>pounds per </a:t>
            </a:r>
            <a:r>
              <a:rPr lang="en-US" sz="2800" dirty="0" smtClean="0">
                <a:solidFill>
                  <a:srgbClr val="56944F"/>
                </a:solidFill>
              </a:rPr>
              <a:t>year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44" y="2409686"/>
            <a:ext cx="3708399" cy="246014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38901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Development</a:t>
            </a:r>
            <a:endParaRPr lang="en-US" dirty="0"/>
          </a:p>
        </p:txBody>
      </p:sp>
      <p:pic>
        <p:nvPicPr>
          <p:cNvPr id="5124" name="Picture 4" descr="http://ts1.mm.bing.net/th?&amp;id=HN.60801241567389531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01" y="2609377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oyssale.com/wp-content/uploads/2011/03/baby-playing-toy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6" y="1206229"/>
            <a:ext cx="2077498" cy="21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1.mm.bing.net/th?id=HN.608004912360786163&amp;w=103&amp;h=103&amp;c=8&amp;pid=3.1&amp;qlt=90&amp;rm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20" y="4786009"/>
            <a:ext cx="1721245" cy="15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dn.c.photoshelter.com/img-get/I0000n0FmmFlDuG8/s/880/880/stock-photo-school-children-1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2798765"/>
            <a:ext cx="1712070" cy="15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radigan-linda\Documents\Ella1 2014\IMG_01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9" y="4786009"/>
            <a:ext cx="1585608" cy="15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Emotional Development</a:t>
            </a:r>
            <a:endParaRPr lang="en-US" dirty="0"/>
          </a:p>
        </p:txBody>
      </p:sp>
      <p:pic>
        <p:nvPicPr>
          <p:cNvPr id="6150" name="Picture 6" descr="http://ts1.mm.bing.net/th?&amp;id=HN.60799043404103920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71" y="4068426"/>
            <a:ext cx="2074694" cy="18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s1.mm.bing.net/th?id=HN.608025210387041031&amp;w=103&amp;h=103&amp;c=8&amp;pid=3.1&amp;qlt=90&amp;rm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66" y="1922372"/>
            <a:ext cx="1702340" cy="15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ts1.mm.bing.net/th?&amp;id=HN.608025631303929596&amp;w=300&amp;h=300&amp;c=0&amp;pid=1.9&amp;rs=0&amp;p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2372"/>
            <a:ext cx="2308158" cy="15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ts1.mm.bing.net/th?&amp;id=HN.608054261552058046&amp;w=300&amp;h=300&amp;c=0&amp;pid=1.9&amp;rs=0&amp;p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89" y="4068426"/>
            <a:ext cx="2179524" cy="18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04536" y="491778"/>
            <a:ext cx="7082263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7347" y="2190376"/>
            <a:ext cx="6672557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/>
              </a:rPr>
              <a:t>Unit 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3.1: 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How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Children Develop </a:t>
            </a:r>
            <a:endParaRPr lang="en-US" sz="2800" b="1" dirty="0" smtClean="0">
              <a:solidFill>
                <a:srgbClr val="56944F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Unit 3.2: 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Child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Attachment,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Permanency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56944F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rgbClr val="56944F"/>
                </a:solidFill>
                <a:latin typeface="Calibri"/>
              </a:rPr>
              <a:t>                   </a:t>
            </a:r>
            <a:r>
              <a:rPr lang="en-US" sz="2800" b="1" dirty="0">
                <a:solidFill>
                  <a:srgbClr val="56944F"/>
                </a:solidFill>
                <a:latin typeface="Calibri"/>
              </a:rPr>
              <a:t>and Well-Being </a:t>
            </a:r>
            <a:endParaRPr lang="en-US" sz="2800" b="1" dirty="0" smtClean="0">
              <a:solidFill>
                <a:srgbClr val="56944F"/>
              </a:solidFill>
              <a:latin typeface="Calibri"/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809830"/>
            <a:ext cx="771678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Developmental Stages –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7666" y="4979656"/>
            <a:ext cx="50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0-12 Months	             			    12-36 Months</a:t>
            </a:r>
            <a:endParaRPr lang="en-US" b="1" dirty="0"/>
          </a:p>
        </p:txBody>
      </p:sp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2151" y="1952830"/>
            <a:ext cx="5338476" cy="2737183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320048" y="2821305"/>
            <a:ext cx="1461052" cy="18687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Activity </a:t>
            </a:r>
            <a:br>
              <a:rPr lang="en-US" sz="3600" dirty="0" smtClean="0"/>
            </a:br>
            <a:r>
              <a:rPr lang="en-US" sz="3600" dirty="0" smtClean="0"/>
              <a:t>0-36 Months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2485014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491778"/>
            <a:ext cx="7716783" cy="1143000"/>
          </a:xfrm>
        </p:spPr>
        <p:txBody>
          <a:bodyPr/>
          <a:lstStyle/>
          <a:p>
            <a:r>
              <a:rPr lang="en-US" dirty="0" smtClean="0"/>
              <a:t> Developmental Stages – Preschool Period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3655" y="5231904"/>
            <a:ext cx="501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3-6 years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91" y="2576513"/>
            <a:ext cx="152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Activity </a:t>
            </a:r>
            <a:br>
              <a:rPr lang="en-US" sz="3600" dirty="0" smtClean="0"/>
            </a:br>
            <a:r>
              <a:rPr lang="en-US" sz="3600" dirty="0" smtClean="0"/>
              <a:t>3-6 Year Olds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30" y="173958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507" y="491778"/>
            <a:ext cx="8075493" cy="1143000"/>
          </a:xfrm>
        </p:spPr>
        <p:txBody>
          <a:bodyPr/>
          <a:lstStyle/>
          <a:p>
            <a:r>
              <a:rPr lang="en-US" dirty="0" smtClean="0"/>
              <a:t> Developmental Stages – </a:t>
            </a:r>
            <a:br>
              <a:rPr lang="en-US" dirty="0" smtClean="0"/>
            </a:br>
            <a:r>
              <a:rPr lang="en-US" dirty="0" smtClean="0"/>
              <a:t>Latency 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9183" y="4858703"/>
            <a:ext cx="651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6-11 Years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6" y="2109994"/>
            <a:ext cx="12001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Activity</a:t>
            </a:r>
            <a:br>
              <a:rPr lang="en-US" sz="3600" dirty="0" smtClean="0"/>
            </a:br>
            <a:r>
              <a:rPr lang="en-US" sz="3600" dirty="0" smtClean="0"/>
              <a:t>6-12 Year Olds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184891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299545"/>
            <a:ext cx="7082263" cy="1335233"/>
          </a:xfrm>
        </p:spPr>
        <p:txBody>
          <a:bodyPr/>
          <a:lstStyle/>
          <a:p>
            <a:r>
              <a:rPr lang="en-US" dirty="0" smtClean="0"/>
              <a:t> Developmental Stages: </a:t>
            </a:r>
            <a:br>
              <a:rPr lang="en-US" dirty="0" smtClean="0"/>
            </a:br>
            <a:r>
              <a:rPr lang="en-US" dirty="0" smtClean="0"/>
              <a:t>Adolescence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339" y="4901637"/>
            <a:ext cx="643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13-18 Years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1" y="2053497"/>
            <a:ext cx="1213402" cy="27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36" y="824459"/>
            <a:ext cx="7082263" cy="13041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Activity</a:t>
            </a:r>
            <a:br>
              <a:rPr lang="en-US" sz="3600" dirty="0" smtClean="0"/>
            </a:br>
            <a:r>
              <a:rPr lang="en-US" sz="3600" dirty="0" smtClean="0"/>
              <a:t>13-18 Year Olds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3" y="1848910"/>
            <a:ext cx="3789948" cy="3789948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3.2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040" y="2540606"/>
            <a:ext cx="7474712" cy="86689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6944F"/>
                </a:solidFill>
              </a:rPr>
              <a:t>Child Safety, Permanency and Well-Being</a:t>
            </a:r>
            <a:endParaRPr lang="en-US" dirty="0">
              <a:solidFill>
                <a:srgbClr val="56944F"/>
              </a:solidFill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467" y="1619313"/>
            <a:ext cx="6859859" cy="1028884"/>
          </a:xfrm>
        </p:spPr>
        <p:txBody>
          <a:bodyPr/>
          <a:lstStyle/>
          <a:p>
            <a:r>
              <a:rPr lang="en-US" dirty="0" smtClean="0"/>
              <a:t>Unit 3.1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167" y="2796638"/>
            <a:ext cx="7474712" cy="866899"/>
          </a:xfrm>
        </p:spPr>
        <p:txBody>
          <a:bodyPr/>
          <a:lstStyle/>
          <a:p>
            <a:r>
              <a:rPr lang="en-US" dirty="0" smtClean="0">
                <a:solidFill>
                  <a:srgbClr val="56944F"/>
                </a:solidFill>
              </a:rPr>
              <a:t>How Children Develop</a:t>
            </a:r>
            <a:endParaRPr lang="en-US" dirty="0">
              <a:solidFill>
                <a:srgbClr val="56944F"/>
              </a:solidFill>
            </a:endParaRP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Nurturing, Attachment and Permanency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91" y="1850241"/>
            <a:ext cx="7082264" cy="43657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Need for Safety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Definitions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Connection to </a:t>
            </a:r>
          </a:p>
          <a:p>
            <a:pPr>
              <a:buNone/>
            </a:pPr>
            <a:r>
              <a:rPr lang="en-US" sz="3200" dirty="0" smtClean="0">
                <a:solidFill>
                  <a:srgbClr val="56944F"/>
                </a:solidFill>
              </a:rPr>
              <a:t>    Development</a:t>
            </a:r>
            <a:endParaRPr lang="en-US" sz="3200" dirty="0">
              <a:solidFill>
                <a:srgbClr val="56944F"/>
              </a:solidFill>
            </a:endParaRPr>
          </a:p>
        </p:txBody>
      </p:sp>
      <p:pic>
        <p:nvPicPr>
          <p:cNvPr id="4" name="Picture 3" descr="908658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6234" y="1850241"/>
            <a:ext cx="4130565" cy="275371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Permanency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“Although </a:t>
            </a:r>
            <a:r>
              <a:rPr lang="en-US" b="1" dirty="0"/>
              <a:t>young children certainly can establish healthy relationships with more than one or two adults, prolonged separations from familiar caregivers and repeated “detaching” and “re-attaching” to people who matter are emotionally distressing and can lead to enduring </a:t>
            </a:r>
            <a:r>
              <a:rPr lang="en-US" b="1" dirty="0" smtClean="0"/>
              <a:t>problems.”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1300" b="1" i="1" dirty="0" smtClean="0"/>
              <a:t>Young Children Develop in an Environment of Relationship</a:t>
            </a:r>
            <a:r>
              <a:rPr lang="en-US" sz="1300" b="1" dirty="0" smtClean="0"/>
              <a:t>s,</a:t>
            </a:r>
          </a:p>
          <a:p>
            <a:pPr marL="0" indent="0">
              <a:buNone/>
            </a:pPr>
            <a:r>
              <a:rPr lang="en-US" sz="1300" b="1" dirty="0"/>
              <a:t>The National Scientific Council on the Developing </a:t>
            </a:r>
            <a:r>
              <a:rPr lang="en-US" sz="1300" b="1" dirty="0" smtClean="0"/>
              <a:t>Child</a:t>
            </a:r>
          </a:p>
          <a:p>
            <a:pPr marL="0" indent="0">
              <a:buNone/>
            </a:pPr>
            <a:r>
              <a:rPr lang="en-US" sz="1300" b="1" dirty="0" smtClean="0"/>
              <a:t>Center </a:t>
            </a:r>
            <a:r>
              <a:rPr lang="en-US" sz="1300" b="1" dirty="0"/>
              <a:t>on the Developing Child at Harvard University </a:t>
            </a:r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Safe – Feeling Safe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39" y="1545336"/>
            <a:ext cx="2962656" cy="4443984"/>
          </a:xfrm>
          <a:prstGeom prst="rect">
            <a:avLst/>
          </a:prstGeom>
        </p:spPr>
      </p:pic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Three-Tiered Hierarchy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558" y="1634778"/>
            <a:ext cx="4995042" cy="4365702"/>
          </a:xfrm>
        </p:spPr>
        <p:txBody>
          <a:bodyPr/>
          <a:lstStyle/>
          <a:p>
            <a:r>
              <a:rPr lang="en-US" sz="3200" dirty="0" smtClean="0">
                <a:solidFill>
                  <a:srgbClr val="56944F"/>
                </a:solidFill>
              </a:rPr>
              <a:t>Level 1: Physical Safety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Level 2: Social Safety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Level 3: Emotional Safety</a:t>
            </a:r>
            <a:endParaRPr lang="en-US" sz="3200" dirty="0">
              <a:solidFill>
                <a:srgbClr val="56944F"/>
              </a:solidFill>
            </a:endParaRPr>
          </a:p>
          <a:p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 descr="4507466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8358" y="3419922"/>
            <a:ext cx="4193628" cy="2796021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Impacting Protectiveness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292" y="1828800"/>
            <a:ext cx="5407061" cy="4581165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6944F"/>
                </a:solidFill>
              </a:rPr>
              <a:t>Parenting Model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6944F"/>
                </a:solidFill>
              </a:rPr>
              <a:t>Special Needs of Child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6944F"/>
                </a:solidFill>
              </a:rPr>
              <a:t>Caregiver Capacities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56944F"/>
                </a:solidFill>
              </a:rPr>
              <a:t>Family Conditions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56944F"/>
                </a:solidFill>
              </a:rPr>
              <a:t> Substance abuse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56944F"/>
                </a:solidFill>
              </a:rPr>
              <a:t> Domestic violence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56944F"/>
                </a:solidFill>
              </a:rPr>
              <a:t> Unmanaged mental illness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56944F"/>
              </a:solidFill>
            </a:endParaRP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sz="2400" b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51" y="1634778"/>
            <a:ext cx="2415348" cy="3623022"/>
          </a:xfrm>
          <a:prstGeom prst="rect">
            <a:avLst/>
          </a:prstGeom>
          <a:effectLst/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 further harm..</a:t>
            </a:r>
            <a:endParaRPr lang="en-US" dirty="0"/>
          </a:p>
        </p:txBody>
      </p:sp>
      <p:pic>
        <p:nvPicPr>
          <p:cNvPr id="7172" name="Picture 4" descr="http://ts1.mm.bing.net/th?&amp;id=HN.60801190457920947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13" y="388228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&amp;id=HN.60798899093196049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36" y="388228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s1.mm.bing.net/th?&amp;id=HN.60801282370024363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63" y="163477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Child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50241"/>
            <a:ext cx="3475464" cy="392825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Beyond Parents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Siblings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Relatives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Neighborhoods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Community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Pets</a:t>
            </a:r>
            <a:endParaRPr lang="en-US" sz="3200" dirty="0">
              <a:solidFill>
                <a:srgbClr val="56944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4" y="1850241"/>
            <a:ext cx="4337306" cy="2910244"/>
          </a:xfrm>
          <a:prstGeom prst="rect">
            <a:avLst/>
          </a:prstGeom>
          <a:effectLst/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Well-Being and Permanency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748641"/>
            <a:ext cx="6904464" cy="108345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Definition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Role of Child Welfare Professional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73861" y="2819400"/>
            <a:ext cx="5104984" cy="3396543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3.2.10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56228"/>
            <a:ext cx="795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58" y="1822644"/>
            <a:ext cx="4641130" cy="3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6389"/>
              </p:ext>
            </p:extLst>
          </p:nvPr>
        </p:nvGraphicFramePr>
        <p:xfrm>
          <a:off x="1371600" y="1695695"/>
          <a:ext cx="7315201" cy="35500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9741"/>
                <a:gridCol w="4115460"/>
              </a:tblGrid>
              <a:tr h="367075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Age Group</a:t>
                      </a:r>
                      <a:endParaRPr lang="en-US" u="none" dirty="0"/>
                    </a:p>
                  </a:txBody>
                  <a:tcPr>
                    <a:solidFill>
                      <a:srgbClr val="5694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Age Group</a:t>
                      </a:r>
                      <a:endParaRPr lang="en-US" u="none" dirty="0"/>
                    </a:p>
                  </a:txBody>
                  <a:tcPr>
                    <a:solidFill>
                      <a:srgbClr val="56944F"/>
                    </a:solidFill>
                  </a:tcPr>
                </a:tc>
              </a:tr>
              <a:tr h="3182999">
                <a:tc>
                  <a:txBody>
                    <a:bodyPr/>
                    <a:lstStyle/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rgbClr val="56944F"/>
                          </a:solidFill>
                        </a:rPr>
                        <a:t>Newborn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rgbClr val="56944F"/>
                          </a:solidFill>
                        </a:rPr>
                        <a:t>1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>
                          <a:solidFill>
                            <a:srgbClr val="56944F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56944F"/>
                          </a:solidFill>
                        </a:rPr>
                        <a:t>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 smtClean="0">
                          <a:solidFill>
                            <a:srgbClr val="56944F"/>
                          </a:solidFill>
                        </a:rPr>
                        <a:t>5 Year Old</a:t>
                      </a:r>
                    </a:p>
                    <a:p>
                      <a:pPr marL="523494" indent="-285750">
                        <a:spcBef>
                          <a:spcPts val="6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 smtClean="0">
                          <a:solidFill>
                            <a:srgbClr val="56944F"/>
                          </a:solidFill>
                        </a:rPr>
                        <a:t>7 Year Old</a:t>
                      </a:r>
                    </a:p>
                    <a:p>
                      <a:pPr marL="237744">
                        <a:spcBef>
                          <a:spcPts val="600"/>
                        </a:spcBef>
                        <a:buFont typeface="Arial"/>
                        <a:buNone/>
                      </a:pPr>
                      <a:endParaRPr lang="en-US" baseline="0" dirty="0" smtClean="0"/>
                    </a:p>
                    <a:p>
                      <a:pPr marL="237744">
                        <a:spcBef>
                          <a:spcPts val="600"/>
                        </a:spcBef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rgbClr val="56944F"/>
                          </a:solidFill>
                        </a:rPr>
                        <a:t>10</a:t>
                      </a:r>
                      <a:r>
                        <a:rPr lang="en-US" sz="1800" baseline="0" dirty="0" smtClean="0">
                          <a:solidFill>
                            <a:srgbClr val="56944F"/>
                          </a:solidFill>
                        </a:rPr>
                        <a:t>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56944F"/>
                          </a:solidFill>
                        </a:rPr>
                        <a:t>12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56944F"/>
                          </a:solidFill>
                        </a:rPr>
                        <a:t>14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56944F"/>
                          </a:solidFill>
                        </a:rPr>
                        <a:t>16 Year Old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56944F"/>
                          </a:solidFill>
                        </a:rPr>
                        <a:t>18 Year Old</a:t>
                      </a: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en-US" sz="18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33363" indent="-233363" eaLnBrk="1" hangingPunct="1">
                        <a:spcBef>
                          <a:spcPts val="600"/>
                        </a:spcBef>
                        <a:buFont typeface="Wingdings" pitchFamily="2" charset="2"/>
                        <a:buNone/>
                      </a:pPr>
                      <a:endParaRPr lang="en-US" sz="1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3654"/>
            <a:ext cx="7477760" cy="957012"/>
          </a:xfrm>
        </p:spPr>
        <p:txBody>
          <a:bodyPr/>
          <a:lstStyle/>
          <a:p>
            <a:r>
              <a:rPr lang="en-US" dirty="0" smtClean="0"/>
              <a:t>What is NORMAL in Your World?</a:t>
            </a:r>
            <a:endParaRPr lang="en-US" dirty="0"/>
          </a:p>
        </p:txBody>
      </p:sp>
      <p:pic>
        <p:nvPicPr>
          <p:cNvPr id="1026" name="Picture 2" descr="C:\Users\bjmarks\Desktop\464982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443079"/>
            <a:ext cx="1866901" cy="28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marks\Desktop\1774026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9" y="3314700"/>
            <a:ext cx="1524001" cy="1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‘Child’?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818094"/>
            <a:ext cx="2597487" cy="32471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Definition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Roles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Lifespan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23" y="1794763"/>
            <a:ext cx="4768749" cy="3424937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974" y="336136"/>
            <a:ext cx="7082263" cy="1143000"/>
          </a:xfrm>
        </p:spPr>
        <p:txBody>
          <a:bodyPr/>
          <a:lstStyle/>
          <a:p>
            <a:r>
              <a:rPr lang="en-US" dirty="0" smtClean="0"/>
              <a:t>Science of Early Childhood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2879387"/>
            <a:ext cx="7082264" cy="3336556"/>
          </a:xfrm>
        </p:spPr>
        <p:txBody>
          <a:bodyPr>
            <a:normAutofit/>
          </a:bodyPr>
          <a:lstStyle/>
          <a:p>
            <a:endParaRPr lang="en-US" sz="1200" dirty="0" smtClean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endParaRPr lang="en-US" sz="1200" dirty="0" smtClean="0">
              <a:hlinkClick r:id="rId2"/>
            </a:endParaRPr>
          </a:p>
          <a:p>
            <a:endParaRPr lang="en-US" sz="1200" dirty="0">
              <a:hlinkClick r:id="rId2"/>
            </a:endParaRPr>
          </a:p>
          <a:p>
            <a:pPr marL="0" indent="0">
              <a:buNone/>
            </a:pPr>
            <a:endParaRPr lang="en-US" sz="1200" dirty="0">
              <a:hlinkClick r:id="rId2"/>
            </a:endParaRPr>
          </a:p>
          <a:p>
            <a:pPr marL="0" indent="0">
              <a:buNone/>
            </a:pPr>
            <a:r>
              <a:rPr lang="en-US" sz="1100" u="sng" dirty="0">
                <a:hlinkClick r:id="rId3"/>
              </a:rPr>
              <a:t>http://developingchild.harvard.edu/index.php/resources/multimedia/videos/inbrief_series/inbrief_science_of_ecd</a:t>
            </a:r>
            <a:r>
              <a:rPr lang="en-US" sz="1100" u="sng" dirty="0" smtClean="0">
                <a:hlinkClick r:id="rId3"/>
              </a:rPr>
              <a:t>/</a:t>
            </a:r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2400" b="1" dirty="0" err="1" smtClean="0"/>
              <a:t>InBrief</a:t>
            </a:r>
            <a:r>
              <a:rPr lang="en-US" sz="2400" b="1" dirty="0" smtClean="0"/>
              <a:t>: The Science of Early Childhood Development</a:t>
            </a:r>
          </a:p>
          <a:p>
            <a:pPr marL="0" indent="0">
              <a:buNone/>
            </a:pPr>
            <a:r>
              <a:rPr lang="en-US" sz="2400" b="1" dirty="0" smtClean="0"/>
              <a:t>Center on the Developing Child, Harvard University</a:t>
            </a:r>
            <a:endParaRPr lang="en-US" sz="2400" b="1" dirty="0"/>
          </a:p>
        </p:txBody>
      </p:sp>
      <p:pic>
        <p:nvPicPr>
          <p:cNvPr id="2052" name="Picture 4" descr="http://ts1.mm.bing.net/th?&amp;id=HN.60799512413949173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57" y="1479136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07396" y="27463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>W</a:t>
            </a:r>
            <a:r>
              <a:rPr lang="en-US" sz="2700" b="1" dirty="0" smtClean="0"/>
              <a:t>hy Should Child Welfare Professionals</a:t>
            </a:r>
            <a:br>
              <a:rPr lang="en-US" sz="2700" b="1" dirty="0" smtClean="0"/>
            </a:br>
            <a:r>
              <a:rPr lang="en-US" sz="2700" b="1" dirty="0" smtClean="0"/>
              <a:t>Know About Child Development?</a:t>
            </a:r>
            <a:endParaRPr lang="en-US" sz="27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1371600" y="1726660"/>
            <a:ext cx="4578081" cy="45339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 smtClean="0">
                <a:ea typeface="ＭＳ Ｐゴシック" charset="-128"/>
                <a:cs typeface="ＭＳ Ｐゴシック" charset="-128"/>
              </a:rPr>
              <a:t>To understand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why young children are the most vulnerable to maltreatment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assess child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functioning including the impact of maltreatment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identify problems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early and make appropriate referrals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dispel myths about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young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children</a:t>
            </a: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To do no further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harm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2200"/>
              </a:spcBef>
              <a:buFont typeface="+mj-lt"/>
              <a:buAutoNum type="arabicPeriod"/>
            </a:pPr>
            <a:r>
              <a:rPr lang="en-US" sz="3200" dirty="0" smtClean="0">
                <a:ea typeface="ＭＳ Ｐゴシック" charset="-128"/>
                <a:cs typeface="ＭＳ Ｐゴシック" charset="-128"/>
              </a:rPr>
              <a:t>To make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better informed 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decisions</a:t>
            </a:r>
            <a:endParaRPr lang="en-US" sz="32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3.1.6</a:t>
            </a:r>
            <a:endParaRPr lang="en-US" dirty="0"/>
          </a:p>
        </p:txBody>
      </p:sp>
      <p:pic>
        <p:nvPicPr>
          <p:cNvPr id="9" name="Picture 1" descr="\\Cpserv3\Projects\Image Files\Images Purchased\istock  licensed Images\iStock 4 Mimi\iStock_000005706037Small.jpg"/>
          <p:cNvPicPr>
            <a:picLocks noGrp="1" noChangeAspect="1" noChangeArrowheads="1"/>
          </p:cNvPicPr>
          <p:nvPr>
            <p:ph type="media" sz="half" idx="2"/>
          </p:nvPr>
        </p:nvPicPr>
        <p:blipFill>
          <a:blip r:embed="rId3" cstate="print"/>
          <a:srcRect l="4670" t="11905" r="6593"/>
          <a:stretch>
            <a:fillRect/>
          </a:stretch>
        </p:blipFill>
        <p:spPr bwMode="auto">
          <a:xfrm>
            <a:off x="5967515" y="2247089"/>
            <a:ext cx="2703475" cy="2626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536" y="1782782"/>
            <a:ext cx="3564364" cy="28654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6944F"/>
                </a:solidFill>
              </a:rPr>
              <a:t>Critical Windows</a:t>
            </a:r>
          </a:p>
          <a:p>
            <a:r>
              <a:rPr lang="en-US" sz="3200" dirty="0" smtClean="0">
                <a:solidFill>
                  <a:srgbClr val="56944F"/>
                </a:solidFill>
              </a:rPr>
              <a:t>Brain Development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761341"/>
            <a:ext cx="3017652" cy="3394859"/>
          </a:xfrm>
          <a:prstGeom prst="rect">
            <a:avLst/>
          </a:prstGeom>
          <a:effectLst/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9112" y="64008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Pre-Service Curriculum Module 3.1.7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CP-whi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FA6F372E3F374D8C72B176BF3D73AB" ma:contentTypeVersion="0" ma:contentTypeDescription="Create a new document." ma:contentTypeScope="" ma:versionID="6e91955bbb8bbfd3c326cc6a6fac49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2458B-86C1-46C4-A085-8DF920F9B1C5}"/>
</file>

<file path=customXml/itemProps2.xml><?xml version="1.0" encoding="utf-8"?>
<ds:datastoreItem xmlns:ds="http://schemas.openxmlformats.org/officeDocument/2006/customXml" ds:itemID="{893F1468-0600-4A69-998F-1F48F93E0A3C}"/>
</file>

<file path=customXml/itemProps3.xml><?xml version="1.0" encoding="utf-8"?>
<ds:datastoreItem xmlns:ds="http://schemas.openxmlformats.org/officeDocument/2006/customXml" ds:itemID="{14693AE7-84DD-4D67-9AC3-E1571D601EC6}"/>
</file>

<file path=docProps/app.xml><?xml version="1.0" encoding="utf-8"?>
<Properties xmlns="http://schemas.openxmlformats.org/officeDocument/2006/extended-properties" xmlns:vt="http://schemas.openxmlformats.org/officeDocument/2006/docPropsVTypes">
  <Template>ACP-white</Template>
  <TotalTime>26562</TotalTime>
  <Words>833</Words>
  <Application>Microsoft Office PowerPoint</Application>
  <PresentationFormat>On-screen Show (4:3)</PresentationFormat>
  <Paragraphs>263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Arial Black</vt:lpstr>
      <vt:lpstr>Calibri</vt:lpstr>
      <vt:lpstr>Courier New</vt:lpstr>
      <vt:lpstr>Franklin Gothic Book</vt:lpstr>
      <vt:lpstr>Wingdings</vt:lpstr>
      <vt:lpstr>ACP-white</vt:lpstr>
      <vt:lpstr>Module 3</vt:lpstr>
      <vt:lpstr>Agenda</vt:lpstr>
      <vt:lpstr>Unit 3.1</vt:lpstr>
      <vt:lpstr>Learning Objectives</vt:lpstr>
      <vt:lpstr>What is NORMAL in Your World?</vt:lpstr>
      <vt:lpstr>What is a ‘Child’? </vt:lpstr>
      <vt:lpstr>Science of Early Childhood Development</vt:lpstr>
      <vt:lpstr>Why Should Child Welfare Professionals Know About Child Development?</vt:lpstr>
      <vt:lpstr>Maturation Process</vt:lpstr>
      <vt:lpstr>Encourage family use of…</vt:lpstr>
      <vt:lpstr>Prenatal Development</vt:lpstr>
      <vt:lpstr>Post Partum Depression</vt:lpstr>
      <vt:lpstr>Neglect</vt:lpstr>
      <vt:lpstr>1. The Majority of Children Entering Child Welfare  are Ages 0-5</vt:lpstr>
      <vt:lpstr>Impact of Neglect on Child Development</vt:lpstr>
      <vt:lpstr>     Developmental Domains</vt:lpstr>
      <vt:lpstr>Physical Development</vt:lpstr>
      <vt:lpstr>Cognitive Development</vt:lpstr>
      <vt:lpstr>Social and Emotional Development</vt:lpstr>
      <vt:lpstr> Developmental Stages –  </vt:lpstr>
      <vt:lpstr>Activity  0-36 Months  </vt:lpstr>
      <vt:lpstr> Developmental Stages – Preschool Period</vt:lpstr>
      <vt:lpstr>Activity  3-6 Year Olds  </vt:lpstr>
      <vt:lpstr> Developmental Stages –  Latency Age</vt:lpstr>
      <vt:lpstr>Activity 6-12 Year Olds   </vt:lpstr>
      <vt:lpstr> Developmental Stages:  Adolescence</vt:lpstr>
      <vt:lpstr>Activity 13-18 Year Olds   </vt:lpstr>
      <vt:lpstr>Unit 3.2</vt:lpstr>
      <vt:lpstr>Learning Objectives</vt:lpstr>
      <vt:lpstr>Nurturing, Attachment and Permanency</vt:lpstr>
      <vt:lpstr>Stability and Permanency</vt:lpstr>
      <vt:lpstr>Being Safe – Feeling Safe</vt:lpstr>
      <vt:lpstr>Three-Tiered Hierarchy of Safety</vt:lpstr>
      <vt:lpstr>Factors Impacting Protectiveness</vt:lpstr>
      <vt:lpstr>Do no further harm..</vt:lpstr>
      <vt:lpstr>Important Child Relationships</vt:lpstr>
      <vt:lpstr>Child Well-Being and Permanency</vt:lpstr>
    </vt:vector>
  </TitlesOfParts>
  <Company>Frontera Interactive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Cindy</dc:creator>
  <cp:lastModifiedBy>Menendez, Pamela</cp:lastModifiedBy>
  <cp:revision>387</cp:revision>
  <cp:lastPrinted>2014-12-17T17:36:57Z</cp:lastPrinted>
  <dcterms:created xsi:type="dcterms:W3CDTF">2014-03-31T02:38:26Z</dcterms:created>
  <dcterms:modified xsi:type="dcterms:W3CDTF">2015-01-20T17:54:49Z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ToT FSDMM Super SPE PPT</vt:lpwstr>
  </property>
  <property fmtid="{D5CDD505-2E9C-101B-9397-08002B2CF9AE}" pid="4" name="ArticulateGUID">
    <vt:lpwstr>516AB48F-13D2-4312-3F05-703F303F3F0E</vt:lpwstr>
  </property>
  <property fmtid="{D5CDD505-2E9C-101B-9397-08002B2CF9AE}" pid="5" name="ArticulateProjectFull">
    <vt:lpwstr>C:\Users\YYY\Desktop\Qingfu\ASD\DCF\Super SPE\ToT FSDMM Super SPE PPT - Revisions by Wang-Williams_04292013.ppta</vt:lpwstr>
  </property>
  <property fmtid="{D5CDD505-2E9C-101B-9397-08002B2CF9AE}" pid="6" name="ContentTypeId">
    <vt:lpwstr>0x01010093FA6F372E3F374D8C72B176BF3D73AB</vt:lpwstr>
  </property>
</Properties>
</file>