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93"/>
  </p:notesMasterIdLst>
  <p:handoutMasterIdLst>
    <p:handoutMasterId r:id="rId94"/>
  </p:handoutMasterIdLst>
  <p:sldIdLst>
    <p:sldId id="413" r:id="rId5"/>
    <p:sldId id="432" r:id="rId6"/>
    <p:sldId id="609" r:id="rId7"/>
    <p:sldId id="487" r:id="rId8"/>
    <p:sldId id="490" r:id="rId9"/>
    <p:sldId id="556" r:id="rId10"/>
    <p:sldId id="557" r:id="rId11"/>
    <p:sldId id="488" r:id="rId12"/>
    <p:sldId id="542" r:id="rId13"/>
    <p:sldId id="581" r:id="rId14"/>
    <p:sldId id="582" r:id="rId15"/>
    <p:sldId id="553" r:id="rId16"/>
    <p:sldId id="592" r:id="rId17"/>
    <p:sldId id="554" r:id="rId18"/>
    <p:sldId id="543" r:id="rId19"/>
    <p:sldId id="555" r:id="rId20"/>
    <p:sldId id="558" r:id="rId21"/>
    <p:sldId id="559" r:id="rId22"/>
    <p:sldId id="596" r:id="rId23"/>
    <p:sldId id="560" r:id="rId24"/>
    <p:sldId id="561" r:id="rId25"/>
    <p:sldId id="597" r:id="rId26"/>
    <p:sldId id="563" r:id="rId27"/>
    <p:sldId id="564" r:id="rId28"/>
    <p:sldId id="565" r:id="rId29"/>
    <p:sldId id="643" r:id="rId30"/>
    <p:sldId id="570" r:id="rId31"/>
    <p:sldId id="569" r:id="rId32"/>
    <p:sldId id="577" r:id="rId33"/>
    <p:sldId id="579" r:id="rId34"/>
    <p:sldId id="580" r:id="rId35"/>
    <p:sldId id="573" r:id="rId36"/>
    <p:sldId id="574" r:id="rId37"/>
    <p:sldId id="572" r:id="rId38"/>
    <p:sldId id="575" r:id="rId39"/>
    <p:sldId id="585" r:id="rId40"/>
    <p:sldId id="583" r:id="rId41"/>
    <p:sldId id="599" r:id="rId42"/>
    <p:sldId id="644" r:id="rId43"/>
    <p:sldId id="645" r:id="rId44"/>
    <p:sldId id="649" r:id="rId45"/>
    <p:sldId id="646" r:id="rId46"/>
    <p:sldId id="587" r:id="rId47"/>
    <p:sldId id="588" r:id="rId48"/>
    <p:sldId id="657" r:id="rId49"/>
    <p:sldId id="598" r:id="rId50"/>
    <p:sldId id="589" r:id="rId51"/>
    <p:sldId id="591" r:id="rId52"/>
    <p:sldId id="605" r:id="rId53"/>
    <p:sldId id="595" r:id="rId54"/>
    <p:sldId id="593" r:id="rId55"/>
    <p:sldId id="594" r:id="rId56"/>
    <p:sldId id="600" r:id="rId57"/>
    <p:sldId id="601" r:id="rId58"/>
    <p:sldId id="606" r:id="rId59"/>
    <p:sldId id="602" r:id="rId60"/>
    <p:sldId id="608" r:id="rId61"/>
    <p:sldId id="607" r:id="rId62"/>
    <p:sldId id="610" r:id="rId63"/>
    <p:sldId id="611" r:id="rId64"/>
    <p:sldId id="612" r:id="rId65"/>
    <p:sldId id="613" r:id="rId66"/>
    <p:sldId id="614" r:id="rId67"/>
    <p:sldId id="616" r:id="rId68"/>
    <p:sldId id="617" r:id="rId69"/>
    <p:sldId id="619" r:id="rId70"/>
    <p:sldId id="615" r:id="rId71"/>
    <p:sldId id="620" r:id="rId72"/>
    <p:sldId id="621" r:id="rId73"/>
    <p:sldId id="622" r:id="rId74"/>
    <p:sldId id="624" r:id="rId75"/>
    <p:sldId id="630" r:id="rId76"/>
    <p:sldId id="634" r:id="rId77"/>
    <p:sldId id="632" r:id="rId78"/>
    <p:sldId id="635" r:id="rId79"/>
    <p:sldId id="631" r:id="rId80"/>
    <p:sldId id="627" r:id="rId81"/>
    <p:sldId id="638" r:id="rId82"/>
    <p:sldId id="623" r:id="rId83"/>
    <p:sldId id="625" r:id="rId84"/>
    <p:sldId id="637" r:id="rId85"/>
    <p:sldId id="640" r:id="rId86"/>
    <p:sldId id="641" r:id="rId87"/>
    <p:sldId id="653" r:id="rId88"/>
    <p:sldId id="652" r:id="rId89"/>
    <p:sldId id="651" r:id="rId90"/>
    <p:sldId id="655" r:id="rId91"/>
    <p:sldId id="656" r:id="rId92"/>
  </p:sldIdLst>
  <p:sldSz cx="9144000" cy="6858000" type="screen4x3"/>
  <p:notesSz cx="7010400" cy="9296400"/>
  <p:custDataLst>
    <p:tags r:id="rId95"/>
  </p:custDataLst>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579B"/>
    <a:srgbClr val="56944F"/>
    <a:srgbClr val="1B5FA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1" autoAdjust="0"/>
    <p:restoredTop sz="94956" autoAdjust="0"/>
  </p:normalViewPr>
  <p:slideViewPr>
    <p:cSldViewPr snapToGrid="0" snapToObjects="1">
      <p:cViewPr varScale="1">
        <p:scale>
          <a:sx n="81" d="100"/>
          <a:sy n="81" d="100"/>
        </p:scale>
        <p:origin x="72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18"/>
    </p:cViewPr>
  </p:sorterViewPr>
  <p:notesViewPr>
    <p:cSldViewPr snapToGrid="0" snapToObjects="1">
      <p:cViewPr varScale="1">
        <p:scale>
          <a:sx n="68" d="100"/>
          <a:sy n="68" d="100"/>
        </p:scale>
        <p:origin x="-2814" y="-102"/>
      </p:cViewPr>
      <p:guideLst>
        <p:guide orient="horz" pos="2949"/>
        <p:guide pos="2229"/>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55" cy="464978"/>
          </a:xfrm>
          <a:prstGeom prst="rect">
            <a:avLst/>
          </a:prstGeom>
        </p:spPr>
        <p:txBody>
          <a:bodyPr vert="horz" lIns="90690" tIns="45345" rIns="90690" bIns="45345"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673" y="1"/>
            <a:ext cx="3038155" cy="464978"/>
          </a:xfrm>
          <a:prstGeom prst="rect">
            <a:avLst/>
          </a:prstGeom>
        </p:spPr>
        <p:txBody>
          <a:bodyPr vert="horz" lIns="90690" tIns="45345" rIns="90690" bIns="45345" rtlCol="0"/>
          <a:lstStyle>
            <a:lvl1pPr algn="r" fontAlgn="auto">
              <a:spcBef>
                <a:spcPts val="0"/>
              </a:spcBef>
              <a:spcAft>
                <a:spcPts val="0"/>
              </a:spcAft>
              <a:defRPr sz="1200">
                <a:latin typeface="+mn-lt"/>
                <a:cs typeface="+mn-cs"/>
              </a:defRPr>
            </a:lvl1pPr>
          </a:lstStyle>
          <a:p>
            <a:pPr>
              <a:defRPr/>
            </a:pPr>
            <a:fld id="{0CCDEF1F-98D8-4E31-AB96-D6D4F3BEF27D}" type="datetimeFigureOut">
              <a:rPr lang="en-US"/>
              <a:pPr>
                <a:defRPr/>
              </a:pPr>
              <a:t>1/22/2015</a:t>
            </a:fld>
            <a:endParaRPr lang="en-US" dirty="0"/>
          </a:p>
        </p:txBody>
      </p:sp>
      <p:sp>
        <p:nvSpPr>
          <p:cNvPr id="4" name="Footer Placeholder 3"/>
          <p:cNvSpPr>
            <a:spLocks noGrp="1"/>
          </p:cNvSpPr>
          <p:nvPr>
            <p:ph type="ftr" sz="quarter" idx="2"/>
          </p:nvPr>
        </p:nvSpPr>
        <p:spPr>
          <a:xfrm>
            <a:off x="0" y="8829847"/>
            <a:ext cx="3038155" cy="464978"/>
          </a:xfrm>
          <a:prstGeom prst="rect">
            <a:avLst/>
          </a:prstGeom>
        </p:spPr>
        <p:txBody>
          <a:bodyPr vert="horz" lIns="90690" tIns="45345" rIns="90690" bIns="45345"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673" y="8829847"/>
            <a:ext cx="3038155" cy="464978"/>
          </a:xfrm>
          <a:prstGeom prst="rect">
            <a:avLst/>
          </a:prstGeom>
        </p:spPr>
        <p:txBody>
          <a:bodyPr vert="horz" lIns="90690" tIns="45345" rIns="90690" bIns="45345" rtlCol="0" anchor="b"/>
          <a:lstStyle>
            <a:lvl1pPr algn="r" fontAlgn="auto">
              <a:spcBef>
                <a:spcPts val="0"/>
              </a:spcBef>
              <a:spcAft>
                <a:spcPts val="0"/>
              </a:spcAft>
              <a:defRPr sz="1200">
                <a:latin typeface="+mn-lt"/>
                <a:cs typeface="+mn-cs"/>
              </a:defRPr>
            </a:lvl1pPr>
          </a:lstStyle>
          <a:p>
            <a:pPr>
              <a:defRPr/>
            </a:pPr>
            <a:fld id="{386117B8-8C84-4418-8F41-3859D2C599A6}" type="slidenum">
              <a:rPr lang="en-US"/>
              <a:pPr>
                <a:defRPr/>
              </a:pPr>
              <a:t>‹#›</a:t>
            </a:fld>
            <a:endParaRPr lang="en-US" dirty="0"/>
          </a:p>
        </p:txBody>
      </p:sp>
    </p:spTree>
    <p:extLst>
      <p:ext uri="{BB962C8B-B14F-4D97-AF65-F5344CB8AC3E}">
        <p14:creationId xmlns:p14="http://schemas.microsoft.com/office/powerpoint/2010/main" val="28199127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55" cy="464978"/>
          </a:xfrm>
          <a:prstGeom prst="rect">
            <a:avLst/>
          </a:prstGeom>
        </p:spPr>
        <p:txBody>
          <a:bodyPr vert="horz" lIns="93166" tIns="46583" rIns="93166" bIns="46583"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673" y="1"/>
            <a:ext cx="3038155" cy="464978"/>
          </a:xfrm>
          <a:prstGeom prst="rect">
            <a:avLst/>
          </a:prstGeom>
        </p:spPr>
        <p:txBody>
          <a:bodyPr vert="horz" lIns="93166" tIns="46583" rIns="93166" bIns="46583" rtlCol="0"/>
          <a:lstStyle>
            <a:lvl1pPr algn="r" fontAlgn="auto">
              <a:spcBef>
                <a:spcPts val="0"/>
              </a:spcBef>
              <a:spcAft>
                <a:spcPts val="0"/>
              </a:spcAft>
              <a:defRPr sz="1200">
                <a:latin typeface="+mn-lt"/>
                <a:cs typeface="+mn-cs"/>
              </a:defRPr>
            </a:lvl1pPr>
          </a:lstStyle>
          <a:p>
            <a:pPr>
              <a:defRPr/>
            </a:pPr>
            <a:fld id="{97BBBCFA-270F-429B-9A2A-8BD6DFA6940D}" type="datetimeFigureOut">
              <a:rPr lang="en-US"/>
              <a:pPr>
                <a:defRPr/>
              </a:pPr>
              <a:t>1/22/2015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pPr lvl="0"/>
            <a:endParaRPr lang="en-US" noProof="0" dirty="0"/>
          </a:p>
        </p:txBody>
      </p:sp>
      <p:sp>
        <p:nvSpPr>
          <p:cNvPr id="5" name="Notes Placeholder 4"/>
          <p:cNvSpPr>
            <a:spLocks noGrp="1"/>
          </p:cNvSpPr>
          <p:nvPr>
            <p:ph type="body" sz="quarter" idx="3"/>
          </p:nvPr>
        </p:nvSpPr>
        <p:spPr>
          <a:xfrm>
            <a:off x="701355" y="4416500"/>
            <a:ext cx="5607691" cy="4183222"/>
          </a:xfrm>
          <a:prstGeom prst="rect">
            <a:avLst/>
          </a:prstGeom>
        </p:spPr>
        <p:txBody>
          <a:bodyPr vert="horz" lIns="93166" tIns="46583" rIns="93166" bIns="4658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847"/>
            <a:ext cx="3038155" cy="464978"/>
          </a:xfrm>
          <a:prstGeom prst="rect">
            <a:avLst/>
          </a:prstGeom>
        </p:spPr>
        <p:txBody>
          <a:bodyPr vert="horz" lIns="93166" tIns="46583" rIns="93166" bIns="46583"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673" y="8829847"/>
            <a:ext cx="3038155" cy="464978"/>
          </a:xfrm>
          <a:prstGeom prst="rect">
            <a:avLst/>
          </a:prstGeom>
        </p:spPr>
        <p:txBody>
          <a:bodyPr vert="horz" lIns="93166" tIns="46583" rIns="93166" bIns="46583" rtlCol="0" anchor="b"/>
          <a:lstStyle>
            <a:lvl1pPr algn="r" fontAlgn="auto">
              <a:spcBef>
                <a:spcPts val="0"/>
              </a:spcBef>
              <a:spcAft>
                <a:spcPts val="0"/>
              </a:spcAft>
              <a:defRPr sz="1200">
                <a:latin typeface="+mn-lt"/>
                <a:cs typeface="+mn-cs"/>
              </a:defRPr>
            </a:lvl1pPr>
          </a:lstStyle>
          <a:p>
            <a:pPr>
              <a:defRPr/>
            </a:pPr>
            <a:fld id="{EC18E2B0-D871-4517-919C-38CD2708BCC8}" type="slidenum">
              <a:rPr lang="en-US"/>
              <a:pPr>
                <a:defRPr/>
              </a:pPr>
              <a:t>‹#›</a:t>
            </a:fld>
            <a:endParaRPr lang="en-US" dirty="0"/>
          </a:p>
        </p:txBody>
      </p:sp>
    </p:spTree>
    <p:extLst>
      <p:ext uri="{BB962C8B-B14F-4D97-AF65-F5344CB8AC3E}">
        <p14:creationId xmlns:p14="http://schemas.microsoft.com/office/powerpoint/2010/main" val="67187093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eaLnBrk="1" fontAlgn="auto" hangingPunct="1">
              <a:spcBef>
                <a:spcPts val="0"/>
              </a:spcBef>
              <a:spcAft>
                <a:spcPts val="0"/>
              </a:spcAft>
              <a:defRPr/>
            </a:pPr>
            <a:r>
              <a:rPr lang="en-US" dirty="0" smtClean="0"/>
              <a:t>1.0.1</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1</a:t>
            </a:fld>
            <a:endParaRPr lang="en-US" dirty="0"/>
          </a:p>
        </p:txBody>
      </p:sp>
    </p:spTree>
    <p:extLst>
      <p:ext uri="{BB962C8B-B14F-4D97-AF65-F5344CB8AC3E}">
        <p14:creationId xmlns:p14="http://schemas.microsoft.com/office/powerpoint/2010/main" val="3467681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9.2.15</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28</a:t>
            </a:fld>
            <a:endParaRPr lang="en-US" dirty="0"/>
          </a:p>
        </p:txBody>
      </p:sp>
    </p:spTree>
    <p:extLst>
      <p:ext uri="{BB962C8B-B14F-4D97-AF65-F5344CB8AC3E}">
        <p14:creationId xmlns:p14="http://schemas.microsoft.com/office/powerpoint/2010/main" val="722644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9.1.8</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31</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2FAB2EA0-18C7-4826-BBE8-4FDB06FC9159}" type="slidenum">
              <a:rPr lang="en-US" altLang="en-US" smtClean="0">
                <a:latin typeface="Arial" pitchFamily="34" charset="0"/>
              </a:rPr>
              <a:pPr/>
              <a:t>40</a:t>
            </a:fld>
            <a:endParaRPr lang="en-US" altLang="en-US"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79233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843E443B-8D3B-4D0D-845E-06CE636EE27A}" type="slidenum">
              <a:rPr lang="en-US" altLang="en-US" smtClean="0">
                <a:latin typeface="Arial" pitchFamily="34" charset="0"/>
              </a:rPr>
              <a:pPr/>
              <a:t>41</a:t>
            </a:fld>
            <a:endParaRPr lang="en-US" altLang="en-US"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smtClean="0"/>
              <a:t>Don't change their language. Write it down the way they said it. If they said "it spit at me" or "it felt like fire", do not summarize their statement to say "the child said it hurt". We loose valuable information in the process. </a:t>
            </a:r>
          </a:p>
        </p:txBody>
      </p:sp>
    </p:spTree>
    <p:extLst>
      <p:ext uri="{BB962C8B-B14F-4D97-AF65-F5344CB8AC3E}">
        <p14:creationId xmlns:p14="http://schemas.microsoft.com/office/powerpoint/2010/main" val="677605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9.1.8</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48</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9.1.8</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49</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9.1.8</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55</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9.1.8</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58</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1.1.1</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59</a:t>
            </a:fld>
            <a:endParaRPr lang="en-US" dirty="0"/>
          </a:p>
        </p:txBody>
      </p:sp>
    </p:spTree>
    <p:extLst>
      <p:ext uri="{BB962C8B-B14F-4D97-AF65-F5344CB8AC3E}">
        <p14:creationId xmlns:p14="http://schemas.microsoft.com/office/powerpoint/2010/main" val="829521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1.0.2</a:t>
            </a:r>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10608548-F412-41D9-A283-212131718CAD}" type="slidenum">
              <a:rPr lang="en-US" smtClean="0"/>
              <a:pPr>
                <a:defRPr/>
              </a:pPr>
              <a:t>60</a:t>
            </a:fld>
            <a:endParaRPr lang="en-US" dirty="0"/>
          </a:p>
        </p:txBody>
      </p:sp>
    </p:spTree>
    <p:extLst>
      <p:ext uri="{BB962C8B-B14F-4D97-AF65-F5344CB8AC3E}">
        <p14:creationId xmlns:p14="http://schemas.microsoft.com/office/powerpoint/2010/main" val="287625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1.0.2</a:t>
            </a:r>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10608548-F412-41D9-A283-212131718CAD}" type="slidenum">
              <a:rPr lang="en-US" smtClean="0"/>
              <a:pPr>
                <a:defRPr/>
              </a:pPr>
              <a:t>2</a:t>
            </a:fld>
            <a:endParaRPr lang="en-US" dirty="0"/>
          </a:p>
        </p:txBody>
      </p:sp>
    </p:spTree>
    <p:extLst>
      <p:ext uri="{BB962C8B-B14F-4D97-AF65-F5344CB8AC3E}">
        <p14:creationId xmlns:p14="http://schemas.microsoft.com/office/powerpoint/2010/main" val="2876259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9.1.8</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64</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A4FF6500-D3BD-4A0D-BF8D-59BD7FDF3B60}" type="slidenum">
              <a:rPr lang="en-US" altLang="en-US" smtClean="0">
                <a:latin typeface="Arial" pitchFamily="34" charset="0"/>
              </a:rPr>
              <a:pPr/>
              <a:t>65</a:t>
            </a:fld>
            <a:endParaRPr lang="en-US" alt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90237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4153CB47-6B85-412D-AB12-6A3E8CB19EDB}" type="slidenum">
              <a:rPr lang="en-US" altLang="en-US" smtClean="0">
                <a:latin typeface="Arial" pitchFamily="34" charset="0"/>
              </a:rPr>
              <a:pPr/>
              <a:t>66</a:t>
            </a:fld>
            <a:endParaRPr lang="en-US" altLang="en-US" smtClean="0">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65102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2EC77EF9-310C-459E-BB6C-D65DAA5F9FAE}" type="slidenum">
              <a:rPr lang="en-US" altLang="en-US" smtClean="0">
                <a:latin typeface="Arial" pitchFamily="34" charset="0"/>
              </a:rPr>
              <a:pPr/>
              <a:t>70</a:t>
            </a:fld>
            <a:endParaRPr lang="en-US" altLang="en-US" smtClean="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76337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38A8535A-93E9-4990-ACFF-CAFECB0A0D35}" type="slidenum">
              <a:rPr lang="en-US" altLang="en-US" smtClean="0">
                <a:latin typeface="Arial" pitchFamily="34" charset="0"/>
              </a:rPr>
              <a:pPr/>
              <a:t>74</a:t>
            </a:fld>
            <a:endParaRPr lang="en-US" altLang="en-US" smtClean="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smtClean="0"/>
              <a:t>Good vs. bad Value judgments- research proves that younger children do no understand the concept</a:t>
            </a:r>
          </a:p>
        </p:txBody>
      </p:sp>
    </p:spTree>
    <p:extLst>
      <p:ext uri="{BB962C8B-B14F-4D97-AF65-F5344CB8AC3E}">
        <p14:creationId xmlns:p14="http://schemas.microsoft.com/office/powerpoint/2010/main" val="2246541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7B38A064-4AA1-4358-83FA-E4F8B5789DE8}" type="slidenum">
              <a:rPr lang="en-US" altLang="en-US" smtClean="0">
                <a:latin typeface="Arial" pitchFamily="34" charset="0"/>
              </a:rPr>
              <a:pPr/>
              <a:t>75</a:t>
            </a:fld>
            <a:endParaRPr lang="en-US" altLang="en-US"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85210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9.1.8</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79</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9.2.15</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82</a:t>
            </a:fld>
            <a:endParaRPr lang="en-US" dirty="0"/>
          </a:p>
        </p:txBody>
      </p:sp>
    </p:spTree>
    <p:extLst>
      <p:ext uri="{BB962C8B-B14F-4D97-AF65-F5344CB8AC3E}">
        <p14:creationId xmlns:p14="http://schemas.microsoft.com/office/powerpoint/2010/main" val="722644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9.2.16</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83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76948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9.1.8</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87</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1.0.2</a:t>
            </a:r>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10608548-F412-41D9-A283-212131718CAD}" type="slidenum">
              <a:rPr lang="en-US" smtClean="0"/>
              <a:pPr>
                <a:defRPr/>
              </a:pPr>
              <a:t>3</a:t>
            </a:fld>
            <a:endParaRPr lang="en-US" dirty="0"/>
          </a:p>
        </p:txBody>
      </p:sp>
    </p:spTree>
    <p:extLst>
      <p:ext uri="{BB962C8B-B14F-4D97-AF65-F5344CB8AC3E}">
        <p14:creationId xmlns:p14="http://schemas.microsoft.com/office/powerpoint/2010/main" val="287625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1.1.1</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4</a:t>
            </a:fld>
            <a:endParaRPr lang="en-US" dirty="0"/>
          </a:p>
        </p:txBody>
      </p:sp>
    </p:spTree>
    <p:extLst>
      <p:ext uri="{BB962C8B-B14F-4D97-AF65-F5344CB8AC3E}">
        <p14:creationId xmlns:p14="http://schemas.microsoft.com/office/powerpoint/2010/main" val="829521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9.2.16</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76948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9.2.15</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8</a:t>
            </a:fld>
            <a:endParaRPr lang="en-US" dirty="0"/>
          </a:p>
        </p:txBody>
      </p:sp>
    </p:spTree>
    <p:extLst>
      <p:ext uri="{BB962C8B-B14F-4D97-AF65-F5344CB8AC3E}">
        <p14:creationId xmlns:p14="http://schemas.microsoft.com/office/powerpoint/2010/main" val="72264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9.1.8</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16</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9.1.8</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24</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9.1.8</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26</a:t>
            </a:fld>
            <a:endParaRPr lang="en-US" dirty="0"/>
          </a:p>
        </p:txBody>
      </p:sp>
    </p:spTree>
    <p:extLst>
      <p:ext uri="{BB962C8B-B14F-4D97-AF65-F5344CB8AC3E}">
        <p14:creationId xmlns:p14="http://schemas.microsoft.com/office/powerpoint/2010/main" val="3347011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itle 1"/>
          <p:cNvSpPr txBox="1">
            <a:spLocks/>
          </p:cNvSpPr>
          <p:nvPr userDrawn="1"/>
        </p:nvSpPr>
        <p:spPr>
          <a:xfrm>
            <a:off x="1630363" y="1468438"/>
            <a:ext cx="6861175" cy="1206500"/>
          </a:xfrm>
          <a:prstGeom prst="rect">
            <a:avLst/>
          </a:prstGeom>
        </p:spPr>
        <p:txBody>
          <a:bodyPr anchor="ctr">
            <a:normAutofit/>
          </a:bodyPr>
          <a:lstStyle>
            <a:lvl1pPr algn="ctr" defTabSz="457200" rtl="0" eaLnBrk="1" latinLnBrk="0" hangingPunct="1">
              <a:spcBef>
                <a:spcPct val="0"/>
              </a:spcBef>
              <a:buNone/>
              <a:defRPr sz="3200" kern="1200">
                <a:solidFill>
                  <a:schemeClr val="tx2">
                    <a:lumMod val="75000"/>
                    <a:lumOff val="25000"/>
                  </a:schemeClr>
                </a:solidFill>
                <a:latin typeface="Arial Black"/>
                <a:ea typeface="+mj-ea"/>
                <a:cs typeface="+mj-cs"/>
              </a:defRPr>
            </a:lvl1pPr>
          </a:lstStyle>
          <a:p>
            <a:pPr fontAlgn="auto">
              <a:spcAft>
                <a:spcPts val="0"/>
              </a:spcAft>
              <a:defRPr/>
            </a:pPr>
            <a:r>
              <a:rPr lang="en-US" dirty="0" smtClean="0">
                <a:solidFill>
                  <a:srgbClr val="1B5FAA"/>
                </a:solidFill>
              </a:rPr>
              <a:t>Florida’s Safety Methodology</a:t>
            </a:r>
            <a:endParaRPr lang="en-US" sz="2200" dirty="0">
              <a:solidFill>
                <a:srgbClr val="1B5FAA"/>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59275" y="4978400"/>
            <a:ext cx="1403350" cy="1557338"/>
          </a:xfrm>
          <a:prstGeom prst="rect">
            <a:avLst/>
          </a:prstGeom>
          <a:noFill/>
          <a:ln w="9525">
            <a:noFill/>
            <a:miter lim="800000"/>
            <a:headEnd/>
            <a:tailEnd/>
          </a:ln>
        </p:spPr>
      </p:pic>
      <p:sp>
        <p:nvSpPr>
          <p:cNvPr id="3" name="Subtitle 2"/>
          <p:cNvSpPr>
            <a:spLocks noGrp="1"/>
          </p:cNvSpPr>
          <p:nvPr>
            <p:ph type="subTitle" idx="1"/>
          </p:nvPr>
        </p:nvSpPr>
        <p:spPr>
          <a:xfrm>
            <a:off x="2106797" y="3299981"/>
            <a:ext cx="6241709" cy="1343139"/>
          </a:xfrm>
        </p:spPr>
        <p:txBody>
          <a:bodyPr>
            <a:normAutofit/>
          </a:bodyPr>
          <a:lstStyle>
            <a:lvl1pPr marL="0" indent="0" algn="ctr">
              <a:buNone/>
              <a:defRPr b="1">
                <a:solidFill>
                  <a:srgbClr val="56944F"/>
                </a:solidFill>
              </a:defRPr>
            </a:lvl1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D5C791E-44CC-43D6-AAFE-A4F1900E48DB}" type="slidenum">
              <a:rPr lang="en-US" altLang="en-US"/>
              <a:pPr>
                <a:defRPr/>
              </a:pPr>
              <a:t>‹#›</a:t>
            </a:fld>
            <a:endParaRPr lang="en-US" altLang="en-US"/>
          </a:p>
        </p:txBody>
      </p:sp>
    </p:spTree>
    <p:extLst>
      <p:ext uri="{BB962C8B-B14F-4D97-AF65-F5344CB8AC3E}">
        <p14:creationId xmlns:p14="http://schemas.microsoft.com/office/powerpoint/2010/main" val="89917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F5BA213-3932-49A6-B5B1-6E0F193007CB}" type="slidenum">
              <a:rPr lang="en-US" altLang="en-US"/>
              <a:pPr>
                <a:defRPr/>
              </a:pPr>
              <a:t>‹#›</a:t>
            </a:fld>
            <a:endParaRPr lang="en-US" altLang="en-US"/>
          </a:p>
        </p:txBody>
      </p:sp>
    </p:spTree>
    <p:extLst>
      <p:ext uri="{BB962C8B-B14F-4D97-AF65-F5344CB8AC3E}">
        <p14:creationId xmlns:p14="http://schemas.microsoft.com/office/powerpoint/2010/main" val="213024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pic>
        <p:nvPicPr>
          <p:cNvPr id="4" name="Picture 3" descr="module_banner_1_r.jpg"/>
          <p:cNvPicPr>
            <a:picLocks noChangeAspect="1"/>
          </p:cNvPicPr>
          <p:nvPr userDrawn="1"/>
        </p:nvPicPr>
        <p:blipFill>
          <a:blip r:embed="rId2"/>
          <a:srcRect/>
          <a:stretch>
            <a:fillRect/>
          </a:stretch>
        </p:blipFill>
        <p:spPr bwMode="auto">
          <a:xfrm>
            <a:off x="1344613" y="636588"/>
            <a:ext cx="7545387" cy="1885950"/>
          </a:xfrm>
          <a:prstGeom prst="rect">
            <a:avLst/>
          </a:prstGeom>
          <a:noFill/>
          <a:ln w="3175">
            <a:solidFill>
              <a:schemeClr val="tx1"/>
            </a:solidFill>
            <a:miter lim="800000"/>
            <a:headEnd/>
            <a:tailEnd/>
          </a:ln>
        </p:spPr>
      </p:pic>
      <p:sp>
        <p:nvSpPr>
          <p:cNvPr id="2" name="Title 1"/>
          <p:cNvSpPr>
            <a:spLocks noGrp="1"/>
          </p:cNvSpPr>
          <p:nvPr>
            <p:ph type="title"/>
          </p:nvPr>
        </p:nvSpPr>
        <p:spPr>
          <a:xfrm>
            <a:off x="1604536" y="3187337"/>
            <a:ext cx="7082263" cy="879566"/>
          </a:xfrm>
        </p:spPr>
        <p:txBody>
          <a:bodyPr>
            <a:normAutofit/>
          </a:bodyPr>
          <a:lstStyle>
            <a:lvl1pPr>
              <a:defRPr sz="3200">
                <a:solidFill>
                  <a:srgbClr val="1B5FAA"/>
                </a:solidFill>
              </a:defRPr>
            </a:lvl1pPr>
          </a:lstStyle>
          <a:p>
            <a:endParaRPr lang="en-US" dirty="0"/>
          </a:p>
        </p:txBody>
      </p:sp>
      <p:sp>
        <p:nvSpPr>
          <p:cNvPr id="3" name="Subtitle 2"/>
          <p:cNvSpPr>
            <a:spLocks noGrp="1"/>
          </p:cNvSpPr>
          <p:nvPr>
            <p:ph type="subTitle" idx="1"/>
          </p:nvPr>
        </p:nvSpPr>
        <p:spPr>
          <a:xfrm>
            <a:off x="1598339" y="4269374"/>
            <a:ext cx="7088460" cy="1803488"/>
          </a:xfrm>
        </p:spPr>
        <p:txBody>
          <a:bodyPr>
            <a:normAutofit/>
          </a:bodyPr>
          <a:lstStyle>
            <a:lvl1pPr marL="0" indent="0" algn="ctr">
              <a:buNone/>
              <a:defRPr sz="3000" b="1" baseline="0">
                <a:solidFill>
                  <a:srgbClr val="5694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session_banner_1.jpg"/>
          <p:cNvPicPr>
            <a:picLocks noChangeAspect="1"/>
          </p:cNvPicPr>
          <p:nvPr userDrawn="1"/>
        </p:nvPicPr>
        <p:blipFill>
          <a:blip r:embed="rId2"/>
          <a:srcRect/>
          <a:stretch>
            <a:fillRect/>
          </a:stretch>
        </p:blipFill>
        <p:spPr bwMode="auto">
          <a:xfrm>
            <a:off x="1344613" y="4227513"/>
            <a:ext cx="7473950" cy="1868487"/>
          </a:xfrm>
          <a:prstGeom prst="rect">
            <a:avLst/>
          </a:prstGeom>
          <a:noFill/>
          <a:ln w="3175">
            <a:solidFill>
              <a:schemeClr val="tx1"/>
            </a:solidFill>
            <a:miter lim="800000"/>
            <a:headEnd/>
            <a:tailEnd/>
          </a:ln>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99038" y="4227513"/>
            <a:ext cx="1768475" cy="1879600"/>
          </a:xfrm>
          <a:prstGeom prst="rect">
            <a:avLst/>
          </a:prstGeom>
          <a:noFill/>
          <a:ln w="3175">
            <a:solidFill>
              <a:schemeClr val="tx1"/>
            </a:solidFill>
            <a:miter lim="800000"/>
            <a:headEnd/>
            <a:tailEnd/>
          </a:ln>
        </p:spPr>
      </p:pic>
      <p:sp>
        <p:nvSpPr>
          <p:cNvPr id="2" name="Title 1"/>
          <p:cNvSpPr>
            <a:spLocks noGrp="1"/>
          </p:cNvSpPr>
          <p:nvPr>
            <p:ph type="ctrTitle"/>
          </p:nvPr>
        </p:nvSpPr>
        <p:spPr>
          <a:xfrm>
            <a:off x="1598340" y="799916"/>
            <a:ext cx="6859859" cy="1028884"/>
          </a:xfrm>
        </p:spPr>
        <p:txBody>
          <a:bodyPr/>
          <a:lstStyle>
            <a:lvl1pPr>
              <a:defRPr baseline="0">
                <a:solidFill>
                  <a:srgbClr val="1B5FAA"/>
                </a:solidFill>
              </a:defRPr>
            </a:lvl1pPr>
          </a:lstStyle>
          <a:p>
            <a:endParaRPr lang="en-US" dirty="0"/>
          </a:p>
        </p:txBody>
      </p:sp>
      <p:sp>
        <p:nvSpPr>
          <p:cNvPr id="3" name="Subtitle 2"/>
          <p:cNvSpPr>
            <a:spLocks noGrp="1"/>
          </p:cNvSpPr>
          <p:nvPr>
            <p:ph type="subTitle" idx="1"/>
          </p:nvPr>
        </p:nvSpPr>
        <p:spPr>
          <a:xfrm>
            <a:off x="1344167" y="1828800"/>
            <a:ext cx="7474712" cy="2696117"/>
          </a:xfrm>
        </p:spPr>
        <p:txBody>
          <a:bodyPr/>
          <a:lstStyle>
            <a:lvl1pPr marL="0" indent="0" algn="ctr">
              <a:buNone/>
              <a:defRPr b="1" baseline="0">
                <a:solidFill>
                  <a:srgbClr val="5694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893050" y="5348288"/>
            <a:ext cx="1069975" cy="1187450"/>
          </a:xfrm>
          <a:prstGeom prst="rect">
            <a:avLst/>
          </a:prstGeom>
          <a:noFill/>
          <a:ln w="9525">
            <a:noFill/>
            <a:miter lim="800000"/>
            <a:headEnd/>
            <a:tailEnd/>
          </a:ln>
        </p:spPr>
      </p:pic>
      <p:sp>
        <p:nvSpPr>
          <p:cNvPr id="2" name="Title 1"/>
          <p:cNvSpPr>
            <a:spLocks noGrp="1"/>
          </p:cNvSpPr>
          <p:nvPr>
            <p:ph type="title"/>
          </p:nvPr>
        </p:nvSpPr>
        <p:spPr>
          <a:xfrm>
            <a:off x="1604536" y="491778"/>
            <a:ext cx="7082263" cy="1143000"/>
          </a:xfrm>
        </p:spPr>
        <p:txBody>
          <a:bodyPr/>
          <a:lstStyle>
            <a:lvl1pPr>
              <a:defRPr b="1">
                <a:solidFill>
                  <a:srgbClr val="1B5FAA"/>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4536" y="1850241"/>
            <a:ext cx="7082264" cy="4365702"/>
          </a:xfrm>
        </p:spPr>
        <p:txBody>
          <a:bodyPr>
            <a:normAutofit/>
          </a:bodyPr>
          <a:lstStyle>
            <a:lvl1pPr>
              <a:defRPr sz="3200">
                <a:solidFill>
                  <a:srgbClr val="56944F"/>
                </a:solidFill>
              </a:defRPr>
            </a:lvl1pPr>
            <a:lvl2pPr>
              <a:defRPr sz="2800">
                <a:solidFill>
                  <a:srgbClr val="56944F"/>
                </a:solidFill>
              </a:defRPr>
            </a:lvl2pPr>
            <a:lvl3pPr>
              <a:defRPr sz="2400">
                <a:solidFill>
                  <a:srgbClr val="56944F"/>
                </a:solidFill>
              </a:defRPr>
            </a:lvl3pPr>
            <a:lvl4pPr>
              <a:defRPr sz="2400">
                <a:solidFill>
                  <a:srgbClr val="56944F"/>
                </a:solidFill>
              </a:defRPr>
            </a:lvl4pPr>
            <a:lvl5pPr>
              <a:defRPr sz="2400">
                <a:solidFill>
                  <a:srgbClr val="56944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893050" y="5348288"/>
            <a:ext cx="1069975" cy="1187450"/>
          </a:xfrm>
          <a:prstGeom prst="rect">
            <a:avLst/>
          </a:prstGeom>
          <a:noFill/>
          <a:ln w="9525">
            <a:noFill/>
            <a:miter lim="800000"/>
            <a:headEnd/>
            <a:tailEnd/>
          </a:ln>
        </p:spPr>
      </p:pic>
      <p:sp>
        <p:nvSpPr>
          <p:cNvPr id="8" name="Title 1"/>
          <p:cNvSpPr>
            <a:spLocks noGrp="1"/>
          </p:cNvSpPr>
          <p:nvPr>
            <p:ph type="title"/>
          </p:nvPr>
        </p:nvSpPr>
        <p:spPr>
          <a:xfrm>
            <a:off x="1604536" y="491778"/>
            <a:ext cx="7082263" cy="1143000"/>
          </a:xfrm>
        </p:spPr>
        <p:txBody>
          <a:bodyPr/>
          <a:lstStyle>
            <a:lvl1pPr>
              <a:defRPr b="1">
                <a:solidFill>
                  <a:srgbClr val="1B5FAA"/>
                </a:solidFill>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36374" y="266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36374" y="15621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98774" y="15621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98774" y="3898624"/>
            <a:ext cx="3810000" cy="1981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4"/>
          <p:cNvSpPr>
            <a:spLocks noGrp="1" noChangeArrowheads="1"/>
          </p:cNvSpPr>
          <p:nvPr>
            <p:ph type="dt" sz="half" idx="10"/>
          </p:nvPr>
        </p:nvSpPr>
        <p:spPr>
          <a:xfrm>
            <a:off x="6059488" y="6235700"/>
            <a:ext cx="19050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8" name="Rectangle 6"/>
          <p:cNvSpPr>
            <a:spLocks noGrp="1" noChangeArrowheads="1"/>
          </p:cNvSpPr>
          <p:nvPr>
            <p:ph type="sldNum" sz="quarter" idx="12"/>
          </p:nvPr>
        </p:nvSpPr>
        <p:spPr>
          <a:xfrm>
            <a:off x="1136650" y="6248400"/>
            <a:ext cx="19050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1371600" y="6248400"/>
            <a:ext cx="1905000" cy="457200"/>
          </a:xfrm>
          <a:prstGeom prst="rect">
            <a:avLst/>
          </a:prstGeom>
          <a:ln/>
        </p:spPr>
        <p:txBody>
          <a:bodyPr/>
          <a:lstStyle>
            <a:lvl1pPr>
              <a:defRPr/>
            </a:lvl1pPr>
          </a:lstStyle>
          <a:p>
            <a:pPr>
              <a:defRPr/>
            </a:pPr>
            <a:endParaRPr lang="en-US" altLang="en-US" dirty="0"/>
          </a:p>
        </p:txBody>
      </p:sp>
      <p:sp>
        <p:nvSpPr>
          <p:cNvPr id="3" name="Rectangle 6"/>
          <p:cNvSpPr>
            <a:spLocks noGrp="1" noChangeArrowheads="1"/>
          </p:cNvSpPr>
          <p:nvPr>
            <p:ph type="ftr" sz="quarter" idx="11"/>
          </p:nvPr>
        </p:nvSpPr>
        <p:spPr>
          <a:xfrm>
            <a:off x="3556000" y="6248400"/>
            <a:ext cx="2895600" cy="457200"/>
          </a:xfrm>
          <a:prstGeom prst="rect">
            <a:avLst/>
          </a:prstGeom>
          <a:ln/>
        </p:spPr>
        <p:txBody>
          <a:bodyPr/>
          <a:lstStyle>
            <a:lvl1pPr>
              <a:defRPr/>
            </a:lvl1pPr>
          </a:lstStyle>
          <a:p>
            <a:pPr>
              <a:defRPr/>
            </a:pPr>
            <a:r>
              <a:rPr lang="en-US" altLang="en-US" dirty="0"/>
              <a:t>1</a:t>
            </a:r>
          </a:p>
        </p:txBody>
      </p:sp>
      <p:sp>
        <p:nvSpPr>
          <p:cNvPr id="4" name="Rectangle 7"/>
          <p:cNvSpPr>
            <a:spLocks noGrp="1" noChangeArrowheads="1"/>
          </p:cNvSpPr>
          <p:nvPr>
            <p:ph type="sldNum" sz="quarter" idx="12"/>
          </p:nvPr>
        </p:nvSpPr>
        <p:spPr>
          <a:xfrm>
            <a:off x="6718300" y="6248400"/>
            <a:ext cx="1905000" cy="457200"/>
          </a:xfrm>
          <a:prstGeom prst="rect">
            <a:avLst/>
          </a:prstGeom>
          <a:ln/>
        </p:spPr>
        <p:txBody>
          <a:bodyPr/>
          <a:lstStyle>
            <a:lvl1pPr>
              <a:defRPr/>
            </a:lvl1pPr>
          </a:lstStyle>
          <a:p>
            <a:pPr>
              <a:defRPr/>
            </a:pPr>
            <a:fld id="{ED4CFB44-1A4C-4610-8064-0A2F30977AA4}" type="slidenum">
              <a:rPr lang="en-US" altLang="en-US"/>
              <a:pPr>
                <a:defRPr/>
              </a:pPr>
              <a:t>‹#›</a:t>
            </a:fld>
            <a:endParaRPr lang="en-US" altLang="en-US" dirty="0"/>
          </a:p>
        </p:txBody>
      </p:sp>
    </p:spTree>
    <p:extLst>
      <p:ext uri="{BB962C8B-B14F-4D97-AF65-F5344CB8AC3E}">
        <p14:creationId xmlns:p14="http://schemas.microsoft.com/office/powerpoint/2010/main" val="2147899071"/>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04963" y="274638"/>
            <a:ext cx="708183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604963" y="1600200"/>
            <a:ext cx="7081837" cy="4365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2" r:id="rId6"/>
    <p:sldLayoutId id="2147483759" r:id="rId7"/>
    <p:sldLayoutId id="2147483753" r:id="rId8"/>
    <p:sldLayoutId id="2147483760" r:id="rId9"/>
    <p:sldLayoutId id="2147483761" r:id="rId10"/>
    <p:sldLayoutId id="2147483762" r:id="rId11"/>
  </p:sldLayoutIdLst>
  <p:hf hdr="0" dt="0"/>
  <p:txStyles>
    <p:titleStyle>
      <a:lvl1pPr algn="ctr" defTabSz="457200" rtl="0" eaLnBrk="0" fontAlgn="base" hangingPunct="0">
        <a:spcBef>
          <a:spcPct val="0"/>
        </a:spcBef>
        <a:spcAft>
          <a:spcPct val="0"/>
        </a:spcAft>
        <a:defRPr sz="3200" kern="1200">
          <a:solidFill>
            <a:srgbClr val="1B5FAA"/>
          </a:solidFill>
          <a:latin typeface="Arial Black"/>
          <a:ea typeface="+mj-ea"/>
          <a:cs typeface="+mj-cs"/>
        </a:defRPr>
      </a:lvl1pPr>
      <a:lvl2pPr algn="ctr" defTabSz="457200" rtl="0" eaLnBrk="0" fontAlgn="base" hangingPunct="0">
        <a:spcBef>
          <a:spcPct val="0"/>
        </a:spcBef>
        <a:spcAft>
          <a:spcPct val="0"/>
        </a:spcAft>
        <a:defRPr sz="3200">
          <a:solidFill>
            <a:srgbClr val="1B5FAA"/>
          </a:solidFill>
          <a:latin typeface="Arial Black" pitchFamily="34" charset="0"/>
        </a:defRPr>
      </a:lvl2pPr>
      <a:lvl3pPr algn="ctr" defTabSz="457200" rtl="0" eaLnBrk="0" fontAlgn="base" hangingPunct="0">
        <a:spcBef>
          <a:spcPct val="0"/>
        </a:spcBef>
        <a:spcAft>
          <a:spcPct val="0"/>
        </a:spcAft>
        <a:defRPr sz="3200">
          <a:solidFill>
            <a:srgbClr val="1B5FAA"/>
          </a:solidFill>
          <a:latin typeface="Arial Black" pitchFamily="34" charset="0"/>
        </a:defRPr>
      </a:lvl3pPr>
      <a:lvl4pPr algn="ctr" defTabSz="457200" rtl="0" eaLnBrk="0" fontAlgn="base" hangingPunct="0">
        <a:spcBef>
          <a:spcPct val="0"/>
        </a:spcBef>
        <a:spcAft>
          <a:spcPct val="0"/>
        </a:spcAft>
        <a:defRPr sz="3200">
          <a:solidFill>
            <a:srgbClr val="1B5FAA"/>
          </a:solidFill>
          <a:latin typeface="Arial Black" pitchFamily="34" charset="0"/>
        </a:defRPr>
      </a:lvl4pPr>
      <a:lvl5pPr algn="ctr" defTabSz="457200" rtl="0" eaLnBrk="0" fontAlgn="base" hangingPunct="0">
        <a:spcBef>
          <a:spcPct val="0"/>
        </a:spcBef>
        <a:spcAft>
          <a:spcPct val="0"/>
        </a:spcAft>
        <a:defRPr sz="3200">
          <a:solidFill>
            <a:srgbClr val="1B5FAA"/>
          </a:solidFill>
          <a:latin typeface="Arial Black" pitchFamily="34" charset="0"/>
        </a:defRPr>
      </a:lvl5pPr>
      <a:lvl6pPr marL="457200" algn="ctr" defTabSz="457200" rtl="0" fontAlgn="base">
        <a:spcBef>
          <a:spcPct val="0"/>
        </a:spcBef>
        <a:spcAft>
          <a:spcPct val="0"/>
        </a:spcAft>
        <a:defRPr sz="3200">
          <a:solidFill>
            <a:srgbClr val="1B5FAA"/>
          </a:solidFill>
          <a:latin typeface="Arial Black" pitchFamily="34" charset="0"/>
        </a:defRPr>
      </a:lvl6pPr>
      <a:lvl7pPr marL="914400" algn="ctr" defTabSz="457200" rtl="0" fontAlgn="base">
        <a:spcBef>
          <a:spcPct val="0"/>
        </a:spcBef>
        <a:spcAft>
          <a:spcPct val="0"/>
        </a:spcAft>
        <a:defRPr sz="3200">
          <a:solidFill>
            <a:srgbClr val="1B5FAA"/>
          </a:solidFill>
          <a:latin typeface="Arial Black" pitchFamily="34" charset="0"/>
        </a:defRPr>
      </a:lvl7pPr>
      <a:lvl8pPr marL="1371600" algn="ctr" defTabSz="457200" rtl="0" fontAlgn="base">
        <a:spcBef>
          <a:spcPct val="0"/>
        </a:spcBef>
        <a:spcAft>
          <a:spcPct val="0"/>
        </a:spcAft>
        <a:defRPr sz="3200">
          <a:solidFill>
            <a:srgbClr val="1B5FAA"/>
          </a:solidFill>
          <a:latin typeface="Arial Black" pitchFamily="34" charset="0"/>
        </a:defRPr>
      </a:lvl8pPr>
      <a:lvl9pPr marL="1828800" algn="ctr" defTabSz="457200" rtl="0" fontAlgn="base">
        <a:spcBef>
          <a:spcPct val="0"/>
        </a:spcBef>
        <a:spcAft>
          <a:spcPct val="0"/>
        </a:spcAft>
        <a:defRPr sz="3200">
          <a:solidFill>
            <a:srgbClr val="1B5FAA"/>
          </a:solidFill>
          <a:latin typeface="Arial Black"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56944F"/>
          </a:solidFill>
          <a:latin typeface="Calibri"/>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6944F"/>
          </a:solidFill>
          <a:latin typeface="Calibri"/>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6944F"/>
          </a:solidFill>
          <a:latin typeface="Calibri"/>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6944F"/>
          </a:solidFill>
          <a:latin typeface="Calibri"/>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om/url?sa=i&amp;rct=j&amp;q=&amp;esrc=s&amp;source=images&amp;cd=&amp;cad=rja&amp;uact=8&amp;ved=0CAcQjRw&amp;url=http://www.aussiechildcarenetwork.com/rhymes_worksheets.php&amp;ei=oOurVOuiFYHnggTo1YDYBw&amp;psig=AFQjCNHJB0QobR9pMh5_9zTyWNQcIHTcwQ&amp;ust=1420639482379869"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package" Target="../embeddings/Microsoft_Word_Document1.docx"/></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34.emf"/><Relationship Id="rId4" Type="http://schemas.openxmlformats.org/officeDocument/2006/relationships/package" Target="../embeddings/Microsoft_Word_Document2.docx"/></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35.emf"/><Relationship Id="rId4" Type="http://schemas.openxmlformats.org/officeDocument/2006/relationships/package" Target="../embeddings/Microsoft_Word_Document3.docx"/></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0.emf"/><Relationship Id="rId4" Type="http://schemas.openxmlformats.org/officeDocument/2006/relationships/package" Target="../embeddings/Microsoft_Word_Document4.docx"/></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w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Skills Lab 4</a:t>
            </a:r>
            <a:endParaRPr lang="en-US" dirty="0"/>
          </a:p>
        </p:txBody>
      </p:sp>
      <p:sp>
        <p:nvSpPr>
          <p:cNvPr id="3" name="Subtitle 2"/>
          <p:cNvSpPr>
            <a:spLocks noGrp="1"/>
          </p:cNvSpPr>
          <p:nvPr>
            <p:ph type="subTitle" idx="1"/>
          </p:nvPr>
        </p:nvSpPr>
        <p:spPr>
          <a:xfrm>
            <a:off x="1598339" y="4216749"/>
            <a:ext cx="7088460" cy="1459298"/>
          </a:xfrm>
        </p:spPr>
        <p:txBody>
          <a:bodyPr>
            <a:normAutofit/>
          </a:bodyPr>
          <a:lstStyle/>
          <a:p>
            <a:r>
              <a:rPr lang="en-US" sz="4800" dirty="0" smtClean="0"/>
              <a:t>Interviewing Children</a:t>
            </a:r>
            <a:endParaRPr lang="en-US" sz="4800" dirty="0"/>
          </a:p>
        </p:txBody>
      </p:sp>
      <p:pic>
        <p:nvPicPr>
          <p:cNvPr id="4" name="Picture 10"/>
          <p:cNvPicPr>
            <a:picLocks noChangeAspect="1"/>
          </p:cNvPicPr>
          <p:nvPr/>
        </p:nvPicPr>
        <p:blipFill>
          <a:blip r:embed="rId3" cstate="screen"/>
          <a:srcRect/>
          <a:stretch>
            <a:fillRect/>
          </a:stretch>
        </p:blipFill>
        <p:spPr bwMode="auto">
          <a:xfrm>
            <a:off x="4442484" y="5289356"/>
            <a:ext cx="1069975" cy="1187450"/>
          </a:xfrm>
          <a:prstGeom prst="rect">
            <a:avLst/>
          </a:prstGeom>
          <a:noFill/>
          <a:ln w="9525">
            <a:noFill/>
            <a:miter lim="800000"/>
            <a:headEnd/>
            <a:tailEnd/>
          </a:ln>
        </p:spPr>
      </p:pic>
    </p:spTree>
    <p:extLst>
      <p:ext uri="{BB962C8B-B14F-4D97-AF65-F5344CB8AC3E}">
        <p14:creationId xmlns:p14="http://schemas.microsoft.com/office/powerpoint/2010/main" val="30849286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Translate this…</a:t>
            </a:r>
            <a:endParaRPr lang="en-US" dirty="0"/>
          </a:p>
        </p:txBody>
      </p:sp>
      <p:sp>
        <p:nvSpPr>
          <p:cNvPr id="9" name="Content Placeholder 8"/>
          <p:cNvSpPr>
            <a:spLocks noGrp="1"/>
          </p:cNvSpPr>
          <p:nvPr>
            <p:ph idx="1"/>
          </p:nvPr>
        </p:nvSpPr>
        <p:spPr/>
        <p:txBody>
          <a:bodyPr>
            <a:normAutofit fontScale="85000" lnSpcReduction="20000"/>
          </a:bodyPr>
          <a:lstStyle/>
          <a:p>
            <a:pPr>
              <a:buNone/>
            </a:pPr>
            <a:r>
              <a:rPr lang="en-US" dirty="0" smtClean="0"/>
              <a:t>A research team proceeded towards the apex of a natural geologic protuberance, the purpose of their expedition being the procurement of a sample of fluid hydride of oxygen in a large vessel, the exact size of which was unspecified. One member of the team precipitously descended, sustaining severe damage to the upper cranial portion of his anatomical structure; subsequently the second member of the team performed a self rotational translation oriented in the same direction taken by the first team member."</a:t>
            </a: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4.2.3</a:t>
            </a:r>
            <a:endParaRPr lang="en-US" sz="1200" dirty="0"/>
          </a:p>
        </p:txBody>
      </p:sp>
    </p:spTree>
    <p:extLst>
      <p:ext uri="{BB962C8B-B14F-4D97-AF65-F5344CB8AC3E}">
        <p14:creationId xmlns:p14="http://schemas.microsoft.com/office/powerpoint/2010/main" val="714195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descr="data:image/jpeg;base64,/9j/4AAQSkZJRgABAQAAAQABAAD/2wCEAAkGBxQPEBAUEBAWFhQQGBcYFhYYFBcZFxUZGRUXFxUZGBkYHCogGBwqHRUVLTEkJSkuLi4uFyA1RDMtNygtLisBCgoKBQUFDgUFDisZExkrKysrKysrKysrKysrKysrKysrKysrKysrKysrKysrKysrKysrKysrKysrKysrKysrK//AABEIAP8AxQMBIgACEQEDEQH/xAAbAAEAAwEBAQEAAAAAAAAAAAAABAUGAQMCB//EAEoQAAIBAwMCBAMEBQgHBgcAAAECAwAEEQUSIRMxBiJBURQyYSNScZEVM0KBoRYkNFNicoKSVGOUorPB0UR0k7Gy0gclQ1Vzg4T/xAAUAQEAAAAAAAAAAAAAAAAAAAAA/8QAFBEBAAAAAAAAAAAAAAAAAAAAAP/aAAwDAQACEQMRAD8A/caUpQKUqPd3scIBmlSME4BdwoJ9gWNBIpXAc12g5XaV8swAJJwByT7UH1Xy7hRkkAD1JwKzK6pcagf5gRDb/wClugYy/wDdozwV/wBY/l9lYc17R+DbZjuuQ92/q1y5lXPuIj9kn+FBQTJPE9krbWvrYN903EQP5FqsLa6SUZjkVx7qwYfmK8o9MhUbVgjA9hGoH5YquvPCdrI29IRDL6SwHoyfTLR43D6NkfSgu67Wc0/UpbWZLa+cP1SRb3O0KJiASYpVHCTAAkY8rgEgAgitHQKUrlApSu0ClcrtByldrlB2lcrtBylKUHahaus5iYWrRrKcYMgYoBnnhec47f8APtU2lBilkubds3V7PGx7NLHbS2ZPsXihjeMf3ynpyajHQFubrozETuAsl9Oy/snmG0hBz04yRuKg/Io3ZMm6t6ygggjIPce9QtK0mG0V1t4giuxdgPU4C+vYAKoA7AKAMAUE1VAAAGAOwHYV2lVWq+IIbZ1jZmeZxlYYkaSVhnG7YgJVf7TYUe9Ba1mtaj+PuRac/DxKsl1jI6m4/Y2+funDM4+6FHZ69P5RTjltJuwnvm1LAe5RZy2PwyfpXfB0glW6lAYGe5kY7kZGwoWNNyuAykIiDBHpQX6qAAAMAcADsK7SlApSlBA1vS0vIJIZMgOOGHDIwOUdT6MrAEH3FR/Cmotc2qNLjqxl4psdurC7RSkfQshI+hFWzNgZJwBWU8M3TrHMYrd5RNPcShxtjjKvM5j2mQhmym05A2nPeg1lKgWGqrK5jZHilUbjHIBuK5xuUqSrrkjlScZGcE1PoFK87idY1Z5GCqgJZmICqB3JJ4ArHXckeqm7e3vCyWsa9BreY7Fn2s5c9NsSMMR+VsjGRjzGg2tKodG8TwzW1vK8qhpY43I5wCyBiO3uamfp63/rl/j/ANKCypVb+n7f+uX+P/Sn6ft/65f4/wDSgsqVk9U1WRor25t7giOwBKxqqFZikSzSb2ZS2CG2jaRjBPPGNWpzQdpSlByu0r4mkCKzMQFUEknsABkk0CaVUUs7BVUZLEgAD3JPaqJfF0Dk9BJ5wP24beV4z/dl27H/AMJNRdK079I7Lq9Xcj4e3tmH2cSd43kQ8PMRg+bhM4ABBJ1IGKDMar4mbosIIJkmd4oozNbyKitNKsQckjaQu7O3IJxj1q20PRY7NCEyzyHdLK/Mkz+ryN6n2HYDgAAYqwdAe4B5B59wcg/mB+VfVAriqBnA78n6+n/IV2lApSlApSlApSlBRa+2LrTAvzmZ+39V8NL1M/2c9L/Fsq9rPavF8Pdw3e7cH2WzKwB2JI/DRHGVPUMe/wBCqg/sCvvxdNMbNjZlixeMOYtrSLEZFE5iB4LhN2B70Hj442mK1DgFGuoN6kZDBSXAI9RlFP7qrfDMrrHqUkr5dkikY4UKpazRiqhQMKD2zk47k96qpreSTb0odWn2EtGs5gSIPsZVMhlKyEAtn17fhU29k+FttaXcu9YUjjBPzyfAqqIo7sxbAAHJzQT/AAr4bAsLL+c3S/YQ8C4cAfZrwAOAPpVp/Jxf9Ku/9peoei6y8kSx2lq7dBUjaSY9CPcqgFRlTISPXyY9M5yA1i51GIK6rB0hkyiNJJZlGO8asyiTHqO+OwJwCE0eHV/0q6/2l6+h4fA/7Tdf7Q9R7fTpJ0SRdVnKyKGUxpahCpGQVzCTgg+pNUKS3FuB8VqtxCy//UlgtntHxxuEiQrtB+6zq3cc96CTqMfT07XV3M20TjLMWY5s4u5PfvW0QYA+lfl95qk5WeCB7fURdEvM1pkPEoRFLFd7x8rHgIXDMTwDzj9G0rUY7qFJYH3I+cHBB4OGBB5VgQQQeQQRQS6UpQcqPqNoJ4ZYmJCzI6EjuA6lTj86kV2gyum+JBaxpDqQNvJEoUyspFtKFAAdJvkXP3HIYexHJsB4usCM/pG1x/3mL/3VckV5/DJ9xf8AKKCm/llYnOy7jkx6QkzH8ogxNeVx4uURu8VpdSKgLEmBoFCgZZi1z0+AAe2a0SqB2GKj6lZrcQywv8kyPG2O+11Kn+BoI3h3UXurWGeSLpGZQ4j3biqtym44HmK4JGOCcc4zVlWO0XxGLFI7TVHEMsQCJO/lguVUYV0kPlVyAMoSCDnuOa10UquAyMGB7EEEH8CKD7pSvKe4SMZkdVHuzAD8zQetKoG8ZWZJEU/XYHG23R5zn2PSDAfvIr5mku71GWNGs0YEdRyjXHrgpGpKJ6HLMT6bQeQGhpWVi1u8tRtvrJ5gv/aLQdRWHu0BPURvoocfWvUeNrc9o7sn2/R95n/hUF5fWEVwoWeJJFByFdAy5wRnDDGcE/nWc1TTYrCezmtI1haadIZY41CJMjq3zIuAWXaGDdwFYdiakfypaTi20+7kJ+/F8Og+rNOVOPwUn6V96fpE0s6XN+6F4g3RgjyYoCw2sxZsGWTbkbsAAFgBySQn+IdU+EgMm0E7o0UFtq7pZUiUs3ooLgk+wNVGlJFG73HSluJ5OXuBAQMYAxCGxiPAGNm4kAZLHmvrx/OqW9uZASnxVsWCozthZQ/CKCW5QcAGvLUfF7dGWS2tZenEjO1xcRvDCiqNzNsfE0hwOFVMHtuHeg8NB8QR2cJjnjmGZZ5Ekjtp5o5UlnklVlaFGwcPyrYIYHjsTPn1ma6Gyzt5ow4INxNEY1jX1ZInxJI+Ow2hc9z6Hx0bRZpLZUupZIlbczRxvskYu5kkaSVOUJZj5IyAo43MKrYzBDdIdOL9O2Lm9ZJWa2CLG/2ZDsVafft+XzLg7iAQGCR4c02O9tonnfdbBQsNrv8As440XYBcAY6suAdyv5VPGMqWPm13a21w89iv2UEbm76AHQbapESADyGfdgeXkLkMR5ao5bZNUbrJaxyvLhvsbK3KKMeUT3d0pSY8c9MZHb0zWnGgXd1biG8uIoYmTY8NrCpDAjDAyTKRtPsqLj3oJMel3Uy75757YnnpWywbEz6NJNE5kYerDaPpVB4S8S2tmdQiub+Mst5KUyydSRWjicsEiHOXaTlVwTmr2LwJZ4AmWW5xgD4meWccdvJIxT+FXllp0MACwwxxqOAERVA/cooKMeOLduY4byQe62F1j+MYpWmpQcpSqHxX4eN+sWJQphJYI6l4JMjGJYwyl8enmGCfWgvgc9qpdS8SJFI0ccUtxJEMyrCqnojGR1GdlUHHIXO4jnGKyp0qC2KpNbfo6RiBHd2kjLbs54TfjABJx5ZlKnIALZqdY6Ul072sY/mNm+JyTlr25PmkWRv2kBIL/fY7eykENfp96lxFFLE26OZVdGwRlWGVODyODUivlFAAAGAOAB2Ar6oPiWJXUq6hlPcEAg/iD3qjPgqw3Fls442buYgYifx6ZFX9KDOzeFbKMZcMo92upwP4yYr2t/CFijb1soC332jV2/zPk1W+LpDHcQuYVlzGVhDqXQSdRTLhR80hh3lQOT02UfNg1Ca8YIbn4R4YFjTAimfhLgoW6duDjKEGMgdjuGAMnAbAa5bpKIATkMEysT9JXPZDIF6at/ZJzkgdyM2tfmJ1FFcQC42W8ZVVEg2KdksbiQM67ppmZJX3A92jGMljW6bUpe6WchX0y8SsfqFZuP8AEQfoKC0pULT9TSYsoDJJHjfG4w6ZzgkZIKnBwykg4PPBr4vdWSJ+ntd5Nu4pGhYqpJAZscKCQcZ5O04zg4CwpXjaXSzIrxnKt2OCD7EEHkEEEEHkEV7UGa8bs3/y9I8B5LyIKWBKgrHLLkgEEjEZGAfWve9024aKTqXycq25Wt4/hyMHIdSd+zGcjqZx61C8XTsbvTFhjMrxTPK0akeVfhp4kZyeETfIPMfY4BPFWUWidUh71hM4IKx4IgjwcjbGTh2BA875Oe23tQZDTNOju4l6VhNIPMGE97cGwBViv2aO7daMgZXbHtwQMg8DT2/hVG2G6IlEYGyAIEtYsYIKQjgnI7uWI9NvatDSg4Bjt6V2lKBSlKBSlKDlKUoPieFZFZXUMrAhlYAhgeCCD3FR9J0uKzhWG3jEcabiqjOBuYs3f6k1MpQKUpQKhatqcdrHvlJ8x2oqqzO7YJCoqAsxwDwAeAT6VNrP+MIpAlvcQRtI9lKJTGvzSRlHilVR6tslYgepUD1oINxp4e1V9Q6s80q7vh0eRF343iKOJCB5SBhmBI25JFfNtei3QSRWDbm29SZkMfBIDHEmbiTauTyvIU8jtUaHUY7y6eZTJKkDMFRHCoY1htnJdeC7B5z5DwfUEouL3WZw5VFtlnEarOcvtK4J6Zh8pzJ5WxyuMDkZoLG2uoblD05I5UPB2srqc+hxkVUWMT2txLbw7RAUWWMMTiDLMrooH7HCkDI25YDjAHzbXMdvcs7helf7XhnwBhumo6LnHGQgZc9yWHBAzD8TyW81xYEzwfaCcIzmN43ACH5WOHw4j7HIJ4IoJ927mSGXph+kSBLAd2VbAkjdDzg8EYLeZFJxiosMkm51MghklzPdSeQm3Q4WCIFsoH2jucr9m5x5gag6u6wKS6izuEKkTRnp29ygYZUyEbFJXICycqx4JHJj2F3BNIMBZgpDRWkcq3EjynB+Iu5AzICNoC7mKrjOSdoUNX4duLcxlLW5WfazM7CVZG3SOzsW28DJY9gB7V29vneQwW2N6/rJCMpACMgY/bkI5C+g5OAVDZ7WTdR3NrPMI4Y2BtmeJuo0Rnkj2Ft6KGG5FUHspfO1geNdY2aQIEjGAMnuSSScszE8sxJJJPJJoPPTdOS3UhMkudzuxy8jerO3qeAPYAAAAACplKUClKUClKUClKUClKUHKUpQdpSuEUGO+NvrqB7u1nijjyWgiaHqCWJTjfK4fPnALKExgFc5OavvD2rfFRMXTZLExjmj3bgjgBvK37SlWVlPqrjgdqheAjjTrWI/PbIIJV+7JCOm4wfquR7gg9jVboti5nuFiuniIS3bASJlYhZIAXDoWP8ARh2YcCg2dKoYNdML9G+UJKf1bRq7R3AHfpKMsHA5MfJA5BYZIuLW5WVA8ZyrZwcEdiQQQeQQQQQeQQRQZNdKjv31NmijbEqpGjbsdWBF+0kKkMMt0+AeViQ+tS5ls7n4dLoLI0ZXpydGWOBmBGwI5yjcgYXeeRxUaK0mkmku7ORFmbyzW7oywyhSyLvcZIlUqR1VBGF24IAIhyWlwzFDp1yFZg/RW7tls+pkMSXXE2wsMldpByfLyRQabxFqEFrb/wA4ClJGSJIztxI7kKkYB4/5AAnsKpIdHubczT9KKf4sk3FoCNijACiB5AAxwPMHCq5OfJyDE1zTZZuqk69e7uIJViCKgtrRX8hYCVgXbJGXwWIGAqg4Pxpdndz20bQXomtjx8OzGKZFGAYXu0BYsuCCNqtkYLetB5WOpzRymDS4pSqMBJb3EamK2z3VbhZfswO/THUI7AKMYsteW9RVMtwkNux2ytaRHrR7uFk3SBgU3Y3YQEA5zgGrPSdZgSKVBCbdrNCz25VVZEAJDIFO10ODhlJBII7ggfWheIOtHO1yi25tyu/MgZArxJKjbyAPlkAPHDK3cYJCr0Lw0J7W1eaa5BbpSyxtNIySujK6Myz7njG5FbarL7HNbGvG0ukmRXidXRxlXVgysPoRwa9qBSlKBSlKBSlKBSlKBSlKDlKV2gUpSgo7LCaheLjG+KCXPOGJMsT/AEJAhi/Os/4duneK4vVuIYI32Rq0qF1IiL5LYkTB6s0q4H3RzzWh8SWEbqJXujbGNXQzAxj7NwN6sZAVxlVIPcFR9QcHdXTwn4e2/ocbQLbRuhiSRU6TkxXMihXmMgkBVmw4dSDkHIavVLzfGYr9RGu5THdwsWjjkXlGYkZt3Bx82UOcbju2mB4Y02Z0FtezzIyhpHjjVIluN8hMkvVjdnYF2J4aM+cZUdqhaFoE1qWtlV3MqxvuYYt89IRTS3AHMkhKZ6ZJDbl+6zLYeE5obe6eCEPLGwWKKcHMaCGPLwZOBw4lb7MFRv2+XaBQaaHTmiJWBkSM7QF6eSgVQoVMMABheMjgk8Go2oaNLcbEkuWESMXzGWjmJ2MFBdCAQGYN252KCDzn4bW5pXk+EtlligYpJI03TLOvzrCNjCQqcglio3AjPBxa6depcRRyx52yDIyCCPcMDyrA5BB5BBFBntVtZba3uJZLgyXEyx20TrGECdSQRRkKCfNulBY5wdo4AGKlXXhhEAeyb4aZFVVZeY3CABVnj7SLhQM8MB2YV6a0epd6fDngNLcMPvLCmxc/hJPEfxUV5+MdJluo4ugxzFJvaMTywdUbGXHVi8yEFgw4IyoyPUBQ+IphfWc26Mw6hbZg2LyQ9wBEq5x9pbyBlOcdlzwyceOr2M1nLNK6GUTzqbdEhlmSJlgjjWe4WJSzbRF5EHG5icjIMczS9DvIpxO8McjgbQZb+RnRRu2/LahWI3N3zje2Dyc2/wChpro5v5QEHa2gd1j/AP2y+V5vwwq88qe9B5eFtUiDfCLHOsiK8paVUBk3SZkdgjExszyE7WVfXAwONNUTTtMhtl2W8EcS99saKgz7kKOTUugga3qq2kW9lZiSEjjXl5ZGOERAfUn1PAAJOACaxN1d3F3K8TNJcSocPbWspgtbc8HbcXY88j+6p/k9a9/H14xn2xtte3hQRkDlJr6cWkUgPoVRZ/8AP+ey0nTIrSGOGBAkcYwAP4kn1YnJJPJJJoMO3ha4Az+jrP8ACO/u45B/dk6Y5/KvXStclt+p5ppEt/6TazgNeWqHtJHIv9JiGCf2iRnDEjadZd67DGWXcXZPmWNWkKevn2giP/ERWM8SeJYJ9k0Clbi1OY5utahMZ88Up6/ETgYIPbgjlRQfocModVZSCrAFSDkEEZBB9RivusHpevvaSC3FoVgSWJfPKgkiS6fbCqIm4SKJOoAQQAgAGSrAbygUpSgUpSg5SqltVkk4trdn/wBZITDF+7cC7fQhCD71w6VLN/SbliP6uHMKfvYEyN/nAPtQe97rUMTbC+6T+qjUySf5EBIH1OAPeo5N1cdgLVD6nbJPj6DmKM/+J+FWVnZRwLthjSNR+yihR+Qr3oK210OGNg5UySjtJKxkce+0t8g+i4H0r58RXrQw5VQS7BCzIzpGCDl3VOWHGMcZJAyM5FpSgz9tprzRQRyMy26IAQWIluAFwol8o6a+pUHJOAcAMrQ/F99bQW5SOWJLi3ANrEsqI6ykdOIBAc7T1MEYxgnirPxlePBYXckT7HWNtr8fZk8b+ePLnPPtVcng+OGFo4Y4pY2yXiuEVuqTyxMwXfuJOSz76CReuumWMEUbDdmG3jZiOXkdULkt3PLMc98H3qfo0axtcxoPKsrMfo0oEzj8dzk/4xWRjtUzaRyo01p8SUWOdtz2ztbXEbwyhs9WPldpJP6wckBSbiOKXTVCoIjA1woHziTFxcBFUD5Rs6igHJysYGBQTnGdTT/V2r/78yZ/4Qq7qi1RZYbkXEVu04MXTKI8auMOXyOoyqe/vU/R9TW6j3orqVZkdHXa8bqcMrDtn6gkEEEEg0E6lKUClKUH574vUi4vmVSWhTT7tRjJeO3uZGmCj1IUHj3dferW61N75lS1BMbKrghioZGGUkldfMkZHKovnk9dq5J+vHDtE9hLEqdUTGMPJJsjEbxs0kch2nIfpqB6B9h9MHNeFtca0N1bQwxRJHMWjSd2W4RZER9qwQxuZkVi6q6tgqqgEgZoNrY+GYUVOqBKU+UMoESc5HThHkjxnggbvdieai+JfEiQI8cLIZcYY4LRwZ4BkC8sxJAWEeeQkADGWFc0F7ejBd9h7lka0h/8IE3MmOMqzxqwJ59KutG8MQ2xViA7p8h2qqRZznoxKNkXBxkDcR3Y0FHpGgiD4e6miwyNDEivhnhgWMwQZPbqbn3MR26jL6ZrcVD1i0M9vNGDgyIyqfusQdp/ccH91NGvhc28EwGOtGj49tygkH6g8fuoJlKUoFKUoFKVGv76K3QvPKkSDgvI6ooz28zECg9Lq4WJHdzhY1LMfYKMk/kKxcWt3NoILi66kiagDst1jG6CUjfbRJtH7SZDM7YDqDkAnHLq3uNVjvOher0zK1uYdqNC0Pk3neq7+oUYkHdt5A24Oa3IFBmEvr2K4sxcNARdu6GGNHzCFgkl3dUt9pgoATsUHeOB66iqHVPDCXNyLhri4UrH0gkcmxQpbcxVlG9CxC5KsM7F9qgaQ9/bI8QtDKEll2PLecmIyMYgGId2Ozb8+DQaqaJXVldQyuCGUjIIIwQR6jFYrUorrS2hFvdqLM7lJuozKtuRt6SdRGV1jI3De5baQo9a0+iasLpZPs2jeGQxSxttJRwqtjKkhgVdCCD2YdjkVYMoIIIyD3HvQYS+jmF7ZrN02a8kR8wq+zNsGYu24nkowGf7CCtdrOmrdQmNmZPMjq643I8bq8bDIIJDKDggg9iK+NO0K2tmLW9tFGxGMoirwTkgYHAzzgVY0GfOh3LHc2qTBxjbsigWMY77kKMWz6+b8MVY6LpgtYtgdnZmZ3kbG6R3O52OAAOTwAMAAAcCp9KBSlKBSlKCi8Q+Hvi5IZFkVXhEigSQrNGRJs3EoxGG8gwwPYsOQaiaah0hYIJJS9qQI0lYAGF+yo5UBRG3ZTgbThecrjUV5zwrIrK6hlcEMrAFWBGCCDwRig9KVlvi20o7JRLJZn9XIqPK9v8A6uUKCzR/df0+U+hMv+V1qRlWlb2C2tyxP4BY8mgvjVJ4VdSlz0+YxcT7D6Hz5k2+46plHHtXhK1zfDaI3tYGyHdiPiJF7bY1QkQgj9tjuH3VPIvbW2SJEjjUKkYCqqjAVQMAAegxQetKUoFKUoPmRsAkAnAJwO5+gr86k8VC4ubKSY2kSQOxeKS6JuUDxMuGt2iUrIDjsTxu981+j1zFBlrTxBYwtJ8NDKWlIZ+jY3JDtjGSyxbM4A5zUn+UE7H7LSrkj7zvbRj8mm3/AO7WhpQZ83uoSHEdlDEPVprjcR+CRId373WvhrbUApaXULZAoydtmwUAdyS9wa0dUz2S3c8hm88ds6qkR+TeFWTqOOzt512g8LjPc8Bj7bRXup5JLfV3V5SJGaK3nSGRlVU3AmXpSHaig4zkLX6NApCqGbcwABbGNxxycemfasf4hm6X6UYZAtI4L1cHkSL1S4HsGW3AI9eo33jWyBzQdpSlApSlApSlApSlApSlApSlApSlApSlApSlByldpQKUpQKqdJb+c349pIz+828X/ICvfXdTWzt5ZnBYRjhR8zsSFRF/tMxUD6sKpPtbCxup5SjXdy2/avCdeRY4IIUzyQCsS59eTgZxQVmpsZ7a/I836SultIx2+zVkt5fxA2XT/hW8FZq409rVNNigEbmEmNeru+b4d8ybhkhiFkycHPUNfGl32oXKMym0jKSSxspSZyGjkaM87l4O3I47EUGppVNpN7cfESQXQiLCNJEeIMoYFmV1KuSQVKrznneO2OYviG76M8ZM7hXXHTiIMqkN+sEWD1V8wB4OMLgHJoNHVXbeIbaQyBLhCYgxbnGFQkO3PdQVIJHAxUW8aTOLmfpxjhelkSXDHJIAGXXAHZOScnIAxUFItMEGZQgjM74+IZi3XDFJNnWJbcWBB298nvk0F7pmqrOWHTkjZQrbZFALI+7Y4AJwDsbhsMMcgVPqtmsILvbJktuUAOksiZXJI5jYZwSfwyag6VPJBdS20rMYiqtbPI253+brJux5tvkxuO/ueRyA0FKUoFKUoFKVwmg7UeG+ikd40lRni+dFdSyZ7blByv76yd14oku0hit4JYjqP9HuDtKiLBaSbyk9NumMoG7l09mA9L3TGs7uxaxsS8cUFzEdjRoA0j2zIZWdskHpyEthjk5wSaDYUrNXerXlsqSXMNv0mkiR1jmkLp1ZFiUqWjAkwzrkeXjOMng6WgUpSgVyu1yg7SlKDM+P32W0Ejfq4Lq1kl/sxrOuWP0U7SfopNLq6S4vlDSKIdPw7EuAHuJE+zHfskbbufWZD+zWgJSZGHldGBDDhlIPDA+hHeq7TfDtnbJ9hawqvfIRT/vHk8dueAAOwoK678RWz3Sg3MQislaWV+quA7Iyoo55wjSE+2U96i+D9cjMWdwea9nkmEKeZoklkJj6uP1eI9pbdjnI74FSLbw8l/DHJdnckypIIEHSjXOHUMU87sMjJLYJGdoqZF4LsEGBYQY//GpP5nmgXDn9LWwHY2lyT+6a12/+bVF1S3FtP1RdOonljMw+ywiAbQWYpvEe5VX5sDqMaj63pcVj05rUyRzSPHCi9QsjBpAzqUk3BUCh2OzacIeapjPZ3l/ADNb3ENzLKQUlVixNsgjilAOduFm8h8p8uRmgs4bqKSRbmfrSGTBiiWNtpDu3QGezkoFbZnC5LkfKRPe2tJsSLYFzcuUldYlWSJkY5MhJWRcOvdcnOD9ak+K1mWJXhYLHCd8oWNWm2AcmEtlVZRk4KksMgYNRLoQxIJDrDx5AIkeeHac8jyuuwg/QD91B9eILX4URSW8jQmSWNZZQcoFYkF5Iz5GJbapbAI35zxUvxXJiKFQrNK80Yh244lXLgkk8LtRwfoSPWs/rGqdS2sZrlEmjEzpKirL0ZlCyAShCjbhhdyowILMAGJCtUvTtaTUbuzxGyLEsk6AyQusmB0CQYHcbkMhBUnjeO57BsaUrM+IvEypFMtqZZJUO0mG2lmCEOBKNyIyCQDfhWPzAA0HpqXikQNcEwuYLQhZ5gR9mxRZOE7uoWRNzDtu7HBxTNcSwrp93NJcGa6kBkiTqSRJG8buYulGCPKNoD43FlHOCavdD0Qx/FmSc3Ed8VciSJVbmFImDhQFYFUTjYvrnNXiIFAAGABgAdgB2FBQReMLcPKly3wrRBW23EkKFlfdtZcSHjytwcEe1Vdrcm/vLoW+oSBVWJ4GhMckDIVKurAqys29WzyGw64IrZNEpOSoJHqQK+6Cs8M6Y1nZ29u8gc26LHuClQQvCcEnHlA9T2qzpSgoPEfh972S3YXkkKW5LhESM7pOyOTIrDygnA2nk57gYpPD/AIgVdQmt5NRaREzGBdCCKR5wwz0AkaF0A3Akggkjb2Od1VJ4y057qyniiUMz7RtJA3LvUyBWPyuU3BW9CQaC7pVdomrLdIxVHR4mMcsTgB4nAB2tgkHhlIIJBDA5pQWNVmsa/b2ZT4mdYy+SoOckL8zYA4UZGWPAz3qzrNQ2qT6lfiUbtsFqqgnlVLXDZXHKksDyOcoPag0UUquoZWDKwBDA5BB5BBHcVntR1OO5uhZ9ZVUfrRvCtKfSCP1PHL47DaP2jintdFurd57W0uxGpG9VkQsOmzeZoHBHScHcGXDKCVcBd2KttMit7iJ7Ge1WNoApeAneMEkrNFJgFwWBPU4YMDnDUHZ/AWnvuIs1jL5DdFng3A5yD0WXI5PBql0DwSiQsLS5uLQpJNEyxyb43VZXRSY5g6higU5AByaqwl3dJqKvPcZ0dGiiMdxJEbmVGaXdIYyNxMIt1OfV3PqK2vg5lMUpRmZDKxRmYsSrKjAljye/egu4Ywiqo7KAB+AGBX3SlBj/ABpdvDc2ki7Ntsk0rdRWIA+zieVSpHKJI5Kk8q7e1fCeEJTAYTLbbAxMbfCsZYRu3xiJ+sNpQ42n02r3xU7xlAHawB+WSd4XH3kmtZ0YH9+w/wCGpfgq7afTbCRzl3giLH3bpjcf3nNB6QWNyqgNeBz6sbdRn9wYCquXSbe2b7Sdw0mSEiijR2x3Ki3iEp7jnJxmtVUfdGsuMqJZVzjje6pgHHqQpcfhv+tB+b3F40KIEvpoDNcmOWOXe0/Ta5ZLd4RdAliA0IYYYFCeMrW20TQBbu8sk7zzOoTqOEXYgOQkaRqqoueTxknGScDE7V0hMEnxSo0Kglw6hlwOc4NYv9Ly6fNBlJY7GZlG65feIw24cufNb4OwgSuwIYKAhBwH6BVLqOkQqXlE722eZHjkVEYk/M6uCm7+1jP1q5ByMj1rBareLcvLM6CYrI9tp9uRlZJ0yk07KRggOHG4ghEiYj5qC/Ogyn5dVuwD9LRs/va3Neg8PE/PfXb/AF6yp/wkUVXWGvWun20duJZJhYxKkskcUkqxiNAGMropVDgZK5yB6Vq1ORkdjQUZ8KxHvPdn/wDuuh/5SAVF1TwtJ0XFlfXEMpxtd55ZlGCCcrI5zkZH0z61p6UGctJdRiVUe3gmKjHU+KKs/wBWUWwVT+Fe/wCkrz/7eP8AaUx/6avKUFC99qB+Sxtx/fvGH/ot2r5WfUycG2slHv8AFTtj/D8MufzFaClBS+GNIe0SfquGa4meYhdxVCwUFVZyWYeXOT74AAAFKuqUCs/rdtLDcR3lvEZSEMVxEpAeSLO9GTOAzoxbCkjIkf1xnQUoM0dQjvjHNYTI09qTmNiUba4AkimUjfFnCkZXhkXuMg1XiXU2b4O6tIv51BP8M8MhCsOuhUxSEZwu/oPkZBC5GQc1deKrBvsrq3j3XFm27auA80RG2eHPrlTlQeN6JWY1fUINQvLNbGQStO8DzheWtxazpMrSp3hbHWTzAEllHpQbHw5ows4NjNvkkZpJ5MYM0r/rHI9B2AHoqgelZzw5Y3+m24t4rOGWOJpCrteMrspkZkAXoEDCbQAW9K3NKCFo2ppdwRzRE7ZB2IwykHDIw9GVgQR6EGptZiexuLK5lms4RNDc+aaDqiNkmGAZYtw2neuNykryoOck10+KJxwdHvc/Q2pH5i4xQQv/AIl6iYI7UoNzpK8qqPaK3mx+bvEv4uK0mgaf8LaW0AOfh4o48++xAuf4V+d6pLNcanDNqVrJa2UIXYXAlDbWEmJWhLLEDIkLEscYgUftHG5bxRbEfYyG4J4At0afn6tGCq/ixAoLqqLxgbcQA3MxiZWBhkX9asuCF6KgEu5yRsAO4EgggkV5tNf3PEcSWiH9uUiafHriJD00P1Lt/dqVpfh2K3fqkvLORgzzNvkwe4UniNTj5UCr9KDFar4ndo7S11S2lilndXxEGzOkatIvS6TEpL1UhBj3eXf3Iyat7HVbq1iX9LQqbeXy9XKu8CscIt4FAQ5BGZEG0EnIA8x2ZQEgkDI7H1Hvisv4w09pZrdpIZp7YJMksUMhVg7mPpyFQ6lwAsq9yRv7dyAh6tp0mmIDps5XrMI4rOQdSEyPn9USQ8IADMQCUCo3l4rw1Lw2ls1mZRLNBFAYGCOQ7ScylmC4LiV1wwBALbAQwPlkaRptzb/aQWKAAYRLm+mluAnGVDMJEh7DyqxBwMkeku2028LOIxb2UTOWIQGeR2LFi+DtiiYkknCvk+tBQ22ow3CJDdzpaWpwotEglhjK58sUtxKiqwPGVQKDyMsO/wCjis5c6BcyI6PqblJAVYG2tiSCMEcpj8wavNOs1t4YokJKwoqKWOWIVQoyfU4HegkUpSgUpSgUpSgUpSgUrldoFfCxgEkKAW7kDk/j7190oFKUoFKUoFcA9q7SgUpSgUpSgUpSgUpSgUpSgUpSgUpSgUpSg//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8916" name="AutoShape 4" descr="data:image/jpeg;base64,/9j/4AAQSkZJRgABAQAAAQABAAD/2wCEAAkGBxQPEBAUEBAWFhQQGBcYFhYYFBcZFxUZGRUXFxUZGBkYHCogGBwqHRUVLTEkJSkuLi4uFyA1RDMtNygtLisBCgoKBQUFDgUFDisZExkrKysrKysrKysrKysrKysrKysrKysrKysrKysrKysrKysrKysrKysrKysrKysrKysrK//AABEIAP8AxQMBIgACEQEDEQH/xAAbAAEAAwEBAQEAAAAAAAAAAAAABAUGAQMCB//EAEoQAAIBAwMCBAMEBQgHBgcAAAECAwAEEQUSIRMxBiJBURQyYSNScZEVM0KBoRYkNFNicoKSVGOUorPB0UR0k7Gy0gclQ1Vzg4T/xAAUAQEAAAAAAAAAAAAAAAAAAAAA/8QAFBEBAAAAAAAAAAAAAAAAAAAAAP/aAAwDAQACEQMRAD8A/caUpQKUqPd3scIBmlSME4BdwoJ9gWNBIpXAc12g5XaV8swAJJwByT7UH1Xy7hRkkAD1JwKzK6pcagf5gRDb/wClugYy/wDdozwV/wBY/l9lYc17R+DbZjuuQ92/q1y5lXPuIj9kn+FBQTJPE9krbWvrYN903EQP5FqsLa6SUZjkVx7qwYfmK8o9MhUbVgjA9hGoH5YquvPCdrI29IRDL6SwHoyfTLR43D6NkfSgu67Wc0/UpbWZLa+cP1SRb3O0KJiASYpVHCTAAkY8rgEgAgitHQKUrlApSu0ClcrtByldrlB2lcrtBylKUHahaus5iYWrRrKcYMgYoBnnhec47f8APtU2lBilkubds3V7PGx7NLHbS2ZPsXihjeMf3ynpyajHQFubrozETuAsl9Oy/snmG0hBz04yRuKg/Io3ZMm6t6ygggjIPce9QtK0mG0V1t4giuxdgPU4C+vYAKoA7AKAMAUE1VAAAGAOwHYV2lVWq+IIbZ1jZmeZxlYYkaSVhnG7YgJVf7TYUe9Ba1mtaj+PuRac/DxKsl1jI6m4/Y2+funDM4+6FHZ69P5RTjltJuwnvm1LAe5RZy2PwyfpXfB0glW6lAYGe5kY7kZGwoWNNyuAykIiDBHpQX6qAAAMAcADsK7SlApSlBA1vS0vIJIZMgOOGHDIwOUdT6MrAEH3FR/Cmotc2qNLjqxl4psdurC7RSkfQshI+hFWzNgZJwBWU8M3TrHMYrd5RNPcShxtjjKvM5j2mQhmym05A2nPeg1lKgWGqrK5jZHilUbjHIBuK5xuUqSrrkjlScZGcE1PoFK87idY1Z5GCqgJZmICqB3JJ4ArHXckeqm7e3vCyWsa9BreY7Fn2s5c9NsSMMR+VsjGRjzGg2tKodG8TwzW1vK8qhpY43I5wCyBiO3uamfp63/rl/j/ANKCypVb+n7f+uX+P/Sn6ft/65f4/wDSgsqVk9U1WRor25t7giOwBKxqqFZikSzSb2ZS2CG2jaRjBPPGNWpzQdpSlByu0r4mkCKzMQFUEknsABkk0CaVUUs7BVUZLEgAD3JPaqJfF0Dk9BJ5wP24beV4z/dl27H/AMJNRdK079I7Lq9Xcj4e3tmH2cSd43kQ8PMRg+bhM4ABBJ1IGKDMar4mbosIIJkmd4oozNbyKitNKsQckjaQu7O3IJxj1q20PRY7NCEyzyHdLK/Mkz+ryN6n2HYDgAAYqwdAe4B5B59wcg/mB+VfVAriqBnA78n6+n/IV2lApSlApSlApSlBRa+2LrTAvzmZ+39V8NL1M/2c9L/Fsq9rPavF8Pdw3e7cH2WzKwB2JI/DRHGVPUMe/wBCqg/sCvvxdNMbNjZlixeMOYtrSLEZFE5iB4LhN2B70Hj442mK1DgFGuoN6kZDBSXAI9RlFP7qrfDMrrHqUkr5dkikY4UKpazRiqhQMKD2zk47k96qpreSTb0odWn2EtGs5gSIPsZVMhlKyEAtn17fhU29k+FttaXcu9YUjjBPzyfAqqIo7sxbAAHJzQT/AAr4bAsLL+c3S/YQ8C4cAfZrwAOAPpVp/Jxf9Ku/9peoei6y8kSx2lq7dBUjaSY9CPcqgFRlTISPXyY9M5yA1i51GIK6rB0hkyiNJJZlGO8asyiTHqO+OwJwCE0eHV/0q6/2l6+h4fA/7Tdf7Q9R7fTpJ0SRdVnKyKGUxpahCpGQVzCTgg+pNUKS3FuB8VqtxCy//UlgtntHxxuEiQrtB+6zq3cc96CTqMfT07XV3M20TjLMWY5s4u5PfvW0QYA+lfl95qk5WeCB7fURdEvM1pkPEoRFLFd7x8rHgIXDMTwDzj9G0rUY7qFJYH3I+cHBB4OGBB5VgQQQeQQRQS6UpQcqPqNoJ4ZYmJCzI6EjuA6lTj86kV2gyum+JBaxpDqQNvJEoUyspFtKFAAdJvkXP3HIYexHJsB4usCM/pG1x/3mL/3VckV5/DJ9xf8AKKCm/llYnOy7jkx6QkzH8ogxNeVx4uURu8VpdSKgLEmBoFCgZZi1z0+AAe2a0SqB2GKj6lZrcQywv8kyPG2O+11Kn+BoI3h3UXurWGeSLpGZQ4j3biqtym44HmK4JGOCcc4zVlWO0XxGLFI7TVHEMsQCJO/lguVUYV0kPlVyAMoSCDnuOa10UquAyMGB7EEEH8CKD7pSvKe4SMZkdVHuzAD8zQetKoG8ZWZJEU/XYHG23R5zn2PSDAfvIr5mku71GWNGs0YEdRyjXHrgpGpKJ6HLMT6bQeQGhpWVi1u8tRtvrJ5gv/aLQdRWHu0BPURvoocfWvUeNrc9o7sn2/R95n/hUF5fWEVwoWeJJFByFdAy5wRnDDGcE/nWc1TTYrCezmtI1haadIZY41CJMjq3zIuAWXaGDdwFYdiakfypaTi20+7kJ+/F8Og+rNOVOPwUn6V96fpE0s6XN+6F4g3RgjyYoCw2sxZsGWTbkbsAAFgBySQn+IdU+EgMm0E7o0UFtq7pZUiUs3ooLgk+wNVGlJFG73HSluJ5OXuBAQMYAxCGxiPAGNm4kAZLHmvrx/OqW9uZASnxVsWCozthZQ/CKCW5QcAGvLUfF7dGWS2tZenEjO1xcRvDCiqNzNsfE0hwOFVMHtuHeg8NB8QR2cJjnjmGZZ5Ekjtp5o5UlnklVlaFGwcPyrYIYHjsTPn1ma6Gyzt5ow4INxNEY1jX1ZInxJI+Ow2hc9z6Hx0bRZpLZUupZIlbczRxvskYu5kkaSVOUJZj5IyAo43MKrYzBDdIdOL9O2Lm9ZJWa2CLG/2ZDsVafft+XzLg7iAQGCR4c02O9tonnfdbBQsNrv8As440XYBcAY6suAdyv5VPGMqWPm13a21w89iv2UEbm76AHQbapESADyGfdgeXkLkMR5ao5bZNUbrJaxyvLhvsbK3KKMeUT3d0pSY8c9MZHb0zWnGgXd1biG8uIoYmTY8NrCpDAjDAyTKRtPsqLj3oJMel3Uy75757YnnpWywbEz6NJNE5kYerDaPpVB4S8S2tmdQiub+Mst5KUyydSRWjicsEiHOXaTlVwTmr2LwJZ4AmWW5xgD4meWccdvJIxT+FXllp0MACwwxxqOAERVA/cooKMeOLduY4byQe62F1j+MYpWmpQcpSqHxX4eN+sWJQphJYI6l4JMjGJYwyl8enmGCfWgvgc9qpdS8SJFI0ccUtxJEMyrCqnojGR1GdlUHHIXO4jnGKyp0qC2KpNbfo6RiBHd2kjLbs54TfjABJx5ZlKnIALZqdY6Ul072sY/mNm+JyTlr25PmkWRv2kBIL/fY7eykENfp96lxFFLE26OZVdGwRlWGVODyODUivlFAAAGAOAB2Ar6oPiWJXUq6hlPcEAg/iD3qjPgqw3Fls442buYgYifx6ZFX9KDOzeFbKMZcMo92upwP4yYr2t/CFijb1soC332jV2/zPk1W+LpDHcQuYVlzGVhDqXQSdRTLhR80hh3lQOT02UfNg1Ca8YIbn4R4YFjTAimfhLgoW6duDjKEGMgdjuGAMnAbAa5bpKIATkMEysT9JXPZDIF6at/ZJzkgdyM2tfmJ1FFcQC42W8ZVVEg2KdksbiQM67ppmZJX3A92jGMljW6bUpe6WchX0y8SsfqFZuP8AEQfoKC0pULT9TSYsoDJJHjfG4w6ZzgkZIKnBwykg4PPBr4vdWSJ+ntd5Nu4pGhYqpJAZscKCQcZ5O04zg4CwpXjaXSzIrxnKt2OCD7EEHkEEEEHkEV7UGa8bs3/y9I8B5LyIKWBKgrHLLkgEEjEZGAfWve9024aKTqXycq25Wt4/hyMHIdSd+zGcjqZx61C8XTsbvTFhjMrxTPK0akeVfhp4kZyeETfIPMfY4BPFWUWidUh71hM4IKx4IgjwcjbGTh2BA875Oe23tQZDTNOju4l6VhNIPMGE97cGwBViv2aO7daMgZXbHtwQMg8DT2/hVG2G6IlEYGyAIEtYsYIKQjgnI7uWI9NvatDSg4Bjt6V2lKBSlKBSlKDlKUoPieFZFZXUMrAhlYAhgeCCD3FR9J0uKzhWG3jEcabiqjOBuYs3f6k1MpQKUpQKhatqcdrHvlJ8x2oqqzO7YJCoqAsxwDwAeAT6VNrP+MIpAlvcQRtI9lKJTGvzSRlHilVR6tslYgepUD1oINxp4e1V9Q6s80q7vh0eRF343iKOJCB5SBhmBI25JFfNtei3QSRWDbm29SZkMfBIDHEmbiTauTyvIU8jtUaHUY7y6eZTJKkDMFRHCoY1htnJdeC7B5z5DwfUEouL3WZw5VFtlnEarOcvtK4J6Zh8pzJ5WxyuMDkZoLG2uoblD05I5UPB2srqc+hxkVUWMT2txLbw7RAUWWMMTiDLMrooH7HCkDI25YDjAHzbXMdvcs7helf7XhnwBhumo6LnHGQgZc9yWHBAzD8TyW81xYEzwfaCcIzmN43ACH5WOHw4j7HIJ4IoJ927mSGXph+kSBLAd2VbAkjdDzg8EYLeZFJxiosMkm51MghklzPdSeQm3Q4WCIFsoH2jucr9m5x5gag6u6wKS6izuEKkTRnp29ygYZUyEbFJXICycqx4JHJj2F3BNIMBZgpDRWkcq3EjynB+Iu5AzICNoC7mKrjOSdoUNX4duLcxlLW5WfazM7CVZG3SOzsW28DJY9gB7V29vneQwW2N6/rJCMpACMgY/bkI5C+g5OAVDZ7WTdR3NrPMI4Y2BtmeJuo0Rnkj2Ft6KGG5FUHspfO1geNdY2aQIEjGAMnuSSScszE8sxJJJPJJoPPTdOS3UhMkudzuxy8jerO3qeAPYAAAAACplKUClKUClKUClKUClKUHKUpQdpSuEUGO+NvrqB7u1nijjyWgiaHqCWJTjfK4fPnALKExgFc5OavvD2rfFRMXTZLExjmj3bgjgBvK37SlWVlPqrjgdqheAjjTrWI/PbIIJV+7JCOm4wfquR7gg9jVboti5nuFiuniIS3bASJlYhZIAXDoWP8ARh2YcCg2dKoYNdML9G+UJKf1bRq7R3AHfpKMsHA5MfJA5BYZIuLW5WVA8ZyrZwcEdiQQQeQQQQQeQQRQZNdKjv31NmijbEqpGjbsdWBF+0kKkMMt0+AeViQ+tS5ls7n4dLoLI0ZXpydGWOBmBGwI5yjcgYXeeRxUaK0mkmku7ORFmbyzW7oywyhSyLvcZIlUqR1VBGF24IAIhyWlwzFDp1yFZg/RW7tls+pkMSXXE2wsMldpByfLyRQabxFqEFrb/wA4ClJGSJIztxI7kKkYB4/5AAnsKpIdHubczT9KKf4sk3FoCNijACiB5AAxwPMHCq5OfJyDE1zTZZuqk69e7uIJViCKgtrRX8hYCVgXbJGXwWIGAqg4Pxpdndz20bQXomtjx8OzGKZFGAYXu0BYsuCCNqtkYLetB5WOpzRymDS4pSqMBJb3EamK2z3VbhZfswO/THUI7AKMYsteW9RVMtwkNux2ytaRHrR7uFk3SBgU3Y3YQEA5zgGrPSdZgSKVBCbdrNCz25VVZEAJDIFO10ODhlJBII7ggfWheIOtHO1yi25tyu/MgZArxJKjbyAPlkAPHDK3cYJCr0Lw0J7W1eaa5BbpSyxtNIySujK6Myz7njG5FbarL7HNbGvG0ukmRXidXRxlXVgysPoRwa9qBSlKBSlKBSlKBSlKBSlKDlKV2gUpSgo7LCaheLjG+KCXPOGJMsT/AEJAhi/Os/4duneK4vVuIYI32Rq0qF1IiL5LYkTB6s0q4H3RzzWh8SWEbqJXujbGNXQzAxj7NwN6sZAVxlVIPcFR9QcHdXTwn4e2/ocbQLbRuhiSRU6TkxXMihXmMgkBVmw4dSDkHIavVLzfGYr9RGu5THdwsWjjkXlGYkZt3Bx82UOcbju2mB4Y02Z0FtezzIyhpHjjVIluN8hMkvVjdnYF2J4aM+cZUdqhaFoE1qWtlV3MqxvuYYt89IRTS3AHMkhKZ6ZJDbl+6zLYeE5obe6eCEPLGwWKKcHMaCGPLwZOBw4lb7MFRv2+XaBQaaHTmiJWBkSM7QF6eSgVQoVMMABheMjgk8Go2oaNLcbEkuWESMXzGWjmJ2MFBdCAQGYN252KCDzn4bW5pXk+EtlligYpJI03TLOvzrCNjCQqcglio3AjPBxa6depcRRyx52yDIyCCPcMDyrA5BB5BBFBntVtZba3uJZLgyXEyx20TrGECdSQRRkKCfNulBY5wdo4AGKlXXhhEAeyb4aZFVVZeY3CABVnj7SLhQM8MB2YV6a0epd6fDngNLcMPvLCmxc/hJPEfxUV5+MdJluo4ugxzFJvaMTywdUbGXHVi8yEFgw4IyoyPUBQ+IphfWc26Mw6hbZg2LyQ9wBEq5x9pbyBlOcdlzwyceOr2M1nLNK6GUTzqbdEhlmSJlgjjWe4WJSzbRF5EHG5icjIMczS9DvIpxO8McjgbQZb+RnRRu2/LahWI3N3zje2Dyc2/wChpro5v5QEHa2gd1j/AP2y+V5vwwq88qe9B5eFtUiDfCLHOsiK8paVUBk3SZkdgjExszyE7WVfXAwONNUTTtMhtl2W8EcS99saKgz7kKOTUugga3qq2kW9lZiSEjjXl5ZGOERAfUn1PAAJOACaxN1d3F3K8TNJcSocPbWspgtbc8HbcXY88j+6p/k9a9/H14xn2xtte3hQRkDlJr6cWkUgPoVRZ/8AP+ey0nTIrSGOGBAkcYwAP4kn1YnJJPJJJoMO3ha4Az+jrP8ACO/u45B/dk6Y5/KvXStclt+p5ppEt/6TazgNeWqHtJHIv9JiGCf2iRnDEjadZd67DGWXcXZPmWNWkKevn2giP/ERWM8SeJYJ9k0Clbi1OY5utahMZ88Up6/ETgYIPbgjlRQfocModVZSCrAFSDkEEZBB9RivusHpevvaSC3FoVgSWJfPKgkiS6fbCqIm4SKJOoAQQAgAGSrAbygUpSgUpSg5SqltVkk4trdn/wBZITDF+7cC7fQhCD71w6VLN/SbliP6uHMKfvYEyN/nAPtQe97rUMTbC+6T+qjUySf5EBIH1OAPeo5N1cdgLVD6nbJPj6DmKM/+J+FWVnZRwLthjSNR+yihR+Qr3oK210OGNg5UySjtJKxkce+0t8g+i4H0r58RXrQw5VQS7BCzIzpGCDl3VOWHGMcZJAyM5FpSgz9tprzRQRyMy26IAQWIluAFwol8o6a+pUHJOAcAMrQ/F99bQW5SOWJLi3ANrEsqI6ykdOIBAc7T1MEYxgnirPxlePBYXckT7HWNtr8fZk8b+ePLnPPtVcng+OGFo4Y4pY2yXiuEVuqTyxMwXfuJOSz76CReuumWMEUbDdmG3jZiOXkdULkt3PLMc98H3qfo0axtcxoPKsrMfo0oEzj8dzk/4xWRjtUzaRyo01p8SUWOdtz2ztbXEbwyhs9WPldpJP6wckBSbiOKXTVCoIjA1woHziTFxcBFUD5Rs6igHJysYGBQTnGdTT/V2r/78yZ/4Qq7qi1RZYbkXEVu04MXTKI8auMOXyOoyqe/vU/R9TW6j3orqVZkdHXa8bqcMrDtn6gkEEEEg0E6lKUClKUH574vUi4vmVSWhTT7tRjJeO3uZGmCj1IUHj3dferW61N75lS1BMbKrghioZGGUkldfMkZHKovnk9dq5J+vHDtE9hLEqdUTGMPJJsjEbxs0kch2nIfpqB6B9h9MHNeFtca0N1bQwxRJHMWjSd2W4RZER9qwQxuZkVi6q6tgqqgEgZoNrY+GYUVOqBKU+UMoESc5HThHkjxnggbvdieai+JfEiQI8cLIZcYY4LRwZ4BkC8sxJAWEeeQkADGWFc0F7ejBd9h7lka0h/8IE3MmOMqzxqwJ59KutG8MQ2xViA7p8h2qqRZznoxKNkXBxkDcR3Y0FHpGgiD4e6miwyNDEivhnhgWMwQZPbqbn3MR26jL6ZrcVD1i0M9vNGDgyIyqfusQdp/ccH91NGvhc28EwGOtGj49tygkH6g8fuoJlKUoFKUoFKVGv76K3QvPKkSDgvI6ooz28zECg9Lq4WJHdzhY1LMfYKMk/kKxcWt3NoILi66kiagDst1jG6CUjfbRJtH7SZDM7YDqDkAnHLq3uNVjvOher0zK1uYdqNC0Pk3neq7+oUYkHdt5A24Oa3IFBmEvr2K4sxcNARdu6GGNHzCFgkl3dUt9pgoATsUHeOB66iqHVPDCXNyLhri4UrH0gkcmxQpbcxVlG9CxC5KsM7F9qgaQ9/bI8QtDKEll2PLecmIyMYgGId2Ozb8+DQaqaJXVldQyuCGUjIIIwQR6jFYrUorrS2hFvdqLM7lJuozKtuRt6SdRGV1jI3De5baQo9a0+iasLpZPs2jeGQxSxttJRwqtjKkhgVdCCD2YdjkVYMoIIIyD3HvQYS+jmF7ZrN02a8kR8wq+zNsGYu24nkowGf7CCtdrOmrdQmNmZPMjq643I8bq8bDIIJDKDggg9iK+NO0K2tmLW9tFGxGMoirwTkgYHAzzgVY0GfOh3LHc2qTBxjbsigWMY77kKMWz6+b8MVY6LpgtYtgdnZmZ3kbG6R3O52OAAOTwAMAAAcCp9KBSlKBSlKCi8Q+Hvi5IZFkVXhEigSQrNGRJs3EoxGG8gwwPYsOQaiaah0hYIJJS9qQI0lYAGF+yo5UBRG3ZTgbThecrjUV5zwrIrK6hlcEMrAFWBGCCDwRig9KVlvi20o7JRLJZn9XIqPK9v8A6uUKCzR/df0+U+hMv+V1qRlWlb2C2tyxP4BY8mgvjVJ4VdSlz0+YxcT7D6Hz5k2+46plHHtXhK1zfDaI3tYGyHdiPiJF7bY1QkQgj9tjuH3VPIvbW2SJEjjUKkYCqqjAVQMAAegxQetKUoFKUoPmRsAkAnAJwO5+gr86k8VC4ubKSY2kSQOxeKS6JuUDxMuGt2iUrIDjsTxu981+j1zFBlrTxBYwtJ8NDKWlIZ+jY3JDtjGSyxbM4A5zUn+UE7H7LSrkj7zvbRj8mm3/AO7WhpQZ83uoSHEdlDEPVprjcR+CRId373WvhrbUApaXULZAoydtmwUAdyS9wa0dUz2S3c8hm88ds6qkR+TeFWTqOOzt512g8LjPc8Bj7bRXup5JLfV3V5SJGaK3nSGRlVU3AmXpSHaig4zkLX6NApCqGbcwABbGNxxycemfasf4hm6X6UYZAtI4L1cHkSL1S4HsGW3AI9eo33jWyBzQdpSlApSlApSlApSlApSlApSlApSlApSlApSlByldpQKUpQKqdJb+c349pIz+828X/ICvfXdTWzt5ZnBYRjhR8zsSFRF/tMxUD6sKpPtbCxup5SjXdy2/avCdeRY4IIUzyQCsS59eTgZxQVmpsZ7a/I836SultIx2+zVkt5fxA2XT/hW8FZq409rVNNigEbmEmNeru+b4d8ybhkhiFkycHPUNfGl32oXKMym0jKSSxspSZyGjkaM87l4O3I47EUGppVNpN7cfESQXQiLCNJEeIMoYFmV1KuSQVKrznneO2OYviG76M8ZM7hXXHTiIMqkN+sEWD1V8wB4OMLgHJoNHVXbeIbaQyBLhCYgxbnGFQkO3PdQVIJHAxUW8aTOLmfpxjhelkSXDHJIAGXXAHZOScnIAxUFItMEGZQgjM74+IZi3XDFJNnWJbcWBB298nvk0F7pmqrOWHTkjZQrbZFALI+7Y4AJwDsbhsMMcgVPqtmsILvbJktuUAOksiZXJI5jYZwSfwyag6VPJBdS20rMYiqtbPI253+brJux5tvkxuO/ueRyA0FKUoFKUoFKVwmg7UeG+ikd40lRni+dFdSyZ7blByv76yd14oku0hit4JYjqP9HuDtKiLBaSbyk9NumMoG7l09mA9L3TGs7uxaxsS8cUFzEdjRoA0j2zIZWdskHpyEthjk5wSaDYUrNXerXlsqSXMNv0mkiR1jmkLp1ZFiUqWjAkwzrkeXjOMng6WgUpSgVyu1yg7SlKDM+P32W0Ejfq4Lq1kl/sxrOuWP0U7SfopNLq6S4vlDSKIdPw7EuAHuJE+zHfskbbufWZD+zWgJSZGHldGBDDhlIPDA+hHeq7TfDtnbJ9hawqvfIRT/vHk8dueAAOwoK678RWz3Sg3MQislaWV+quA7Iyoo55wjSE+2U96i+D9cjMWdwea9nkmEKeZoklkJj6uP1eI9pbdjnI74FSLbw8l/DHJdnckypIIEHSjXOHUMU87sMjJLYJGdoqZF4LsEGBYQY//GpP5nmgXDn9LWwHY2lyT+6a12/+bVF1S3FtP1RdOonljMw+ywiAbQWYpvEe5VX5sDqMaj63pcVj05rUyRzSPHCi9QsjBpAzqUk3BUCh2OzacIeapjPZ3l/ADNb3ENzLKQUlVixNsgjilAOduFm8h8p8uRmgs4bqKSRbmfrSGTBiiWNtpDu3QGezkoFbZnC5LkfKRPe2tJsSLYFzcuUldYlWSJkY5MhJWRcOvdcnOD9ak+K1mWJXhYLHCd8oWNWm2AcmEtlVZRk4KksMgYNRLoQxIJDrDx5AIkeeHac8jyuuwg/QD91B9eILX4URSW8jQmSWNZZQcoFYkF5Iz5GJbapbAI35zxUvxXJiKFQrNK80Yh244lXLgkk8LtRwfoSPWs/rGqdS2sZrlEmjEzpKirL0ZlCyAShCjbhhdyowILMAGJCtUvTtaTUbuzxGyLEsk6AyQusmB0CQYHcbkMhBUnjeO57BsaUrM+IvEypFMtqZZJUO0mG2lmCEOBKNyIyCQDfhWPzAA0HpqXikQNcEwuYLQhZ5gR9mxRZOE7uoWRNzDtu7HBxTNcSwrp93NJcGa6kBkiTqSRJG8buYulGCPKNoD43FlHOCavdD0Qx/FmSc3Ed8VciSJVbmFImDhQFYFUTjYvrnNXiIFAAGABgAdgB2FBQReMLcPKly3wrRBW23EkKFlfdtZcSHjytwcEe1Vdrcm/vLoW+oSBVWJ4GhMckDIVKurAqys29WzyGw64IrZNEpOSoJHqQK+6Cs8M6Y1nZ29u8gc26LHuClQQvCcEnHlA9T2qzpSgoPEfh972S3YXkkKW5LhESM7pOyOTIrDygnA2nk57gYpPD/AIgVdQmt5NRaREzGBdCCKR5wwz0AkaF0A3Akggkjb2Od1VJ4y057qyniiUMz7RtJA3LvUyBWPyuU3BW9CQaC7pVdomrLdIxVHR4mMcsTgB4nAB2tgkHhlIIJBDA5pQWNVmsa/b2ZT4mdYy+SoOckL8zYA4UZGWPAz3qzrNQ2qT6lfiUbtsFqqgnlVLXDZXHKksDyOcoPag0UUquoZWDKwBDA5BB5BBHcVntR1OO5uhZ9ZVUfrRvCtKfSCP1PHL47DaP2jintdFurd57W0uxGpG9VkQsOmzeZoHBHScHcGXDKCVcBd2KttMit7iJ7Ge1WNoApeAneMEkrNFJgFwWBPU4YMDnDUHZ/AWnvuIs1jL5DdFng3A5yD0WXI5PBql0DwSiQsLS5uLQpJNEyxyb43VZXRSY5g6higU5AByaqwl3dJqKvPcZ0dGiiMdxJEbmVGaXdIYyNxMIt1OfV3PqK2vg5lMUpRmZDKxRmYsSrKjAljye/egu4Ywiqo7KAB+AGBX3SlBj/ABpdvDc2ki7Ntsk0rdRWIA+zieVSpHKJI5Kk8q7e1fCeEJTAYTLbbAxMbfCsZYRu3xiJ+sNpQ42n02r3xU7xlAHawB+WSd4XH3kmtZ0YH9+w/wCGpfgq7afTbCRzl3giLH3bpjcf3nNB6QWNyqgNeBz6sbdRn9wYCquXSbe2b7Sdw0mSEiijR2x3Ki3iEp7jnJxmtVUfdGsuMqJZVzjje6pgHHqQpcfhv+tB+b3F40KIEvpoDNcmOWOXe0/Ta5ZLd4RdAliA0IYYYFCeMrW20TQBbu8sk7zzOoTqOEXYgOQkaRqqoueTxknGScDE7V0hMEnxSo0Kglw6hlwOc4NYv9Ly6fNBlJY7GZlG65feIw24cufNb4OwgSuwIYKAhBwH6BVLqOkQqXlE722eZHjkVEYk/M6uCm7+1jP1q5ByMj1rBareLcvLM6CYrI9tp9uRlZJ0yk07KRggOHG4ghEiYj5qC/Ogyn5dVuwD9LRs/va3Neg8PE/PfXb/AF6yp/wkUVXWGvWun20duJZJhYxKkskcUkqxiNAGMropVDgZK5yB6Vq1ORkdjQUZ8KxHvPdn/wDuuh/5SAVF1TwtJ0XFlfXEMpxtd55ZlGCCcrI5zkZH0z61p6UGctJdRiVUe3gmKjHU+KKs/wBWUWwVT+Fe/wCkrz/7eP8AaUx/6avKUFC99qB+Sxtx/fvGH/ot2r5WfUycG2slHv8AFTtj/D8MufzFaClBS+GNIe0SfquGa4meYhdxVCwUFVZyWYeXOT74AAAFKuqUCs/rdtLDcR3lvEZSEMVxEpAeSLO9GTOAzoxbCkjIkf1xnQUoM0dQjvjHNYTI09qTmNiUba4AkimUjfFnCkZXhkXuMg1XiXU2b4O6tIv51BP8M8MhCsOuhUxSEZwu/oPkZBC5GQc1deKrBvsrq3j3XFm27auA80RG2eHPrlTlQeN6JWY1fUINQvLNbGQStO8DzheWtxazpMrSp3hbHWTzAEllHpQbHw5ows4NjNvkkZpJ5MYM0r/rHI9B2AHoqgelZzw5Y3+m24t4rOGWOJpCrteMrspkZkAXoEDCbQAW9K3NKCFo2ppdwRzRE7ZB2IwykHDIw9GVgQR6EGptZiexuLK5lms4RNDc+aaDqiNkmGAZYtw2neuNykryoOck10+KJxwdHvc/Q2pH5i4xQQv/AIl6iYI7UoNzpK8qqPaK3mx+bvEv4uK0mgaf8LaW0AOfh4o48++xAuf4V+d6pLNcanDNqVrJa2UIXYXAlDbWEmJWhLLEDIkLEscYgUftHG5bxRbEfYyG4J4At0afn6tGCq/ixAoLqqLxgbcQA3MxiZWBhkX9asuCF6KgEu5yRsAO4EgggkV5tNf3PEcSWiH9uUiafHriJD00P1Lt/dqVpfh2K3fqkvLORgzzNvkwe4UniNTj5UCr9KDFar4ndo7S11S2lilndXxEGzOkatIvS6TEpL1UhBj3eXf3Iyat7HVbq1iX9LQqbeXy9XKu8CscIt4FAQ5BGZEG0EnIA8x2ZQEgkDI7H1Hvisv4w09pZrdpIZp7YJMksUMhVg7mPpyFQ6lwAsq9yRv7dyAh6tp0mmIDps5XrMI4rOQdSEyPn9USQ8IADMQCUCo3l4rw1Lw2ls1mZRLNBFAYGCOQ7ScylmC4LiV1wwBALbAQwPlkaRptzb/aQWKAAYRLm+mluAnGVDMJEh7DyqxBwMkeku2028LOIxb2UTOWIQGeR2LFi+DtiiYkknCvk+tBQ22ow3CJDdzpaWpwotEglhjK58sUtxKiqwPGVQKDyMsO/wCjis5c6BcyI6PqblJAVYG2tiSCMEcpj8wavNOs1t4YokJKwoqKWOWIVQoyfU4HegkUpSgUpSgUpSgUpSgUrldoFfCxgEkKAW7kDk/j7190oFKUoFKUoFcA9q7SgUpSgUpSgUpSgUpSgUpSgUpSgUpSgUpSg//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8934" name="AutoShape 22" descr="data:image/jpeg;base64,/9j/4AAQSkZJRgABAQAAAQABAAD/2wCEAAkGBxQSEhUUExQVFBUWFxQYGBUXGBQXFBcXGBcXFxUVGBUYHSggGholGxQUITEhJSkrLi4uFx8zODMsNygtLisBCgoKDg0OGhAQGywkICQvLCwuLCwtLCwsLCwsLCwsLCw3LC8sLCwsLCwsLCwsLCwsLCwsLDQ0LCwsLCwsLCwsLP/AABEIAOEA4QMBIgACEQEDEQH/xAAbAAABBQEBAAAAAAAAAAAAAAAAAQIDBAUGB//EAEAQAAIBAgQDBgMFBgQGAwAAAAECEQADBBIhMQVBUQYTImFxgTKRoSNCUrHBB2Ki0eHwFIKS8RYkQ3Jz4jNTY//EABoBAAIDAQEAAAAAAAAAAAAAAAACAQMEBQb/xAAxEQACAgEDAgQEBQQDAAAAAAAAAQIRAwQhMRJBEyJRoQVhcYEUMrHR8CNSkeEVQvH/2gAMAwEAAhEDEQA/AN+iiivQnkwooooAKKKKACiiigAooooAK2eBcEN/xMcqDp8R9Og86q8EwHf3Qh+HVm9By9yQPeuzvBba92mn6Vk1GZx8seTfo9Mp+efC9yhd4HhiQoDDlIJgnzJrK4j2fCMQtweSsNfdh/KtmosQkjzFZ4ZJp/mNeTDjkvyr7bHHOpBIOhFJWjxezEMOcg+0R+vyrOroxl1KzkZIdMmgooiimECiiigAooooAKKKKACiiigAooooAKKKKACiiigAooooAKKKKACiiigAord4P2fa5DPos7cyPnpWtb7LW1uKwYlQZKMAZ6Cek1nnqscXVmvHoss0mkU+yOBuK5dkIUoQCdJ1B235Vp3mJYk71bxeIOoG2086o1gc3OXUzqRxrFBQQVHiGhT8qW7m+7VO6TuxgdToB6nlTJLliu+EtzO43h2uWHCsEI1zEgBSQQDJ8z614/xDFXc4V713L4gRnfceh1ruO1/7QbeGZrWHZLoAIuMAHHekgKA05dNPQhehryzF8eIIItud92gmd5ielc3UZsmSfluv8HqPhun0+nwPxulttPi2v2+hs9l+J/4XFsrse6uACWJIU7q0k7cifPyr0uvC73EmxDqmQKxIAOpPOB5716z+x3iSYnvcFiVYXbM5XlpChsrW2nTQ7Tykcq3aPVPHHoyHB+L6LHmyvJp2vpx/PQ26fass2iqzegJ/KtfGcAK3AFYG3OryJXqGHX03rocJjFQZLduEG0EA+p9a6E9QkrgrOJi0jcmpuvc4q/hXT40ZfMggfOoa9ItYpbnhIifutEH9DXJdpuEiywZNEbl+E9PSlw6nrl0yVMbUaLoj1wdoxKKKK1mEKKKKACiiigAooooAKKKKACiiigAooooAKu8JsZnJ5IM3vIA/OfaqVanA7kd4Oqj6MP5ikyNqLotwpOas6eziCFAXQfX1qVca3kapWHkCpK5bir3O2puti1jLitBB151VoqLEsQNKIx7BKV7ktMx3DrOIsvZvAsjiGALKeujKQelFg+EU+iUb2ZMJuLUkeJdqOxlnAP3NmzfxSXVkKZJDFiAs21HJRHoaz8J2cvO62bXDCHMfEugGhlndgAY5GvQ+O465exZGHKhU7tZbX7S27liF0mZAnyO81hcRxGOt3T/zrq+8IlsRII2KdDVEV+a132NDnJVT+pjYz9m+MFy3eujDWbdoguUfKFWRLDTffn0r0GxhFwuEV1u3oV1TLo2ZTf7uCFXMxy8xrpOtcXxbtTjhYu27rW79t1YMWQBxznMgAB05hq7LsjibXFeHRctui94wZQ5Vg4YXQyuhBGriPSoUf6lrivciWRuO/r7GjgOIIwt22uK142wWWCjMVCi4wRtYzH61t2LgIgaeVc7wP9nmEw93vxdxV+8qsLbX7gYJKkHKFUDUEjWa6CwuUa7mtSlcdzLKKjK0WAarceuNesKoQly40AnYanTYaj51ctIDJJgCNt9amt4vKYA8PTn6z1pVKmmlwM49UXFukzgbtoqSrAgjcHcUyu+4pw+3iLZgDPHhb7wPIHyrjMRwy9bXM9tgOu8esbe9b8OojkW+zOTqNLLE9t16lSiiitBlCiiigAooooAKKKKACiiigApQJ0Gp6U/D2S7BRufkBuSfICT7V1HBsCo8Nvf7107x0UfdqrLlUEX4cDys5psHcClijBRuYMD16UmEulXBAny6g7ivRboCWyABAER9Kwr2HUDwqB6AD8qzQ1fXyjXPQ9DTUipZuGJgqeh3rTXaquGszqflVuqptNmnEmluQrcOaNYpcSJFSFRvSkUtj0QYT4fepxTL91balnZUVRJZiAoA5knQCuS7Q9urVtSuGIu3Ds8TZXnqZBb/AC9d6Sc4rdhwjOt4ru3u5JYG5cJAIB1Y8+lU+OMhHhVF0zFwVDTzE66e1czbxrwwZiczMdgAJJOka6TGpOwpuIvPc0LvyHxHbpPL2rH+IjfA/jRMvi+IJtuG1ADa9R10r0b9iA/5G5/5j9bVs/rXnuJ4crAqxeCIIDe8671udmuP4jAobVnumQvnh0bN8IWAVYfhXlyPWnjqIXZDyRao9pqJLZny3HrXl2G7f4xLpa4qXLf4AuSATplbU5hEa6ag11+F7fYF1Dd6Vl8mVhDjqxXcINi3LWdquhmg+GLszp6Krd6Q2u3ltVgGataoE7JbJM6adT5c6vtd0lhIMCImAdNfLXWsaziZmQT0j8vyrRu3iAo5wJpJx3LYT2Oc4h2fb/EZLYhGGaeSiYI+ew863cF2es2xquc8y2vyGwrSFwBQTGwrPOJbMSDz25UzzZJqr49xI6fDjk5Vd+xl8Z7NoqM9rMCNcm4PWOYrla9Nw93Msx5V5/xbCi3cOXVTJU+U7e1atJllK4yMOvwRjU4LYpUUUVtOaFS4fDPcMIpY9AP7iug4vwW0dbDKDuVJ8MdQeR8qt8OudygS2Ax3diDqT+grM9Qum4rf5m2OjanU3t8t7MP/AIexET3ftmWfzrPvWWQ5WUqehEGu+TiJnVdPIyflGtS4/h9u+AHExqDsw96oWskn51t8jTL4fCUf6bd/P/w4zgFoMbs8rbfUqD9JHvXTcBXVz5AfOf5VLa4FZSSgKkgqTLHQweZPQVFbtGy3hbNO4iPSq8uWOS6LcGCWHp6u3oat5ZUjyrGnUdOdadrGKYkgEzpWTjbqlntpcQOQ0AMpYEjQxM6VRjtbM1ZKe6PO+1n7S7tu89nD27NtbblO8vFnZiDDEWliBIO586j7Hdv8Td73vrQvLaUMz2sqFfFlIiYbcESQYBOtW8F2a4a627uJtzfKB7svfKoZIYuFbIoDKQZgeEk8zTOPdqMNZtNhsHbVVYEMUtgJlYFWIUD+IwNOdU3OO8n9uTRkzafw+iEN/W/odjxLj1mxbS4zErcEplBJYEAgjkNCN+tcpie3lxlYW7IQkEBs2bL0OqxXJYC6rpmuMYWACxPdjwhgq3PhIAYDQ8q1kURpEeW1Ys2tne2xhlFp0VMTir11St669xWiVLErIMjQ6aEA7cqgt4RNOfzrQe2I2FVSNdKzeI5dytquRt3AoRoIPX/eq44ew1EEfX5Vo2RI1qQmCKTxJLYmlyZKWGJAA3nfYAdff9elFzDldxHnpWzVHFYy2hm6yquy5jvHxMF6ba/pvMcjb4G6SgzAbmPWonsq2unrVjiCqhJJhQJnyPQ/SsvC4ljcACqqGSRGsR8RPWco9zvWiEXJOS7EdNo6DhPae5hBaUh2tW7rsVUiDbdQCoU81cFwf3mHSvU+CcVt4qwl+0ZVxMaEqRoyNBIkEEH0rx41a7NcVuYK6gRmNm5dTvLemX7RgrvrtAbNpG1asGoryyBPseyKI2qR3kyahs3VcSjKwmJUgiRuJFSYlGSNJB5jlt/OuhyP2FffeajzSYUZj0FT4a1nMchvV4m2nQfnSuVbDKF78EeJcW7ZE6wR7muQ4v8AAD+8PyNdBxVc0MpJG0dDy+dQXuzxuquZ8kSYAk6xE68tfnVuGUce8mUamE8txiuDj6K6j/hD/wDb+D/2orZ+Kxev6nP/AAOf+33X7klkSpEciZ9Knw4ESKlwONRVgz8tPnz61Di3CyqnY6RWO23R0qSV2XsDblp6f2K0WMVkYe+VtuwOsDX3g6e9WOHYzvFKt8Q+oqicW9zRjmlS9SO5iWPOB0qEmreKtDLI0iuaxnaaxbJUMbjDcJBA9WJj2BmhzhFW3RXK09y1iioLBmyhgw5liCIbKBrPmNq43FX3woCoGv2Rm8BW2pC8swVmB6yMo9Nqqcc4gb9w3WPdALlEEaKCTJZhAJkSRGw6Vk4S9YfVLi3D17zOZ33JMVRL4hCvJb+yor6bNvCy7i4Lma3etFCrKQ6BiQskCD8TkkySYkneuEw+LOTRHLRLnKdDEkny/QV6Hwi/eXIUllysFUutqFDeF1ZhDCcw10hQRMzTLnEVsd2wtoSzgZ7Yu3kRdswChRvAkaayJArbGMckYtbbfrv9iYycDE/Zvj/DfSVjNmUSAskBm9j3grV4/hLZstet5bV1FLjKFXMV3S5HxKRprtMjWspeAd7ib9606YdLhYeBSDnW3ldiAwAXvAzkTuBtqaOMNgrVm+BLXXQrbXvLzMWgBRq5GbN161lcOYy+ZrtNWMuXcwUqdGCMJ5agn3Ksfl50hOvvUWFSFRfwqqz6ACrWQRG9cXaJibse18AUk1C4Gg6U+3bmlpJEW2WC8DrXNrwq5f7x7pZJXePF4mW2qqDsoNwH0B3JJropimyxYBRJ3iVUtHIFiFnXNBP3D0qzBkeNvpW77l+J+ai/g+yrY0Kqm2q8i7AkhGAaLYOaVIkTAkb6zSYfsh4M7XFC23eygRJe85d2YqxIhYCbgwLbms3sQjX+IqbN5Alp+/uvowOoRLNiT0zq1xdPtGEkET0WHxQ7u0jXsluzLXHXQ2muEM1szI70uQsR4Uz5ozCd2PFUEq5NUcMY31fK/wBTiONXlwzZWdbhDm2Rb8WV1VC4J2kFyInN4TKioLeIS7KHSR8JiSpGpEHz9pFananDWcZcwxtpdXCKty5exJS4LhZYUr3j/wDyOxAUAAyYgsBAoBQPhBCjRQSCQPMjdjuT18gADNjhFbclWSGOGO2n1Pj6C9lMVd4dd+zuu6O2Y2nIyvAhhP48p0P7o5CvZcF2tw1y34LusoBOhJcSo9iCp6EEV46BSxSQ1Eo87mZZGe58MxEK7NqZH5afrWXduFiSdSai4B2ks4q1bR4W6VAfYHMsDNHMEkH/ADRyqxcs5Wg89iNZHI11sMoy8y7iZbaS7Etm4wA5SYB5+dWcx01Om2pp+GtAsCdl18ulF4CdNqG02WRi0g79vxH50tRUVFIm2ZtKBJpe6PQ1LatkMJq9soSLaCBHKI9qpkG24I5GQeoqS/fjQU9sQoXMxAAEmYIHXSq90rY9p7ehkdqON3iuVRbS2wgljmdjqCApERHkd+VcMlsLsIrQ4vje+uswnLPhBjQeg2mJrPdq87qcviTfTwO23uy1wvHWrbFrkZl1UETKkGSvnOnX560cVjLjXEv5ilxmPdWlJCKgUgvcy7wDMdcokTq5VmnJbA1gTr9TJ+Z1rRDX9GNQjHj9fX/QqjvYgRh3dxrzgvcVLag52utmykZD4VWZXNE6MdAJNbjV5luMmGwylk8C3i/gRoi4VQn4ddAOmw3NmymVlYQDbACaCF5lo6ltSeoHPWm4fDhQdSSWZiTzLMWPtr8qul8Q6IdMHbvl2+2/vwTSMixwa8ygXb7ARGW2W5/F423nX7oOu9XMLwa1b1VdR94ks3zbWtGorzgTJIUCWI3AMwFn7xg+gBPIA895suR02WeaboO7oKgCSYA1J5AdZrJ7Pp47rDQNlaN5ksEJPM5Umf3q1LuKRHUProz5eTZYhT5ZmU+gNJ0vr6bJeGp9BSxl2Llu3ctwLglDJzgxILAfBPrIkddNJFisKzdOIxOcmdSxPKAQT/EFHs3Stu9cygn85j3IBgedTlSTpDZscYSSQrLUbrO4p1t2I1AB8jKkciDApht3N1ts0hyI55B4jJ0Cg+GZmdI2lFfBSoOTqKK/AOy2Fa7D9+GytBW66qVESrR4l0I2MGORiuk4b2awJQXRh1bdgbjNe1BPiBuE7xMmN9YrnsM2KS1fvNb7grYXLlPes3euANUEhQLZJI1IggjequBF+1hkdmNm1iWfvRdLkIfEBiEa6c6q+QSHzfEDXXxZGklPk7mnTcU8i3+1k2PxD4hVYkwbl5wknKq24tIAJI2JPhhZBI61nkVf4ZdDzcUzbeFt6AQlsZV2/FDP/nqrdQBiPM1ly5OrI/kcnWz68ra+n+CIGpBUZFE0hkJkaDI/2PI+oMH2rt8B2p7wWgR481u3cno0gMuu2bLM7TXBg09HgggwRqKtxZpYnsD3PbLLGDP9xT65nsTxsXrXdNo9oKJLSXXWDrzEQd+VdMDXVhNTXUixBRSZqKckit4gHfSo79zMQBTGw59aZdvC0jOdIGvkPLryp30rcq6n3K/E8dbtEywn8IILa+W9cnj+LXLoymAvQc/Uneq/FMSLjl1XKCepJJ6n+lVt64Wq1k8nlT8vy7kqKW4KZpwFCikrAWC0lLS0AJFLRTFuqSVDAkbiRI9qAH1hcYwTXWgW7uphnDoqZF+FVGadSTJInXyFbtFNCbi7Q8JuDtGbg8MbSE3O56k90GI1MLmcmYkAQBWbiLK3A1oJbZyzMXuRbuspiLdtHVcqwFkoG5kwTNbVri9hWDsxYJ4lCqxDPsozAQYkn2FY2Gw2I4liXl8mHUyXWI1/6cEQWgka7Drz6WmwucHJvc1qWVeafujc4fas2TlXDoxgT3l1zIAgDuQMuUdP11rWu3Fu4Ry1mzbZLqrbe0gSYKExAmBLAiSCFM86s38HYW3kyrrtzYn8WbefOsNMS0LYYytpZT8UNI8XVlgjNzD6ydaXLp544ObdonxnUnKuOKXI9VjQaCm3LrC3cSFKumWSpaPHcueNQZuWy11pXoBo2oLLqSef6UJaPMmueqW5jx5ZQlcS5huHth7VpgEe89gA5XBRbmSQ3dSLTKskhDoFkrlgzY4vxoXFQu6W7yLdf7QC2CyIxCizcYm5OYSAdBrIOWqWGuBBBRnGvwuATrIBDbRJAIOg2y6zVuorXRdNsZlhVuOwa8EiCNBAOrQQZ8xU9WSKpSTXuv8AR1FqcSjd7kOB4f8AY4q7cM3WdbovqGRGzsEW0EOhWJCkE8+mtG/aZTrz571q8Uum5lCZwEknOUAdzADhFJiAIliW1OsATm4l3MBhV8ZuVN89zmaqcZS23rv6kFKBShadTWZiOKULT6KLJo1uzGIt2rxuXDARHIHNjtA84Jr0VGkAjYgH2NeSV2HZLjbMws3CIygW/LKIK+cgT7Gt+i1Cj5H3FlGzrKWiiurZX0iYnjNu0AHMHoJJjrArlOPcT75zkZ8mnhMAT6Df3qPjmKFy6YmF8OvUEyY5Vn157Wapzk4R4s0RutxGE0UtJWAYRqVaCab3lAD6je6ACelNzGo7is4YIAzBc0ElQOhLAEjXy5VPHI2OEsk1GKtsal26WZWTu8qluTl+ULBG0ajnIg002GYKSFRxcBDAywRsrXFJI3lnEbbU18bcu3FtqQzhD3l0iLSEeJ7lxhopAjwyNxsKq8WtW7dhcRhcScUUuqt/K2YBXDAQi6RmgjT7vOojiyTV/wA/jPUQw6bBslymnv2+f0J7WKZMwfndyW50d1J+IKBqq66mNI3pvGeKCyuWQbjDwrI9MxkgQPrtTcTb7y2rWu7D5bYFxzqGYZlW2SNDlVpJjQ+cViMVtHM6szah2MEhgSGUjqCD8tKsxRtW0Z38Kx5M7aaUVuxbOBUrmOZ2gR4hIjSABou3U1Ph7zmchZW2zbGR9y4BoR5/rVbGYhQ9u4hH78c0IJ16kECqyYo23uKDzEHy/uavj131Lk7s/C/JJWuH89rv+cG1je0JbD5rQ+0IIIP/AE25z7zUnZ/DXFd7lzQOBAPxSTLNHIbQPWq3AMKjPcu/vAheQbKJbz1mOkmugrRqtZ4kehL0s8Rql4eSWNdmSlqivX8iknWhRNF6xIgxHOuckr3MtszhxRtdF8t9Kfhb9xzvI56AfWs4in27pXYkVpcFWxFm6ARUd9SVIEe+1Ot3SVBI5AmkV9YrPuBmNaZTr/SkrWZMwINRWcCB8Wp+lWeIu4UZ1FWsXhguoIjod6q06dgFXOD4gW79t20AcSeg2J+tU6KaLppkHq3+Mt//AGJ/qX+dFeUxRXQ/5B/2+5FG5RTc9RNe9q4iTLLJyaTOKgFylFT0kdQ9zTKKejRQALFNxNpipVbj21PxZY1+fOKcHqQmoZZjySxvqi6Y/s9hiMAe6W4i3JIdkLW4Lb2wRlJAkgbOQTLTNdFwjD2lVVt3bl3OGDi5laGUwrhlRR4hJiNNNtawF4peypbHw2TaZbduA11Vy2B8bESquogBQSwbUjS7e47ctK2ZLYvOzFVMQo+6kLBYgQzQfCHGplQ299LVQ3v15O5p5ucYy+yS79l9zKw/Bnts1o4d3W2zupUAKyhTbVMzaBilwodZ8MxBkcZg8Z3neKwl7jvcIgwC5LGea6yNYr0Wx2wZUu96quVEW8oKhrnh+ybU7d4jEjZSTGmvFX7i2UZzEsWZiBALsSSfIb+gFVPZdPdnY0mOXXKT2S2f7HP2kyoROgBiek6D2n6UvDOFXcWQ6t3dvKgLGdWAkgDc+ew86TgnDbmKdGgiyM2ZjpOuqr1JiPKa7rCYVbSBEGVV2Gv5nU0+TJ0bLk4et+IJJQxdhvC+GpYUqpLSZJMSTEbDYabVZuNHKmg0hrI7btnFnNydvkdafTWosbaZxAga6zOvvUoTSmB486FzaFMi9ZKmGEfkaYBOm9brNI1A9DrTFUDYAelWLIQV8LZdd20jbePepDUw3qRQOVI5BVkVho3qo2LZjlHh/T1NWyhmq2JA1zGPSJNTGrDcq3N9586bQKKuICiiigAooooA1qAk04KakArM2MkQdxTQvnVhxTGWKFIGhuWltoWJCqzECSFVmgdTA050x7gESwUSBLGFEmJJ5DWtCxae0VxFi6uIVYFxbYObITqQoY54301AnTXR4xbNOn0zyu/+vcoA1KpqxxuyLeIuj4VbLdHIAOPF/Glwn/uqkrAMRdRp0yWXVkN3q7BgD3K6SfvHTbRjot0L4ElkcPTuZXFMa9kjEPlCi6gwwzQ10gBnfKN7eYBSfSJ3pMLicRfyXrzkK7DwgOVFtnlyAFYq7CPFyVE3gAX+J8OTEicR9o0g5tiI2VY+FBqMu2p561bC6jSB9KsWVRVRRpet6IxjjX5e/D9injEN68yYe272rFkNmhlAzu5fKj+IyQTzJObyA5DjN83XS0jBluFQpUyDI6jzMV6Ric1rB5FOS7ipg81Qg5W9kEx+Jo51xnBezb2r6u2TIkxBPiMQpgjSATz5DenU425y5Op+PeLT+E6Tq6+vb973Omw9kIqoogKAB6DSnss0E0wXljNIjrWPc86L3dOC0TQG5UAFQ3BU9RsmtSiGRRrUvd0qpFOmhsEiJlihacYmmNUkEjoDoRNQXsEp28J+nyp9KmIU6SPnQrXBNoybtsoYI/lTZrZvFY8URWK46VfCXUK1Q6igUUxAUUUUAbtIRS01zFZCwZcptFOVZpheSO5MGBrBj1jSrXZ68tvEqVtsc5CG47faEHY93EKv112FNAqEjzIIIII3BHOmjKjRgzeFJOvbeu9G72kOUjFOygWHcLahZaDFvMxmSbiowGgGbnrWZjBeZDibzo8JmIzMHCxJyqy5fPV/5VUZcxliWJM5mjeImAANtKnw2GsWgjO7W3fxKqkhRb5O6qDIIIJJ8IBAOs1ampbG9ZYaiTik0u7tL/PtSJFwF7IbjKjKNSLbl2UbyylV/hzUYSwLronJjqeWQDM5/wBIierCusw3DFR0e0wVMsED4GGhVgBoDE7byDyrI4ngVwouvbbxXfDbWBFvMZfKeYLQY5BYGlK4K7GnoYRkpR47/RGbxHFd9eZ+QlEHQA+I+5Ef5R1qGmooAAGwAA9qdVLduzmZcjyTcn3K+OUlCB7+nOscggwdI+lbONuBUPmIHvWIomrsXBSzdtQwBBnz/pTyms1HhsOEEDXqalJql87DC0Uk0tQAU0mnVE5oQMaaAKUipFWmsWhmQ1BewQbXY/Q+tXKKhSa4JoxblkruI/L50yr3EL/3R7/yqjWiLbVsVhRRRTEBRRRQBu01hTqKyFhCaazEU+4aSmQooejLPOnBKUJUWTRERTMOVFwIzLaUqftXkqMpAW3uI0YwCQNDHOrNAEVKl6jQfS9916FqzxVbatbtZ71qCO8UqBmYliVDECPMSNY61TZnchrrlyohRACr5wN2jSfWAJMvoqXNs05dXPJHp4XogrKxuKbNoYA2jn/ZFaV26FEmsQ2ydQpgkxz9qbEu7MjEvXixk/0q9w/CbMfYfrVfAWMza7DU/oP76Vs1OSVeVAkFIaWiqSRBS0UUAFMZafSGgCKKdbpkVJbpmKh9FFVsbdZQMvuelKlboYMbZBUnYgb/AKVl057hO5JptaYxpCNhRRRTEBRRRQBu0UUVkLCK41Iu9OFulaeVSKLnp1RKtS1DJQUUUUEhVbFYkp92R1n+lWaKF8wMuzYNzxudNfaDtry3qbEYoBCEgGYgRt1FXSukcqz73DzplI067/PnVikm9yCXhiQk82P9/rVykUUtI3bskKKKKgAooooAKaxinU1hNAEVPBinBYppSpsWhytNOpqLFOqGMiC/hlYbQetZNXeJPqB5fn/tVKr8adCMKKKKsICiiigDdooorIWBRRRQAUUUUAFFFFABRRRQAUUUUAFFFFABRRRQAUUUUAFFFFABRRRQAUUUUAZWP+M+35VXoorTHhCMKKKKYgKKKKAP/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8936" name="AutoShape 24" descr="data:image/jpeg;base64,/9j/4AAQSkZJRgABAQAAAQABAAD/2wCEAAkGBxQSEhUUExQVFBUWFxQYGBUXGBQXFBcXGBcXFxUVGBUYHSggGholGxQUITEhJSkrLi4uFx8zODMsNygtLisBCgoKDg0OGhAQGywkICQvLCwuLCwtLCwsLCwsLCwsLCw3LC8sLCwsLCwsLCwsLCwsLCwsLDQ0LCwsLCwsLCwsLP/AABEIAOEA4QMBIgACEQEDEQH/xAAbAAABBQEBAAAAAAAAAAAAAAAAAQIDBAUGB//EAEAQAAIBAgQDBgMFBgQGAwAAAAECEQADBBIhMQVBUQYTImFxgTKRoSNCUrHBB2Ki0eHwFIKS8RYkQ3Jz4jNTY//EABoBAAIDAQEAAAAAAAAAAAAAAAACAQMEBQb/xAAxEQACAgEDAgQEBQQDAAAAAAAAAQIRAwQhMRJBEyJRoQVhcYEUMrHR8CNSkeEVQvH/2gAMAwEAAhEDEQA/AN+iiivQnkwooooAKKKKACiiigAooooAK2eBcEN/xMcqDp8R9Og86q8EwHf3Qh+HVm9By9yQPeuzvBba92mn6Vk1GZx8seTfo9Mp+efC9yhd4HhiQoDDlIJgnzJrK4j2fCMQtweSsNfdh/KtmosQkjzFZ4ZJp/mNeTDjkvyr7bHHOpBIOhFJWjxezEMOcg+0R+vyrOroxl1KzkZIdMmgooiimECiiigAooooAKKKKACiiigAooooAKKKKACiiigAooooAKKKKACiiigAord4P2fa5DPos7cyPnpWtb7LW1uKwYlQZKMAZ6Cek1nnqscXVmvHoss0mkU+yOBuK5dkIUoQCdJ1B235Vp3mJYk71bxeIOoG2086o1gc3OXUzqRxrFBQQVHiGhT8qW7m+7VO6TuxgdToB6nlTJLliu+EtzO43h2uWHCsEI1zEgBSQQDJ8z614/xDFXc4V713L4gRnfceh1ruO1/7QbeGZrWHZLoAIuMAHHekgKA05dNPQhehryzF8eIIItud92gmd5ielc3UZsmSfluv8HqPhun0+nwPxulttPi2v2+hs9l+J/4XFsrse6uACWJIU7q0k7cifPyr0uvC73EmxDqmQKxIAOpPOB5716z+x3iSYnvcFiVYXbM5XlpChsrW2nTQ7Tykcq3aPVPHHoyHB+L6LHmyvJp2vpx/PQ26fass2iqzegJ/KtfGcAK3AFYG3OryJXqGHX03rocJjFQZLduEG0EA+p9a6E9QkrgrOJi0jcmpuvc4q/hXT40ZfMggfOoa9ItYpbnhIifutEH9DXJdpuEiywZNEbl+E9PSlw6nrl0yVMbUaLoj1wdoxKKKK1mEKKKKACiiigAooooAKKKKACiiigAooooAKu8JsZnJ5IM3vIA/OfaqVanA7kd4Oqj6MP5ikyNqLotwpOas6eziCFAXQfX1qVca3kapWHkCpK5bir3O2puti1jLitBB151VoqLEsQNKIx7BKV7ktMx3DrOIsvZvAsjiGALKeujKQelFg+EU+iUb2ZMJuLUkeJdqOxlnAP3NmzfxSXVkKZJDFiAs21HJRHoaz8J2cvO62bXDCHMfEugGhlndgAY5GvQ+O465exZGHKhU7tZbX7S27liF0mZAnyO81hcRxGOt3T/zrq+8IlsRII2KdDVEV+a132NDnJVT+pjYz9m+MFy3eujDWbdoguUfKFWRLDTffn0r0GxhFwuEV1u3oV1TLo2ZTf7uCFXMxy8xrpOtcXxbtTjhYu27rW79t1YMWQBxznMgAB05hq7LsjibXFeHRctui94wZQ5Vg4YXQyuhBGriPSoUf6lrivciWRuO/r7GjgOIIwt22uK142wWWCjMVCi4wRtYzH61t2LgIgaeVc7wP9nmEw93vxdxV+8qsLbX7gYJKkHKFUDUEjWa6CwuUa7mtSlcdzLKKjK0WAarceuNesKoQly40AnYanTYaj51ctIDJJgCNt9amt4vKYA8PTn6z1pVKmmlwM49UXFukzgbtoqSrAgjcHcUyu+4pw+3iLZgDPHhb7wPIHyrjMRwy9bXM9tgOu8esbe9b8OojkW+zOTqNLLE9t16lSiiitBlCiiigAooooAKKKKACiiigApQJ0Gp6U/D2S7BRufkBuSfICT7V1HBsCo8Nvf7107x0UfdqrLlUEX4cDys5psHcClijBRuYMD16UmEulXBAny6g7ivRboCWyABAER9Kwr2HUDwqB6AD8qzQ1fXyjXPQ9DTUipZuGJgqeh3rTXaquGszqflVuqptNmnEmluQrcOaNYpcSJFSFRvSkUtj0QYT4fepxTL91balnZUVRJZiAoA5knQCuS7Q9urVtSuGIu3Ds8TZXnqZBb/AC9d6Sc4rdhwjOt4ru3u5JYG5cJAIB1Y8+lU+OMhHhVF0zFwVDTzE66e1czbxrwwZiczMdgAJJOka6TGpOwpuIvPc0LvyHxHbpPL2rH+IjfA/jRMvi+IJtuG1ADa9R10r0b9iA/5G5/5j9bVs/rXnuJ4crAqxeCIIDe8671udmuP4jAobVnumQvnh0bN8IWAVYfhXlyPWnjqIXZDyRao9pqJLZny3HrXl2G7f4xLpa4qXLf4AuSATplbU5hEa6ag11+F7fYF1Dd6Vl8mVhDjqxXcINi3LWdquhmg+GLszp6Krd6Q2u3ltVgGataoE7JbJM6adT5c6vtd0lhIMCImAdNfLXWsaziZmQT0j8vyrRu3iAo5wJpJx3LYT2Oc4h2fb/EZLYhGGaeSiYI+ew863cF2es2xquc8y2vyGwrSFwBQTGwrPOJbMSDz25UzzZJqr49xI6fDjk5Vd+xl8Z7NoqM9rMCNcm4PWOYrla9Nw93Msx5V5/xbCi3cOXVTJU+U7e1atJllK4yMOvwRjU4LYpUUUVtOaFS4fDPcMIpY9AP7iug4vwW0dbDKDuVJ8MdQeR8qt8OudygS2Ax3diDqT+grM9Qum4rf5m2OjanU3t8t7MP/AIexET3ftmWfzrPvWWQ5WUqehEGu+TiJnVdPIyflGtS4/h9u+AHExqDsw96oWskn51t8jTL4fCUf6bd/P/w4zgFoMbs8rbfUqD9JHvXTcBXVz5AfOf5VLa4FZSSgKkgqTLHQweZPQVFbtGy3hbNO4iPSq8uWOS6LcGCWHp6u3oat5ZUjyrGnUdOdadrGKYkgEzpWTjbqlntpcQOQ0AMpYEjQxM6VRjtbM1ZKe6PO+1n7S7tu89nD27NtbblO8vFnZiDDEWliBIO586j7Hdv8Td73vrQvLaUMz2sqFfFlIiYbcESQYBOtW8F2a4a627uJtzfKB7svfKoZIYuFbIoDKQZgeEk8zTOPdqMNZtNhsHbVVYEMUtgJlYFWIUD+IwNOdU3OO8n9uTRkzafw+iEN/W/odjxLj1mxbS4zErcEplBJYEAgjkNCN+tcpie3lxlYW7IQkEBs2bL0OqxXJYC6rpmuMYWACxPdjwhgq3PhIAYDQ8q1kURpEeW1Ys2tne2xhlFp0VMTir11St669xWiVLErIMjQ6aEA7cqgt4RNOfzrQe2I2FVSNdKzeI5dytquRt3AoRoIPX/eq44ew1EEfX5Vo2RI1qQmCKTxJLYmlyZKWGJAA3nfYAdff9elFzDldxHnpWzVHFYy2hm6yquy5jvHxMF6ba/pvMcjb4G6SgzAbmPWonsq2unrVjiCqhJJhQJnyPQ/SsvC4ljcACqqGSRGsR8RPWco9zvWiEXJOS7EdNo6DhPae5hBaUh2tW7rsVUiDbdQCoU81cFwf3mHSvU+CcVt4qwl+0ZVxMaEqRoyNBIkEEH0rx41a7NcVuYK6gRmNm5dTvLemX7RgrvrtAbNpG1asGoryyBPseyKI2qR3kyahs3VcSjKwmJUgiRuJFSYlGSNJB5jlt/OuhyP2FffeajzSYUZj0FT4a1nMchvV4m2nQfnSuVbDKF78EeJcW7ZE6wR7muQ4v8AAD+8PyNdBxVc0MpJG0dDy+dQXuzxuquZ8kSYAk6xE68tfnVuGUce8mUamE8txiuDj6K6j/hD/wDb+D/2orZ+Kxev6nP/AAOf+33X7klkSpEciZ9Knw4ESKlwONRVgz8tPnz61Di3CyqnY6RWO23R0qSV2XsDblp6f2K0WMVkYe+VtuwOsDX3g6e9WOHYzvFKt8Q+oqicW9zRjmlS9SO5iWPOB0qEmreKtDLI0iuaxnaaxbJUMbjDcJBA9WJj2BmhzhFW3RXK09y1iioLBmyhgw5liCIbKBrPmNq43FX3woCoGv2Rm8BW2pC8swVmB6yMo9Nqqcc4gb9w3WPdALlEEaKCTJZhAJkSRGw6Vk4S9YfVLi3D17zOZ33JMVRL4hCvJb+yor6bNvCy7i4Lma3etFCrKQ6BiQskCD8TkkySYkneuEw+LOTRHLRLnKdDEkny/QV6Hwi/eXIUllysFUutqFDeF1ZhDCcw10hQRMzTLnEVsd2wtoSzgZ7Yu3kRdswChRvAkaayJArbGMckYtbbfrv9iYycDE/Zvj/DfSVjNmUSAskBm9j3grV4/hLZstet5bV1FLjKFXMV3S5HxKRprtMjWspeAd7ib9606YdLhYeBSDnW3ldiAwAXvAzkTuBtqaOMNgrVm+BLXXQrbXvLzMWgBRq5GbN161lcOYy+ZrtNWMuXcwUqdGCMJ5agn3Ksfl50hOvvUWFSFRfwqqz6ACrWQRG9cXaJibse18AUk1C4Gg6U+3bmlpJEW2WC8DrXNrwq5f7x7pZJXePF4mW2qqDsoNwH0B3JJropimyxYBRJ3iVUtHIFiFnXNBP3D0qzBkeNvpW77l+J+ai/g+yrY0Kqm2q8i7AkhGAaLYOaVIkTAkb6zSYfsh4M7XFC23eygRJe85d2YqxIhYCbgwLbms3sQjX+IqbN5Alp+/uvowOoRLNiT0zq1xdPtGEkET0WHxQ7u0jXsluzLXHXQ2muEM1szI70uQsR4Uz5ozCd2PFUEq5NUcMY31fK/wBTiONXlwzZWdbhDm2Rb8WV1VC4J2kFyInN4TKioLeIS7KHSR8JiSpGpEHz9pFananDWcZcwxtpdXCKty5exJS4LhZYUr3j/wDyOxAUAAyYgsBAoBQPhBCjRQSCQPMjdjuT18gADNjhFbclWSGOGO2n1Pj6C9lMVd4dd+zuu6O2Y2nIyvAhhP48p0P7o5CvZcF2tw1y34LusoBOhJcSo9iCp6EEV46BSxSQ1Eo87mZZGe58MxEK7NqZH5afrWXduFiSdSai4B2ks4q1bR4W6VAfYHMsDNHMEkH/ADRyqxcs5Wg89iNZHI11sMoy8y7iZbaS7Etm4wA5SYB5+dWcx01Om2pp+GtAsCdl18ulF4CdNqG02WRi0g79vxH50tRUVFIm2ZtKBJpe6PQ1LatkMJq9soSLaCBHKI9qpkG24I5GQeoqS/fjQU9sQoXMxAAEmYIHXSq90rY9p7ehkdqON3iuVRbS2wgljmdjqCApERHkd+VcMlsLsIrQ4vje+uswnLPhBjQeg2mJrPdq87qcviTfTwO23uy1wvHWrbFrkZl1UETKkGSvnOnX560cVjLjXEv5ilxmPdWlJCKgUgvcy7wDMdcokTq5VmnJbA1gTr9TJ+Z1rRDX9GNQjHj9fX/QqjvYgRh3dxrzgvcVLag52utmykZD4VWZXNE6MdAJNbjV5luMmGwylk8C3i/gRoi4VQn4ddAOmw3NmymVlYQDbACaCF5lo6ltSeoHPWm4fDhQdSSWZiTzLMWPtr8qul8Q6IdMHbvl2+2/vwTSMixwa8ygXb7ARGW2W5/F423nX7oOu9XMLwa1b1VdR94ks3zbWtGorzgTJIUCWI3AMwFn7xg+gBPIA895suR02WeaboO7oKgCSYA1J5AdZrJ7Pp47rDQNlaN5ksEJPM5Umf3q1LuKRHUProz5eTZYhT5ZmU+gNJ0vr6bJeGp9BSxl2Llu3ctwLglDJzgxILAfBPrIkddNJFisKzdOIxOcmdSxPKAQT/EFHs3Stu9cygn85j3IBgedTlSTpDZscYSSQrLUbrO4p1t2I1AB8jKkciDApht3N1ts0hyI55B4jJ0Cg+GZmdI2lFfBSoOTqKK/AOy2Fa7D9+GytBW66qVESrR4l0I2MGORiuk4b2awJQXRh1bdgbjNe1BPiBuE7xMmN9YrnsM2KS1fvNb7grYXLlPes3euANUEhQLZJI1IggjequBF+1hkdmNm1iWfvRdLkIfEBiEa6c6q+QSHzfEDXXxZGklPk7mnTcU8i3+1k2PxD4hVYkwbl5wknKq24tIAJI2JPhhZBI61nkVf4ZdDzcUzbeFt6AQlsZV2/FDP/nqrdQBiPM1ly5OrI/kcnWz68ra+n+CIGpBUZFE0hkJkaDI/2PI+oMH2rt8B2p7wWgR481u3cno0gMuu2bLM7TXBg09HgggwRqKtxZpYnsD3PbLLGDP9xT65nsTxsXrXdNo9oKJLSXXWDrzEQd+VdMDXVhNTXUixBRSZqKckit4gHfSo79zMQBTGw59aZdvC0jOdIGvkPLryp30rcq6n3K/E8dbtEywn8IILa+W9cnj+LXLoymAvQc/Uneq/FMSLjl1XKCepJJ6n+lVt64Wq1k8nlT8vy7kqKW4KZpwFCikrAWC0lLS0AJFLRTFuqSVDAkbiRI9qAH1hcYwTXWgW7uphnDoqZF+FVGadSTJInXyFbtFNCbi7Q8JuDtGbg8MbSE3O56k90GI1MLmcmYkAQBWbiLK3A1oJbZyzMXuRbuspiLdtHVcqwFkoG5kwTNbVri9hWDsxYJ4lCqxDPsozAQYkn2FY2Gw2I4liXl8mHUyXWI1/6cEQWgka7Drz6WmwucHJvc1qWVeafujc4fas2TlXDoxgT3l1zIAgDuQMuUdP11rWu3Fu4Ry1mzbZLqrbe0gSYKExAmBLAiSCFM86s38HYW3kyrrtzYn8WbefOsNMS0LYYytpZT8UNI8XVlgjNzD6ydaXLp544ObdonxnUnKuOKXI9VjQaCm3LrC3cSFKumWSpaPHcueNQZuWy11pXoBo2oLLqSef6UJaPMmueqW5jx5ZQlcS5huHth7VpgEe89gA5XBRbmSQ3dSLTKskhDoFkrlgzY4vxoXFQu6W7yLdf7QC2CyIxCizcYm5OYSAdBrIOWqWGuBBBRnGvwuATrIBDbRJAIOg2y6zVuorXRdNsZlhVuOwa8EiCNBAOrQQZ8xU9WSKpSTXuv8AR1FqcSjd7kOB4f8AY4q7cM3WdbovqGRGzsEW0EOhWJCkE8+mtG/aZTrz571q8Uum5lCZwEknOUAdzADhFJiAIliW1OsATm4l3MBhV8ZuVN89zmaqcZS23rv6kFKBShadTWZiOKULT6KLJo1uzGIt2rxuXDARHIHNjtA84Jr0VGkAjYgH2NeSV2HZLjbMws3CIygW/LKIK+cgT7Gt+i1Cj5H3FlGzrKWiiurZX0iYnjNu0AHMHoJJjrArlOPcT75zkZ8mnhMAT6Df3qPjmKFy6YmF8OvUEyY5Vn157Wapzk4R4s0RutxGE0UtJWAYRqVaCab3lAD6je6ACelNzGo7is4YIAzBc0ElQOhLAEjXy5VPHI2OEsk1GKtsal26WZWTu8qluTl+ULBG0ajnIg002GYKSFRxcBDAywRsrXFJI3lnEbbU18bcu3FtqQzhD3l0iLSEeJ7lxhopAjwyNxsKq8WtW7dhcRhcScUUuqt/K2YBXDAQi6RmgjT7vOojiyTV/wA/jPUQw6bBslymnv2+f0J7WKZMwfndyW50d1J+IKBqq66mNI3pvGeKCyuWQbjDwrI9MxkgQPrtTcTb7y2rWu7D5bYFxzqGYZlW2SNDlVpJjQ+cViMVtHM6szah2MEhgSGUjqCD8tKsxRtW0Z38Kx5M7aaUVuxbOBUrmOZ2gR4hIjSABou3U1Ph7zmchZW2zbGR9y4BoR5/rVbGYhQ9u4hH78c0IJ16kECqyYo23uKDzEHy/uavj131Lk7s/C/JJWuH89rv+cG1je0JbD5rQ+0IIIP/AE25z7zUnZ/DXFd7lzQOBAPxSTLNHIbQPWq3AMKjPcu/vAheQbKJbz1mOkmugrRqtZ4kehL0s8Rql4eSWNdmSlqivX8iknWhRNF6xIgxHOuckr3MtszhxRtdF8t9Kfhb9xzvI56AfWs4in27pXYkVpcFWxFm6ARUd9SVIEe+1Ot3SVBI5AmkV9YrPuBmNaZTr/SkrWZMwINRWcCB8Wp+lWeIu4UZ1FWsXhguoIjod6q06dgFXOD4gW79t20AcSeg2J+tU6KaLppkHq3+Mt//AGJ/qX+dFeUxRXQ/5B/2+5FG5RTc9RNe9q4iTLLJyaTOKgFylFT0kdQ9zTKKejRQALFNxNpipVbj21PxZY1+fOKcHqQmoZZjySxvqi6Y/s9hiMAe6W4i3JIdkLW4Lb2wRlJAkgbOQTLTNdFwjD2lVVt3bl3OGDi5laGUwrhlRR4hJiNNNtawF4peypbHw2TaZbduA11Vy2B8bESquogBQSwbUjS7e47ctK2ZLYvOzFVMQo+6kLBYgQzQfCHGplQ299LVQ3v15O5p5ucYy+yS79l9zKw/Bnts1o4d3W2zupUAKyhTbVMzaBilwodZ8MxBkcZg8Z3neKwl7jvcIgwC5LGea6yNYr0Wx2wZUu96quVEW8oKhrnh+ybU7d4jEjZSTGmvFX7i2UZzEsWZiBALsSSfIb+gFVPZdPdnY0mOXXKT2S2f7HP2kyoROgBiek6D2n6UvDOFXcWQ6t3dvKgLGdWAkgDc+ew86TgnDbmKdGgiyM2ZjpOuqr1JiPKa7rCYVbSBEGVV2Gv5nU0+TJ0bLk4et+IJJQxdhvC+GpYUqpLSZJMSTEbDYabVZuNHKmg0hrI7btnFnNydvkdafTWosbaZxAga6zOvvUoTSmB486FzaFMi9ZKmGEfkaYBOm9brNI1A9DrTFUDYAelWLIQV8LZdd20jbePepDUw3qRQOVI5BVkVho3qo2LZjlHh/T1NWyhmq2JA1zGPSJNTGrDcq3N9586bQKKuICiiigAooooA1qAk04KakArM2MkQdxTQvnVhxTGWKFIGhuWltoWJCqzECSFVmgdTA050x7gESwUSBLGFEmJJ5DWtCxae0VxFi6uIVYFxbYObITqQoY54301AnTXR4xbNOn0zyu/+vcoA1KpqxxuyLeIuj4VbLdHIAOPF/Glwn/uqkrAMRdRp0yWXVkN3q7BgD3K6SfvHTbRjot0L4ElkcPTuZXFMa9kjEPlCi6gwwzQ10gBnfKN7eYBSfSJ3pMLicRfyXrzkK7DwgOVFtnlyAFYq7CPFyVE3gAX+J8OTEicR9o0g5tiI2VY+FBqMu2p561bC6jSB9KsWVRVRRpet6IxjjX5e/D9injEN68yYe272rFkNmhlAzu5fKj+IyQTzJObyA5DjN83XS0jBluFQpUyDI6jzMV6Ric1rB5FOS7ipg81Qg5W9kEx+Jo51xnBezb2r6u2TIkxBPiMQpgjSATz5DenU425y5Op+PeLT+E6Tq6+vb973Omw9kIqoogKAB6DSnss0E0wXljNIjrWPc86L3dOC0TQG5UAFQ3BU9RsmtSiGRRrUvd0qpFOmhsEiJlihacYmmNUkEjoDoRNQXsEp28J+nyp9KmIU6SPnQrXBNoybtsoYI/lTZrZvFY8URWK46VfCXUK1Q6igUUxAUUUUAbtIRS01zFZCwZcptFOVZpheSO5MGBrBj1jSrXZ68tvEqVtsc5CG47faEHY93EKv112FNAqEjzIIIII3BHOmjKjRgzeFJOvbeu9G72kOUjFOygWHcLahZaDFvMxmSbiowGgGbnrWZjBeZDibzo8JmIzMHCxJyqy5fPV/5VUZcxliWJM5mjeImAANtKnw2GsWgjO7W3fxKqkhRb5O6qDIIIJJ8IBAOs1ampbG9ZYaiTik0u7tL/PtSJFwF7IbjKjKNSLbl2UbyylV/hzUYSwLronJjqeWQDM5/wBIierCusw3DFR0e0wVMsED4GGhVgBoDE7byDyrI4ngVwouvbbxXfDbWBFvMZfKeYLQY5BYGlK4K7GnoYRkpR47/RGbxHFd9eZ+QlEHQA+I+5Ef5R1qGmooAAGwAA9qdVLduzmZcjyTcn3K+OUlCB7+nOscggwdI+lbONuBUPmIHvWIomrsXBSzdtQwBBnz/pTyms1HhsOEEDXqalJql87DC0Uk0tQAU0mnVE5oQMaaAKUipFWmsWhmQ1BewQbXY/Q+tXKKhSa4JoxblkruI/L50yr3EL/3R7/yqjWiLbVsVhRRRTEBRRRQBu01hTqKyFhCaazEU+4aSmQooejLPOnBKUJUWTRERTMOVFwIzLaUqftXkqMpAW3uI0YwCQNDHOrNAEVKl6jQfS9916FqzxVbatbtZ71qCO8UqBmYliVDECPMSNY61TZnchrrlyohRACr5wN2jSfWAJMvoqXNs05dXPJHp4XogrKxuKbNoYA2jn/ZFaV26FEmsQ2ydQpgkxz9qbEu7MjEvXixk/0q9w/CbMfYfrVfAWMza7DU/oP76Vs1OSVeVAkFIaWiqSRBS0UUAFMZafSGgCKKdbpkVJbpmKh9FFVsbdZQMvuelKlboYMbZBUnYgb/AKVl057hO5JptaYxpCNhRRRTEBRRRQBu0UUVkLCK41Iu9OFulaeVSKLnp1RKtS1DJQUUUUEhVbFYkp92R1n+lWaKF8wMuzYNzxudNfaDtry3qbEYoBCEgGYgRt1FXSukcqz73DzplI067/PnVikm9yCXhiQk82P9/rVykUUtI3bskKKKKgAooooAKaxinU1hNAEVPBinBYppSpsWhytNOpqLFOqGMiC/hlYbQetZNXeJPqB5fn/tVKr8adCMKKKKsICiiigDdooorIWBRRRQAUUUUAFFFFABRRRQAUUUUAFFFFABRRRQAUUUUAFFFFABRRRQAUUUUAZWP+M+35VXoorTHhCMKKKKYgKKKKAP/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8938" name="AutoShape 26" descr="data:image/jpeg;base64,/9j/4AAQSkZJRgABAQAAAQABAAD/2wCEAAkGBxISEhUSEhMTFBUWGRcbGRgYGRobHBocGx0YGhoZGxgYICggGB8mGx4cITEhJSkrLjEuGh8zODMsNygtLisBCgoKDg0OGhAQGzIkICQrLCw3LDc3Nzc3NDc4LTUrLDItNzA0LC00Ny8sLzAvLywsLDUsLCwtNDQsLCwvLywrLP/AABEIAQsAvQMBIgACEQEDEQH/xAAbAAACAgMBAAAAAAAAAAAAAAAABwUGAgMEAf/EAEYQAAIBAgMEBQYOAQMDBAMAAAECAwARBBIhBQYTMSJBUXGxBzIzUmFyFBUWIzQ1U3OBkaGi0dJCF4LBJGKSQ1ST8WR0w//EABoBAQADAQEBAAAAAAAAAAAAAAABAwUEAgb/xAA4EQACAAIFCAkCBgMAAAAAAAAAAQIDBAURgbESEzEyM1FSkRQhNEFhcpKh0RXwBiJCccHSFiMk/9oADAMBAAIRAxEAPwB40UUsN+N8MXh8W0MLIqKqHVLkk36791eYolCrWXSJEc+PIg0jPopUrtjbhFwn7F/tXvxvt31P2L/avOc8HyLehvjh9SGrRSq+N9u+p+xf7UfG+3fU/Yv9qZzwfIdDfHD6kNWilV8b7d9T9i/2o+N9u+p+xf7Uzng+Q6G+OH1IatFKr43276n7F/tR8b7d9T9i/wBqZzwfIdDfHD6kNWilV8b7d9T9i/2o+N9u+p+xf7Uzng+Q6G+OH1IatFKr43276n7F/tR8b7d9T9i/2pnPB8h0N8cPqQ1aKVXxvt31P2L/AGo+N9u+p+xf7Uzng+Q6G+OH1IatFKr43276n7F/tR8b7d9T9i/2pnPB8h0N8cPqQ1aKVXxvt31P2L/aj43276n7F/tTOeD5Dob44fUhq0UqvjfbvqfsX+1asTt7bUal3UBVFyci6Af7qZzwfInob44fUhtUVQfJ3vPiMVJIk7K2UKRZbc73vrrV+r1DEolaiifJikzHLj0oKSflF+sW7ofE07KSflF+sW7ofE1XP1b0dtVbd+WLAc2EHQXurbatWE8xe6t1XGaeWotXtFAeWotXtasTnyNw8uexy5r5b9V7a2oCO2bt6GUOSVjyyyRWdlGYobEjt5j86927tmPDQyyHK7RIz8MMAxAF+XMd9U/am4uKkwxQSYYzPLPK5KaXktZY3KlkAIBNrE25124ncyRhiVHwc/CAxErKeLGzKFy3t0k0PWNNLV5tZ0ZEu3W6i4pioypfMth5xuOjoDr2aGtZ2lAApMsVmvlOZbG3OxvraobZW7jQYSbCDgkNn4bFL3zDRplOjsG59oAqB2buDJkCYgwsFedsoF1JljVQQuUBbOCbAD2Ute48KCDrtiLdtnbCYfgggMZpY4wLgHpm2b2gVltbaqQNArLfjSFAdAFsjvc36ujb8aqvyKnV4ZM8UhU4XOWDZkEJGYRP6reqQOVTm2djTYjE4dmaIYeFi+WxLsxVkyn/ABy2Y0tZOTAu/fh1HG++OVMzYcqwhilKlhccSUxBbjTS171awKofyFmWJY0liH/TrE1w1g0cpmjZfYSbEH8KvOHzZVz2zWGbLe17a2vra9Fb3kTFAtVmdqLV7RXoqPLUWr2igPLVD74D/osR92/gamah98PoWI+7fwNCVpF/5I/Ty+6ni1NilP5I/Ty+6ni1NiqZGzRoVt2yO7BBST8ov1i3dD4mnZST8ov1i3dD4mk/VvRNVbd+WLAc2E8xe6t1acIegvdW6rjNCivFYHkQa9oAorwsL2uLnkKCwHMigPaKwSRTyIOgOhvoeRrOgCiiigCiivGYDUm1Ae0UVjnGuo05+ygMqKwEqnkw/Mdl/DWs6AKKKKAKh98PoWI+7fwNTFQ++H0LEfdv4GhK0i/8kfp5fdTxamxSn8kfp5fdTxamxVMjZo0K27ZHdggpJ+UX6xbuh8TTspJ+UX6xbuh8TSfq3omqtu/LFgMPeLEqPgUQZeK+IiZUv0iqkl2C8yFGpNcGD3qxEnQD4YXmKCdo3WPKY+IgMfFzBmPRF2HLlcgVYcbtnDYVI2xEix5tFJB56C1wNCezrqQgEbKGUCzgHzbX7CQRf86uM0rG5WNlL4qGRRHkmnaMEHNIjSuRLfllBumUa3W5tcVG/KrGujmE4d2SSTpmJwrIMO0y9DillbNZdWHcKuyY2MymIXLqLnomwvY2LWsDYg2vexBresSi9gBfnoNe+gKngtqNiMfHmtGIxIqxkHMwaOGTi3NrrclRYEaHW+g1S4oS46RouFKiS4RGJBbK444YKVIyyLmQ630JFtbi2YaWOTppZspZb25FSVYfmCK3BAOQHbQFG8nk91IW2f4Hg8oItqqyqwI0PRe4I6jQu/U0iycLD5WRGfNIGyELljZiR5oWcuDzJWJiOYq9BR2CuPDbRgdzGjKW+cBAH2bKsg/BmA/GgK0dt49ZowwwrR2gzlA7A8aeSJWR8wsQmRiCG1uAeut2z9szR7PWeV0eQS5XaxAVePw2uMxIypfr0tVnmdI0LNZVUEk9QA1v+FY4WZJEDqDlbqZSp9t1YAg37RQFQTe+VpUMfCdHICxgHPIDiJIc6Nf/ABRQ5uLWvqK2b2S4gzSRJIgUxYcxoVJOf4QoLkhuko6NwAOY1FWRNmIJ+ONG4fDsALWzFye8k12lRzoCo4Lb+Mknjhy4YWB4hbOpkyzSRPwRc2yqgexv56jQa1htWbEJjZMixNFMIYWDqxIJjxLZrhhdbhAV68x1FXDIOwacq9tQC82Vihx8NdVj+dgbKNFUSYEogF+SlwUHtFudMSscg7B/9cqyoAooooAqH3w+hYj7t/A1MVD74fQsR92/gaErSL/yR+nl91PFqbFKfyR+nl91PFqbFUyNmjQrbtkd2CCkn5RfrFu6HxNOykn5RfrFu6HxNJ+reiaq278sWA0dt4RpcMiqCSJcM1h2LNGzH8FBP4VwmTGfDbDi5ONYggcH4Pwb5lYf+px7CxObnplsamZMesKRZr/OOkYt6zXtf2V33q4zSl7RwWKSaYxSTokuIXMyrxMq/B1CsqCzZeLYEi/mi+l68bCYmOaQF8Vw3xN5HQXaxgjCMgCnocQEEAEiy30vVs2dj1mUstwA8ia9sbFD+oNa9m7SEyGQIypc5ScvSAuMwAJsNORsaAhN1dnYiCWQOzmORsQ+U2yoxxEjLlNri6MNL9V6z3ZlnL4lZOPlBBj43nDV1IDBVBXoqwte2bn1CU2NtlMTcorCyRP0rcpUDgaHmAda34bHK8ksYveIqG7LsocW/AigKBBj8c+CWWM4p1KxNC4AzFuCWfiLlLNEZAFFwCSx1C2NT+zMPiFxiSSiRkIxaBiB0Q7YeRAbclsrgH2AGrLhMMkSLHGMqIoVR2ACwH5VtBoCibUgxsy4mI/CLsmKBCgBAMw+DCNiNWZOYF/8r20qY3lmx0XCOETi3Uq4bUDLlfMeu7Irxj/udKseYVy4rHqksURBzTFwvsyKWN/w8aAp2K+GySKh+EpxoJM4uOGrPHIyqhC9FkYKpJbW/I869EOPKyhJJly4deAhjPT+ZUHO/JZBMToQDZRbS9XDB7QWRplFwYXyNe3PIklx7LOPyNdMjgAk9QJ/KgNGDYj5smRigUF3AGe45ggAE9tgK6a59n4tZoo5VuBIiuAeYDAMAbdetYNtBROMPY5jG0l+qysqn8bsKA66K0YPEcRA2VkvfosLHQkcvba/ca3E0B7RRXhNAe1D74fQsR92/gamKh98PoWI+7fwNCVpF/5I/Ty+6ni1NilP5I/Ty+6ni1NiqZGzRoVt2yO7BBST8ov1i3dD4mnZST8ov1i3dD4mk/VvRNVbd+WLAZu1cDLN8FVFThpKksjltQI7kKqW6WY2F7iwvUHhN2JxfiQxGPjZzArWjIMeQlfaH6Vm53J52qe25tk4TCiVU4jXUBO0edIf9sYdv9td8e18OZeCJo+KQGCZhmIIuCF5kWufwNXGaRO7OwJMNLiC5WRZnkkU3N0zuxMYU6ZTfNca3LXvpUbsnc5onizeYkZChHKiN88jsctumGDKD7utxVi2JthcS2IyFSsMvDDKbhvm4nvfkdXI07KjcJvM0gUgRdLgDKHu44krxklbaLZbg9ZzdlAebsbHxMCusmRc0ECBkYm0kaGJtCBpYKwPtItprGQ7sTqoDRRyZXQyKZDlxBELRmRmIJzZirWYHlzNhVl2ftpGwqYqVkiVhckmwFzYant0/E16d4sH0/8AqYfm1Dv0x0VNrMexdRry1FAVmLdvaKGNBilMQWISXJu5YImIbXkQsYKe2R71L7s7vthZGa4s4cvYnVjNLIpt7EfLf2DsqQh3hwbq7piYGVAC5WRTluSovY6dIEd+lZ4rbcEaRO0i5ZnRIyCCGZ/NseugKjhdz5WZ1ljiSLimQJGehrDLHcDmDmKMSesXqSwOwsQmJilkyyZSDnzaxj4Pw2jAPNTIM1xzvqNL1O4nbWGjXO80aroMxYW1JUa+1gR3io/Hb14dVieKaGSN5ljdw4KoGR3uWBsOQ59tARO0d2J5pMVlIiWbjDMG1kV4FiVSB5oWS7ZuYtpzNbZt2phPmTKVumVy5zIiwmNoQLdIM/S1Nukb6gVKPt0icxXhCiTKSz2YrwOMSi/5kG2g/wAbnqro+UWD4JxHwmHgjnIHUryzWv25dbdlAVTZ+5cyR4eGVjJHDcMVlZWe6xZZCT1x5WQAEaWItyqb29u4Z8RHiAelEqKhzEEHjRSPy7VS3tuR11MYvakERjEkqIZTZAzAZjpoL8+Y/MVDbK3uhlmeNpYQLz5ADqBh3ySF2JtrcMLdV+ygNOD3flixEDoFypxFbM1wsZeVlEaWur9JRmBsQLEGwr3a27jzSYrMAROqhJMxDRDKivGANQCQXuDzb2CpvDbZw0jIqTRs0gYoAwuwXRso67dfZXfQFOxO7EzTuQQqszkSB2zCMwcJYcvUFk+c520vzvWnC7sYyVSMdKkt2geylgAeIks6e1MyBV/7bg86u9FAQu7EckUYwzq1oURRISTmJzHKCdTlTJr2tbqrLfD6FiPu38DUxUPvh9CxH3b+BoStIv8AyR+nl91PFqbFKfyR+nl91PFqbFUyNmjQrbtkd2CCkn5RfrFu6HxNOykn5RfrFu6HxNJ+reiaq278sWA0MfsGPFcAyklIg5yAlbsy5A2ZSDopcW/7vZXINzkKKjSMcpW5/wAiqwyYcDNe98j3v21YcJ5i91bquM0hNlbImgilVZYy7FeGxjNlCxxxrmQMLnoXNiBryFcsW6uSJEWU50ENnKjVo5WmJK9jMxFhyB51ZaKAgBu6Rho4FkF4ZA8TFbgZWLIrrfpCxykgjtFjWjGbsPNO0ssoZGiMeTKRlDHDsQOlbKTETyv0+egqzUUBVsXubGwOVgDmLi63BYznEDMLjMuYkEXHO9walp9kgxRRpkj4bo4Cr0bqbsAt9L3PX19dSdFAVLBbnFZAXmDopiyLlsQIpZZVzG5zG72vp5o0rY26ZURCGRU4fBHSTMLRxzR+aCLkiS+umnXVpooCr4Xc5I8qJI3DRUChhdgVgfD3zdd0IPLmPbUdvJu5wYnkgzNMwKRIELBmbDrh8rW80FUBzkgLbU2uDeaKAhN4NiyYiJIllyBcuYEEhspUjkQdCPaNdQa5MbuksishkIDjFq2gvlxLiQ2vpdWVeYIIv21ZqKAhcLsTIRIvCWURugKR2QM5Ul8pa/NRcX1tzqZW9hfU9de0UAUUUUAVD74fQsR92/gamKh98PoWI+7fwNCVpF/5I/Ty+6ni1NilP5I/Ty+6ni1NiqZGzRoVt2yO7BBST8ov1i3dD4mnZST8ov1i3dD4mk/VvRNVbd+WLAc2E8xe6t1V/H4vJNgFzFQ7ygi9g1oZGAPbyvr2VG7H3oZUhDpnRlh+cDEtmnkkROjbpLoLkHQG9rDS4zS5UVW9vbTeLFR5Cpth8Q5V5CiEq+HCl2AbLoWscp664hvRJiYJOHCEIw7vITIQUPzyAIMl5LNGdTk0I69KAuNFVfY+8g+LVxbxsAqqMtwXuMqdP1Gz3uCdBqbagaJ98pI0dpMOt4hO8oWQmyRScPoXS8jHnayjqvqKAt9FRW7+OllWQzKilZpkUK2a6oxUE3AsdKlaAKKKKAKKKKAKKKKAKKKKAKKKKAKh98PoWI+7fwNTFQ++H0LEfdv4GhK0i/8AJH6eX3U8WpsUp/JH6eX3U8WpsVTI2aNCtu2R3YIKSflF+sW7ofE07KSflF+sW7ofE0n6t6JqrbvyxYDdfZ8U8SrNGkiixAYAgHt1rlwO70MU4lRECpFHHGgHowpkJy9lwwH4VJ4TzF7q1bWn4cEkgYpkRmzBC5Fhe+Qat3VcZpi+yYC0jmGMtKoWRiou6jkrHrA7K1xbJwq2RYo7orWFhcLISWHblY305VU8JvDjXWKQNGyqSJLR+ktiVhupVyE6F20LDlUjuvjHmxc8khyuY0UxWtwsks4UG+pLL0s3I6W0oCwiBCj8JY/nLk6AqzWC3a3naAA+wVH7J3bhiijSRY5WRnfMVFgzuZGyg3yqDawvyUdlVnZO08VBEsTuiIeE3FaM2hSSTEBg92sfMQZjYDiaitse1tpytEYzHGriIHNEW1YYm8g6QsDkiIU8g51oC3rsqITCYLZgH5aAl8mZiOtrIovXTLiEXzmVdCdSBoLXOvULj8xVY3f21isRMufgxpw42MZuJGDxK5kQEarxGyc9MrX1qF3kx00s8wKpmihxapA6Zg6D4Owka5HEV7W00HLmDQDDMguFuLkEgddha5t+I/OsqqOzsbJLtEcToFFxSCK1iEEkOSQn/ISABgRoOXMGtGCx+NWV1DcXLLjWZWQ3yoIzDGpv0Scwsew8qAutFUTBbbxMzQHjrwxNBnkVCFJkilLwHXQq4QdoLqCLjW7YbELIiujBlYXUjkQeRFAbaKKKAKKKKAKKKKAKh98PoWI+7fwNTFQ++H0LEfdv4GhK0i/8kfp5fdTxamxSn8kfp5fdTxamxVMjZo0K27ZHdggpJ+UX6xbuh8TTspJ+UX6xbuh8TSfq3omqtu/LFgN2XHxwQiSVgiAotz2uwRRp2sQPxrvqq7z7LnxSQQR5FQ8RpHdcyiyFEXKGU5sz5gQdMndXuxfhYxEZlWUq0IElzZInVVByi9pM7XOoBHbYgVcZpPYfHRtI8SXLJ53ROUGwNs1rE2INr9ddJsNTYdV/AVRcds7FRGd4lxJZ8WZFKyNlC5IBqg85TZxY6fpW6XA4lzIrjEOqYmGVXzlSw4jZkEYa2WNMuosGHVcG4F2rRj8YkMbyyHKiKWY2JsALk2GpqA24MR8MgMSz5LEO6uTHYrKMpi5BgchzHtA7a5WwGJm2XicO6uZGSSNGkPSkuLZyrE5Lkno3tppoRQFwrwqOfXVOl2djOLEnHxKxLJLZlyuT042j4hOpTLnW+vXfqNSG2YsSZ2MZktwTwMpsgm6d+MOsHoWuCNDQFhyjn11yS7TiVZmLaQX4mh6NkEh7+iQdKprPtGMB448U8YY/NuymU/8ATSA3u2q8fJbXQ3I6Nq17YwOMaLEoY5THKGZ8nnyZsJGigWObSVWDKNfN5i4oBgEBhbqI8a8hiVFCKAqqAAByAGgAqF2tFMWw1uLwtRJwjZg/R4ZNtSg6Vx7RfSqxiZsSjBXGMjDYoCNRIWckxYrQOxylSVRsp6IuOygGJRVHbZ+0XE/FmlWXgEIIrCIsYgLg/wCLiYs3LqXW2lWvZ+JBLxAuxhKozMPOYoraHrNmF/aaA7aKKKAKKKKAKh98PoWI+7fwNS0kgUXYgDtJtUPvcwOBnINwYnsR7poStJQfJH6eX3U8WpsUp/JH6eX3U8WpsVTI2aNCtu2R3YIKSflF+sW7ofE07KSflF+sW7ofE0n6t6JqrbvyxYDO2zttsJFG4w8kysyIcjIMrOyolw7DmxGo5VMwSkgZhkYgEoSCR7NND2XFR+PwJmgRBbSSB9eyOVJD+imoxt3pfhon+bCibi8QE8QrweF8HIt5mbp87aDS+tXGaT+0casMckh14aM5HXZQT/xWh9qqJIIrG86uw15BApN+3mKrm0t0pZZpmzRhZGlbi68TLJhzAISPUVvnOdtB0b61v2bsCdMVHPII25szBiWS8Kx8EXGqBwWBFueq31IEim8kfHeF0dAsqwiTQoZGRHCmxupIYAXFidL30qY4y6dJdTYajn2VWju9K883EKCB8RFOALl3MaRAKepVzoD1k2tpe9RZ3JaVXSVIFBlaQKgGS5glhBCBQF6TBtbnS9yaAvZYdo7Px7KiNsbeGHlSMxSOGjlkYpYlFjKBjlvdvPGi3PsNV8bj5WVbK0IkY8IOyAB4oE4gIHnBo3NtL8Qm4POZ23svEPiIpIGjULDPEzPcleIYiGVR55GQ6EgUBLrjEZBIjBlKZ1IPnLa4I9lYbKxy4iGKdPNlRHHXowBGo76q8e6DRyKIgnDTIUkJ+dVEh4XAHR81j0ibjz205V17t7PnwpVDGoEuXMiMeHCI4grMDYAs8ltAFGpOpBJAtFaZ8MjlC6hijZlv1NYrce2xI/Gt1FAFeAV7S7l3weaeEX4KxO7v0rK0fEEUZZuVspdiOQIB6hQDEorGOQMAykEHkQbg9xFZUAVF7zYmePDSNhozLNayKLec2gY5jay3ue6o9N543x3wRH1XQgDok5WZun6wIAy+xvwktvq/CzLKI0Q5peiWLRqCWRSGXIx9bW3ZS0CeglmTCNicS0T5VZgZZl4kmvILrrfttV6jwc0ezJ+I6NG0JaNVucgKklcx5jlYdWttLAJ5ZAVZMiKpveyi5vc2J1Y2GmnZyq9brbakOzpMJIslxDimzSZrgLkyKubUrYsfZYAVzSqTDG8k66TRujqFxxK1vR3nR5I/Ty+6ni1NilP5I/Ty+6ni1NivcjZourbtkd2CCkn5RfrFu6HxNOykn5RfrFu6HxNJ+reiaq278sWA5sJ5i91ZTzKilnIVRzJ5DqrHCeYvdWOPwizRPE/myKynuYWq4zSO3g28mGWNsyHNLGjddlZwjHTsJt310x7bw7MirMhMgVksbhgwJUg8ukASO2xqG2VuVFCbmWSQ54pOlr00zMzezPIxkPtrdh91AhQCVuGvBLJlHSaEWjIbmo0W468o5a3AlX2vAshhaRRIouVOmli2nrGwJsNdK5V3mwxeJVkDcXi2Ychwhd8xPm29tcEmxnlx0ruWWJeA6WXzpVWVb5jzCgg5R12vppWMW5wK5ZZmkuZc7EaussSxOCSSQ3RDZr/hQHX8qIOPFHxEySoSrG4u+dECi/bmHfcV1nb+GtIVmRuHowBub3ZQAB5xLKy6X1BHMVyzbvGQDizF3CoucIFuElWUHLc6kqAbd9hWiLdGNVUKyhopeLE4jUMDZwFkI9KLSONbGx7daAybeTJh8FPLlUT8PiHWy5omfT/cAK6sPt2MySK0sJHEVIwhLObxpIQ620OpbS4y5TfWvINgqIcNEzX+DqADbzjwmivbq0YmuCfc8GMRpM0Z+b+cCjOuSNYs0bX6DZRz1GpBBFATWP2xBA6RyyqjSXyBtL2KLz951H+4Vw7U3jiSOQxOrvGRdRcm3EWNrAedYm2l9dOdb9sbDTEG7EghGQGwNszRvf8AOMVF/JC18k5GXPwgUB4YkmTEPmsRxOmgA5WHadaAscM6ypnjYMrDRgbg/jSG2lM6sYnjtljWNi5IuM5LNl0uvt5XHZzdeEwiYLDvlLMFM0rE82Z2aVzYcrsToKV20FOJbPiklVpA4R3Cga3JRBchSo5Kw6jzINq46TBIaijhcS3Isly3H1I7tyNuPBOkV7wysFK+qzaKy9mtgR2G/VTJ24Zxh5fgwBnyNwwTYZraanTnSZ3ewuSWBAGA48YzEHpWkAvmPnHSnTtXG8GJ5bA5RfU2H4nqHaa06xjlRRQzJdnWrXYUwprqYlth7BfDusCmRsXcksb3ZmIOc3uUy87nTmdbmmbvZt1YITB6Wd42GXQDUWLOf8Rc8uuujeHeBcMiMEDyyjojkLAXuTa+UEjTnrS7nlZ3aRyXdySzae0/kBoB2Cvnpkzo9qTtiZzU+n5FkEC/Nu+8CL2fs5YRmZs7G2pA00tZR1cz+FTGEHp/ZhMR4xCtBFbcKdZv/wBTE/8A8q4aM7Z0Jj0efMnUuGZMdrb0v9jp8kfp5fdTxamxSn8kfp5fdTxamxW1I2aPtK27ZHdggpJ+UX6xbuh8TTspJ+UX6xbuh8TSfq3omqtu/LFgMbb22mwYhlNzEUlUoAOlJlzxC/ME5GQDrLiuLDb1GUpMvFEZKrw1VDeQQSSvEzMQQRccuTR2Nqsc2zop4o1lXMEeOQDsZGDKfwIrzDbDw8YARAAJZJrf98mfOfxDtp7auM0gNh71NJiVSSOVVniwrJopSN5EmkZWIN7kLpzGg5XqQ2/vBHGkqBpVdDYlFVmUARuXAY2K2dR3nlXbhNhQRhAqnocPKSxJ+bUolyTrZSRrXuJ2Fh5JHmZLvJGImNzqgJYL7NfAdlARr75Qrxc0U44ZZR0VPFKyiG0dmuTnIGtuffW2LeqNzGqxTkuVDAqF4WYuFz5iNSUIGXN1Hkb12YjYOHcWKH/M6Eggu6ylgQbg51VgeoiuPaGxWfEYeRBlCFTLIW6UioGyRlf8jmbNmPKxA840B5gN645WRODOjtK8LIwQmNlRZCXMbsoXIwNwTztzrPa28yYeRo5IpujFJIH6GRxGudlXp5r2vzUDTnW/Y27uHwotErAA3F2Jt0EjsL9WVFox27uHmkMrqxYqVPSNipVkII91jQETtXewHDycJZUntLZGCh04YQu7alQFV1PMnpAWvpVrBqJxu7mHlzFlIZi5LKxDdNVVxf1SFW68uiKlxQBRRRQELvgpbCSRhspkyoDqPOYA6jlpeq3iNmh4WSVVUKEPQYjM0dyHJ0y5tAdeV9datW8jfMOlrtICqrYHN1lddBdQdTyqu42VHjEYPpiIwAbHU2blqpC37rVw0uZY7LzpkJWNsy3ZzGKAOoXPLmCgWChUzdEdQzrf8and7XAwc+Y2BQi/ZfS9+rnzrzAQLxgoBAijFtfXJA566BD+dU/f7bInzQIzcOPMHsbB25WuPOUajXr7qqokxQUfORfqbf8AH8HJSZ8Mv80X7G2bYmIxp+Es6Q5lAjVlZisY1UN0hYm9z7T7LVWdrYeSHNHJlLqV1XkbkWIB1/D21ZIMbOBE0uImDSXByxIyqrC+boi97lQLe3TUVB7ZhYSor3cEB1LecBqSNLCwkJ0K31XXSueZLi65kbW85qbQ5Sgc2zrVjtNZrbhFJM56hhMT+piFaq7NmjoYz2YV/wBWH8VVQ1bOh++4w6vVtJg++498kfp5fdTxamxSn8kfp5fdTxamxW1I2aPuK27ZHdggpJ+UX6xbuh8TTspJ+UX6xbuh8TSfq3omqtu/LFgObCeYvdXFvQ9sHiSLgiCXlz8xq7cJ5i91Zzwq6sjgMrAgg8iDoQfwq4zSqYfeeUNwjErGHjLMwY2PBjikzRadK/EAym1jmF9NcJt9WhW88IbRLCFi+ZpUZ4o1zAXZsrL+KH/LS1w4WNAAiIoUEAAAAA8wAOVa4NnQoMqRRqM2ayqoGb1rAc/bQFaG+LO8bwxo+HfhkuWIbLJMIFZRazanNYkaCpDa+32gnCcMPGTApsTnzTyNGpVbWYAi51BAudbWqYXBRABRGgAAAAUWAU3AA6rHUe2ub4qQ4n4SQCwjEa3Gq9IsxB6r3A/CgK1BvjMULFMOcjtdlkfhtGsPGzK7ouvMXtl059m6TeydhPJFhS0cQsCzhSXyxMFZea3z25dQPI6SuJ3Zw7SQuscaCKUylQgs7cN4wSOVxmvf2CpP4FHnMnDTOwALZRcgagE8yAaA2Qvca5cwtmANwDYEi+ngKzrCOJVJIUAsbsQLXNgLntNgB+ArOgCuDbk0qQs0Cl3BWygAki4vYEgXteu+igKbiFxLtEMUk7KXGkaquUk9EjhuxUjS5LcgbdYOO18KiMYkhlMjSK3GDhHk0BYlxboZejZdRYWWwBq6VX99cbFHBlcK7sRw1J1DeuOsZb3uO7rqiZLhULb3aSXNUKyotCKbg94pII3hzscTI3nt0yiLzDXY5SLnKD263N6isuljc3ve5ve/O59utcOI2sASHeRmU2zyNexNgSATrzvZRqAbVvwRElznZ0zFVkHRSQjnl0uDzOU9Wuuts6KVMn2JKxLQZroc+s5n+v8ALD3ZXVbytJvZu8aoY8O2bMoscq3zjKcvLzWsLm9h7eqozHY1pmWc9HMcoUG4CdK17aZr6k9ptyrNsPGgLEDKBc31Gmt9e69ccEDFVdi2R2ZkXSwNwRrzJ1J1NudtBXRNlQSpbyuttG/T5MNFoUUE95cTha0d++52dZ1VI7KT5nHN/wDj2/Muf+Kjqldk/Rcf9yPCSuGhbZX4HxlW9phvwOfyR+nl91PFqbFKfyR+nl91PFqbFbEjZo+2rbtkd2CCkn5RfrFu6HxNOykn5RfrFu6HxNJ+reiaq278sWA5sJ5i91bq04TzF7q3VcZoUUUUAUUUUAUUUUAUUUUAUUVpxeKSJS8jKii1yxsNdBQGna2048NGZZSQosLAEkk8gFGpNK3HY555GkkLXJNlJvkUnzRqQB3V27xbcfFyadGFCcg626s7fhyHYagjK5vlQaEgZiRmt2aaC/X+lY1MpGceRDoMCn0vOvNwPqXua9obPWSzDKHGgJHMdhrgTDThhdTYDqZbAhVVWXldrKouQLi96mlJsL6HrrKqJVKmS1kopotYz6NZkPRvOKTaAeMowKvdAVKkZgWF8t+YtfTvre2GUm+o7QCQD3251uvXPxmLAKt1BszHT/x9bXr5c6mdSYprT0WF9YVrNpscMxrJaVnUzoqV2T9Fx/3I8JKiq79lyfM45e3DX/IsP+amhbZX4FFWv/phvwMfJH6eX3U8WpsUp/JH6eX3U8WpsVsSNmj7atu2R3YIKSflF+sW7ofE07KSXlH+sJD2LGfyuaikal56qlN0ixcLwHPhPMXurdSei8pWNUAcLD6e/wDzWX+puN+yw/7/AOanpEveR9IpnB7r5G/RSg/1Nxv2WH/f/NH+puN+yw/7/wCadIl7x9IpnB7r5G/RSg/1Nxv2WH/f/NSDb57UFycPhhYXN3Og1187lofyNSp8D7zzFVdKh0w2Xr5GfRSwG+u0+II2gwykgnUtb2XIJ5nQe00LvntQ6/B8P/5N7T63sNM9AefptI3LmvkZ9FLUb5bRDBXjwy3bKPPPO9icp6I769Te/aRA+aw17NcXc2tpa4Njc6VOdgI+n0jd7r5GTS+34xE0soj4UohiNwcjWd9Rm0BuAOXefZXCN9NqWvwMNaxN8xHK9+beytsm+O0uqPCsvrXcD9Te9wRbtU1VNihmQuG2wqn1TSJkDg0W+K+SAaZRe5tbnesfhSeuv5ip075bU/8Ab4bWx888jyPncj/waxl302lmKcDDNYK17tYhhcczXA6HL4vYzf8AF5z0P3h+SHWVTyZT3EVlXZi95cYAWlweBtrckBuQv1E89B+IqN+Wsn/ssB/8deXQ4F+v2C/CdKi1Xby/sb60vioxzdB3sB/zWs74Nz+A4D/4zXXF5Q8SosuHwijsCsPCnRJfH7HpfhGmfdn9jlO0IftY/wDzX+a6dnY1Dxwjo2bC4gEAg8shvp3EfjW7/U3G/ZYf9/8ANc20/KBi54niaOAB1KkjPexFtNatlSJUuNRZejwOiR+FqXKmKOzR+3ySHkj9PL7qeLU2KVHkkHz8vup4tTXrvkbNGjW3bI7sEFQm1t1cJiX4ksSs9gMxGthyFTdFXNWmfDE4XanYVf5A4D7Bf1/mj5A4D7Bf1/mrRRXnJW4sz8zifMq/yBwH2C/r/NHyBwH2C/r/ADVoopkrcM/M4nzKv8gcB9gv6/zWR3FwP2Q/X+fafzqzUUyVuGemcT5la+Q2C+yH5nq5ddencjB/Zj8z/NWSipyVuIzszifMrfyIwf2Y/M/zR8iMH9n+p/mrJRTJW4Z2PifMrZ3IwZ/9P9T/ADXg3HwX2Q/M/wA1ZaKZK3DOzOJ8ysjcbBfZD9f5rL5EYP7Mfmf5qyUUyVuGdmcT5laO4+CtbhC3Zc/zWHyBwH2C/r/NWiimStwz0zifMq/yBwH2C/r/ADR8gcB9gv6/zVooqMlbic/M4nzKv8gcB9gv6/zR8gcB9gv6/wA1aKKZK3DPzOJ8yK2Nu9h8KSYY1Qta5HXblUrRRXorcTidrP/Z">
            <a:hlinkClick r:id="rId2"/>
          </p:cNvPr>
          <p:cNvSpPr>
            <a:spLocks noChangeAspect="1" noChangeArrowheads="1"/>
          </p:cNvSpPr>
          <p:nvPr/>
        </p:nvSpPr>
        <p:spPr bwMode="auto">
          <a:xfrm>
            <a:off x="53975" y="-1600200"/>
            <a:ext cx="2362200" cy="334327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38940" name="Picture 28" descr="http://ailaleadershipblog.org/wp-content/uploads/2012/01/shutterstock_73676998.jpg"/>
          <p:cNvPicPr>
            <a:picLocks noChangeAspect="1" noChangeArrowheads="1"/>
          </p:cNvPicPr>
          <p:nvPr/>
        </p:nvPicPr>
        <p:blipFill>
          <a:blip r:embed="rId3"/>
          <a:srcRect/>
          <a:stretch>
            <a:fillRect/>
          </a:stretch>
        </p:blipFill>
        <p:spPr bwMode="auto">
          <a:xfrm>
            <a:off x="1604537" y="1138687"/>
            <a:ext cx="3674830" cy="4295955"/>
          </a:xfrm>
          <a:prstGeom prst="rect">
            <a:avLst/>
          </a:prstGeom>
          <a:noFill/>
        </p:spPr>
      </p:pic>
      <p:sp>
        <p:nvSpPr>
          <p:cNvPr id="20" name="TextBox 19"/>
          <p:cNvSpPr txBox="1"/>
          <p:nvPr/>
        </p:nvSpPr>
        <p:spPr>
          <a:xfrm>
            <a:off x="5279367" y="1138687"/>
            <a:ext cx="3679212" cy="3416320"/>
          </a:xfrm>
          <a:prstGeom prst="rect">
            <a:avLst/>
          </a:prstGeom>
          <a:noFill/>
        </p:spPr>
        <p:txBody>
          <a:bodyPr wrap="square" rtlCol="0">
            <a:spAutoFit/>
          </a:bodyPr>
          <a:lstStyle/>
          <a:p>
            <a:r>
              <a:rPr lang="en-US" sz="2400" dirty="0" smtClean="0">
                <a:latin typeface="Comic Sans MS" pitchFamily="66" charset="0"/>
              </a:rPr>
              <a:t>Jack and Jill went up the hill to fetch a pail of water,</a:t>
            </a:r>
          </a:p>
          <a:p>
            <a:endParaRPr lang="en-US" sz="2400" dirty="0" smtClean="0">
              <a:latin typeface="Comic Sans MS" pitchFamily="66" charset="0"/>
            </a:endParaRPr>
          </a:p>
          <a:p>
            <a:r>
              <a:rPr lang="en-US" sz="2400" dirty="0" smtClean="0">
                <a:latin typeface="Comic Sans MS" pitchFamily="66" charset="0"/>
              </a:rPr>
              <a:t>Jack fell down and broke his crown</a:t>
            </a:r>
          </a:p>
          <a:p>
            <a:endParaRPr lang="en-US" sz="2400" dirty="0" smtClean="0">
              <a:latin typeface="Comic Sans MS" pitchFamily="66" charset="0"/>
            </a:endParaRPr>
          </a:p>
          <a:p>
            <a:r>
              <a:rPr lang="en-US" sz="2400" dirty="0" smtClean="0">
                <a:latin typeface="Comic Sans MS" pitchFamily="66" charset="0"/>
              </a:rPr>
              <a:t>and Jill came tumbling after</a:t>
            </a:r>
            <a:r>
              <a:rPr lang="en-US" dirty="0" smtClean="0"/>
              <a:t>.</a:t>
            </a:r>
            <a:endParaRPr lang="en-US" dirty="0"/>
          </a:p>
        </p:txBody>
      </p:sp>
      <p:sp>
        <p:nvSpPr>
          <p:cNvPr id="9" name="TextBox 8"/>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4.2.4</a:t>
            </a:r>
            <a:endParaRPr lang="en-US" sz="1200" dirty="0"/>
          </a:p>
        </p:txBody>
      </p:sp>
    </p:spTree>
    <p:extLst>
      <p:ext uri="{BB962C8B-B14F-4D97-AF65-F5344CB8AC3E}">
        <p14:creationId xmlns:p14="http://schemas.microsoft.com/office/powerpoint/2010/main" val="3546497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Interview Types</a:t>
            </a:r>
            <a:endParaRPr lang="en-US" dirty="0"/>
          </a:p>
        </p:txBody>
      </p:sp>
      <p:sp>
        <p:nvSpPr>
          <p:cNvPr id="3" name="Content Placeholder 2"/>
          <p:cNvSpPr>
            <a:spLocks noGrp="1"/>
          </p:cNvSpPr>
          <p:nvPr>
            <p:ph idx="1"/>
          </p:nvPr>
        </p:nvSpPr>
        <p:spPr/>
        <p:txBody>
          <a:bodyPr>
            <a:normAutofit/>
          </a:bodyPr>
          <a:lstStyle/>
          <a:p>
            <a:r>
              <a:rPr lang="en-US" sz="3600" dirty="0" smtClean="0"/>
              <a:t>Investigative Interview</a:t>
            </a:r>
          </a:p>
          <a:p>
            <a:pPr lvl="1"/>
            <a:r>
              <a:rPr lang="en-US" dirty="0" smtClean="0"/>
              <a:t> Child Protection Investigator</a:t>
            </a:r>
          </a:p>
          <a:p>
            <a:r>
              <a:rPr lang="en-US" sz="3600" dirty="0" smtClean="0"/>
              <a:t>Child Safety &amp; Well-being Interview</a:t>
            </a:r>
          </a:p>
          <a:p>
            <a:pPr lvl="1"/>
            <a:r>
              <a:rPr lang="en-US" dirty="0" smtClean="0"/>
              <a:t>Case Manager </a:t>
            </a:r>
          </a:p>
          <a:p>
            <a:pPr lvl="1"/>
            <a:r>
              <a:rPr lang="en-US" dirty="0" smtClean="0"/>
              <a:t>In-home, Foster Care</a:t>
            </a:r>
          </a:p>
          <a:p>
            <a:pPr lvl="1"/>
            <a:r>
              <a:rPr lang="en-US" dirty="0" smtClean="0"/>
              <a:t>Adoptions</a:t>
            </a:r>
          </a:p>
          <a:p>
            <a:pPr lvl="1"/>
            <a:r>
              <a:rPr lang="en-US" dirty="0" smtClean="0"/>
              <a:t>Independent Living</a:t>
            </a:r>
          </a:p>
          <a:p>
            <a:endParaRPr lang="en-US" sz="3600"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4.2.5</a:t>
            </a:r>
            <a:endParaRPr 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 understands a lot, she just can’t talk yet.”</a:t>
            </a:r>
            <a:endParaRPr lang="en-US" dirty="0"/>
          </a:p>
        </p:txBody>
      </p:sp>
      <p:pic>
        <p:nvPicPr>
          <p:cNvPr id="12290" name="Picture 2" descr="http://2.bp.blogspot.com/_ocB9u-CkFww/TO6Vchy818I/AAAAAAAAATo/C7inr5SXbp8/s16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014" y="1966822"/>
            <a:ext cx="3726613" cy="24206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4536" y="4634900"/>
            <a:ext cx="7191392" cy="584775"/>
          </a:xfrm>
          <a:prstGeom prst="rect">
            <a:avLst/>
          </a:prstGeom>
          <a:noFill/>
        </p:spPr>
        <p:txBody>
          <a:bodyPr wrap="none" rtlCol="0">
            <a:spAutoFit/>
          </a:bodyPr>
          <a:lstStyle/>
          <a:p>
            <a:r>
              <a:rPr lang="en-US" sz="3200" b="1" dirty="0" smtClean="0">
                <a:solidFill>
                  <a:srgbClr val="56944F"/>
                </a:solidFill>
              </a:rPr>
              <a:t>Comprehension precedes language</a:t>
            </a:r>
            <a:r>
              <a:rPr lang="en-US" dirty="0" smtClean="0"/>
              <a:t>.</a:t>
            </a:r>
            <a:endParaRPr lang="en-US" dirty="0"/>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4.2.6</a:t>
            </a:r>
            <a:endParaRPr lang="en-US" sz="1200" dirty="0"/>
          </a:p>
        </p:txBody>
      </p:sp>
    </p:spTree>
    <p:extLst>
      <p:ext uri="{BB962C8B-B14F-4D97-AF65-F5344CB8AC3E}">
        <p14:creationId xmlns:p14="http://schemas.microsoft.com/office/powerpoint/2010/main" val="676386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Interview Types</a:t>
            </a:r>
            <a:endParaRPr lang="en-US" dirty="0"/>
          </a:p>
        </p:txBody>
      </p:sp>
      <p:sp>
        <p:nvSpPr>
          <p:cNvPr id="3" name="Content Placeholder 2"/>
          <p:cNvSpPr>
            <a:spLocks noGrp="1"/>
          </p:cNvSpPr>
          <p:nvPr>
            <p:ph idx="1"/>
          </p:nvPr>
        </p:nvSpPr>
        <p:spPr/>
        <p:txBody>
          <a:bodyPr>
            <a:normAutofit/>
          </a:bodyPr>
          <a:lstStyle/>
          <a:p>
            <a:r>
              <a:rPr lang="en-US" sz="3600" dirty="0" smtClean="0"/>
              <a:t>Forensic Interview</a:t>
            </a:r>
          </a:p>
          <a:p>
            <a:pPr lvl="1"/>
            <a:r>
              <a:rPr lang="en-US" dirty="0" smtClean="0"/>
              <a:t>Child Protection Teams</a:t>
            </a:r>
          </a:p>
          <a:p>
            <a:pPr lvl="1"/>
            <a:r>
              <a:rPr lang="en-US" dirty="0" smtClean="0"/>
              <a:t>Child Advocacy Center</a:t>
            </a:r>
          </a:p>
          <a:p>
            <a:pPr lvl="1"/>
            <a:r>
              <a:rPr lang="en-US" dirty="0" smtClean="0"/>
              <a:t>Law Enforcement</a:t>
            </a:r>
          </a:p>
          <a:p>
            <a:r>
              <a:rPr lang="en-US" sz="3600" dirty="0" smtClean="0"/>
              <a:t>Therapeutic Interview</a:t>
            </a:r>
          </a:p>
          <a:p>
            <a:pPr lvl="1"/>
            <a:r>
              <a:rPr lang="en-US" dirty="0" smtClean="0"/>
              <a:t>Behavioral Health Professionals</a:t>
            </a:r>
          </a:p>
          <a:p>
            <a:pPr lvl="1">
              <a:buNone/>
            </a:pP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4.2.7</a:t>
            </a:r>
            <a:endParaRPr lang="en-US"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Engagement Skills Continuum</a:t>
            </a: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4.2.8</a:t>
            </a:r>
            <a:endParaRPr lang="en-US" sz="1200" dirty="0"/>
          </a:p>
        </p:txBody>
      </p:sp>
      <p:graphicFrame>
        <p:nvGraphicFramePr>
          <p:cNvPr id="3" name="Object 2"/>
          <p:cNvGraphicFramePr>
            <a:graphicFrameLocks noChangeAspect="1"/>
          </p:cNvGraphicFramePr>
          <p:nvPr>
            <p:extLst>
              <p:ext uri="{D42A27DB-BD31-4B8C-83A1-F6EECF244321}">
                <p14:modId xmlns:p14="http://schemas.microsoft.com/office/powerpoint/2010/main" val="1576757274"/>
              </p:ext>
            </p:extLst>
          </p:nvPr>
        </p:nvGraphicFramePr>
        <p:xfrm>
          <a:off x="1604536" y="1634778"/>
          <a:ext cx="6832097" cy="4438218"/>
        </p:xfrm>
        <a:graphic>
          <a:graphicData uri="http://schemas.openxmlformats.org/presentationml/2006/ole">
            <mc:AlternateContent xmlns:mc="http://schemas.openxmlformats.org/markup-compatibility/2006">
              <mc:Choice xmlns:v="urn:schemas-microsoft-com:vml" Requires="v">
                <p:oleObj spid="_x0000_s11329" name="Document" r:id="rId4" imgW="9451708" imgH="6523427" progId="Word.Document.12">
                  <p:embed/>
                </p:oleObj>
              </mc:Choice>
              <mc:Fallback>
                <p:oleObj name="Document" r:id="rId4" imgW="9451708" imgH="6523427" progId="Word.Document.12">
                  <p:embed/>
                  <p:pic>
                    <p:nvPicPr>
                      <p:cNvPr id="0" name=""/>
                      <p:cNvPicPr/>
                      <p:nvPr/>
                    </p:nvPicPr>
                    <p:blipFill>
                      <a:blip r:embed="rId5"/>
                      <a:stretch>
                        <a:fillRect/>
                      </a:stretch>
                    </p:blipFill>
                    <p:spPr>
                      <a:xfrm>
                        <a:off x="1604536" y="1634778"/>
                        <a:ext cx="6832097" cy="4438218"/>
                      </a:xfrm>
                      <a:prstGeom prst="rect">
                        <a:avLst/>
                      </a:prstGeom>
                    </p:spPr>
                  </p:pic>
                </p:oleObj>
              </mc:Fallback>
            </mc:AlternateContent>
          </a:graphicData>
        </a:graphic>
      </p:graphicFrame>
    </p:spTree>
    <p:extLst>
      <p:ext uri="{BB962C8B-B14F-4D97-AF65-F5344CB8AC3E}">
        <p14:creationId xmlns:p14="http://schemas.microsoft.com/office/powerpoint/2010/main" val="1074064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smtClean="0"/>
              <a:t>Lab Activity 1:</a:t>
            </a:r>
            <a:r>
              <a:rPr lang="en-US" dirty="0" smtClean="0"/>
              <a:t/>
            </a:r>
            <a:br>
              <a:rPr lang="en-US" dirty="0" smtClean="0"/>
            </a:br>
            <a:r>
              <a:rPr lang="en-US" sz="3600" dirty="0" smtClean="0"/>
              <a:t>Ten Step Investigative Interview</a:t>
            </a:r>
            <a:br>
              <a:rPr lang="en-US" sz="3600" dirty="0" smtClean="0"/>
            </a:br>
            <a:r>
              <a:rPr lang="en-US" sz="3600" dirty="0" smtClean="0"/>
              <a:t>Part 1</a:t>
            </a:r>
            <a:br>
              <a:rPr lang="en-US" sz="3600" dirty="0" smtClean="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4.2.9</a:t>
            </a:r>
            <a:endParaRPr lang="en-US" sz="1200" dirty="0"/>
          </a:p>
        </p:txBody>
      </p:sp>
      <p:sp>
        <p:nvSpPr>
          <p:cNvPr id="5" name="TextBox 4"/>
          <p:cNvSpPr txBox="1"/>
          <p:nvPr/>
        </p:nvSpPr>
        <p:spPr>
          <a:xfrm>
            <a:off x="1380228" y="5325798"/>
            <a:ext cx="6642338" cy="461665"/>
          </a:xfrm>
          <a:prstGeom prst="rect">
            <a:avLst/>
          </a:prstGeom>
          <a:noFill/>
        </p:spPr>
        <p:txBody>
          <a:bodyPr wrap="square" rtlCol="0">
            <a:spAutoFit/>
          </a:bodyPr>
          <a:lstStyle/>
          <a:p>
            <a:r>
              <a:rPr lang="en-US" sz="2400" dirty="0" smtClean="0">
                <a:solidFill>
                  <a:srgbClr val="C00000"/>
                </a:solidFill>
              </a:rPr>
              <a:t>(U-tube clip to be embedded week of 1-19-15</a:t>
            </a:r>
            <a:r>
              <a:rPr lang="en-US" dirty="0" smtClean="0">
                <a:solidFill>
                  <a:srgbClr val="C00000"/>
                </a:solidFill>
              </a:rPr>
              <a:t>)</a:t>
            </a:r>
            <a:endParaRPr lang="en-US" dirty="0">
              <a:solidFill>
                <a:srgbClr val="C00000"/>
              </a:solidFill>
            </a:endParaRPr>
          </a:p>
        </p:txBody>
      </p:sp>
    </p:spTree>
    <p:extLst>
      <p:ext uri="{BB962C8B-B14F-4D97-AF65-F5344CB8AC3E}">
        <p14:creationId xmlns:p14="http://schemas.microsoft.com/office/powerpoint/2010/main" val="251777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open ended questions</a:t>
            </a:r>
            <a:endParaRPr lang="en-US" dirty="0"/>
          </a:p>
        </p:txBody>
      </p:sp>
      <p:sp>
        <p:nvSpPr>
          <p:cNvPr id="3" name="Content Placeholder 2"/>
          <p:cNvSpPr>
            <a:spLocks noGrp="1"/>
          </p:cNvSpPr>
          <p:nvPr>
            <p:ph idx="1"/>
          </p:nvPr>
        </p:nvSpPr>
        <p:spPr>
          <a:xfrm>
            <a:off x="2053110" y="2035834"/>
            <a:ext cx="3174498" cy="4365702"/>
          </a:xfrm>
        </p:spPr>
        <p:txBody>
          <a:bodyPr/>
          <a:lstStyle/>
          <a:p>
            <a:pPr marL="0" indent="0">
              <a:buNone/>
            </a:pPr>
            <a:r>
              <a:rPr lang="en-US" b="1" dirty="0" smtClean="0"/>
              <a:t>Tell me…</a:t>
            </a:r>
          </a:p>
          <a:p>
            <a:pPr marL="0" indent="0">
              <a:spcBef>
                <a:spcPts val="600"/>
              </a:spcBef>
              <a:buNone/>
            </a:pPr>
            <a:r>
              <a:rPr lang="en-US" b="1" dirty="0"/>
              <a:t> </a:t>
            </a:r>
            <a:r>
              <a:rPr lang="en-US" b="1" dirty="0" smtClean="0"/>
              <a:t>    What</a:t>
            </a:r>
          </a:p>
          <a:p>
            <a:pPr marL="0" indent="0">
              <a:spcBef>
                <a:spcPts val="600"/>
              </a:spcBef>
              <a:buNone/>
            </a:pPr>
            <a:r>
              <a:rPr lang="en-US" b="1" dirty="0"/>
              <a:t> </a:t>
            </a:r>
            <a:r>
              <a:rPr lang="en-US" b="1" dirty="0" smtClean="0"/>
              <a:t>    Who</a:t>
            </a:r>
          </a:p>
          <a:p>
            <a:pPr marL="0" indent="0">
              <a:spcBef>
                <a:spcPts val="600"/>
              </a:spcBef>
              <a:buNone/>
            </a:pPr>
            <a:r>
              <a:rPr lang="en-US" b="1" dirty="0"/>
              <a:t> </a:t>
            </a:r>
            <a:r>
              <a:rPr lang="en-US" b="1" dirty="0" smtClean="0"/>
              <a:t>    When</a:t>
            </a:r>
          </a:p>
          <a:p>
            <a:pPr marL="0" indent="0">
              <a:spcBef>
                <a:spcPts val="600"/>
              </a:spcBef>
              <a:buNone/>
            </a:pPr>
            <a:r>
              <a:rPr lang="en-US" b="1" dirty="0"/>
              <a:t> </a:t>
            </a:r>
            <a:r>
              <a:rPr lang="en-US" b="1" dirty="0" smtClean="0"/>
              <a:t>    Where</a:t>
            </a:r>
          </a:p>
          <a:p>
            <a:pPr marL="0" indent="0">
              <a:spcBef>
                <a:spcPts val="600"/>
              </a:spcBef>
              <a:buNone/>
            </a:pPr>
            <a:r>
              <a:rPr lang="en-US" b="1" dirty="0"/>
              <a:t> </a:t>
            </a:r>
            <a:r>
              <a:rPr lang="en-US" b="1" dirty="0" smtClean="0"/>
              <a:t>    How</a:t>
            </a:r>
            <a:endParaRPr lang="en-US" b="1" dirty="0"/>
          </a:p>
        </p:txBody>
      </p:sp>
      <p:sp>
        <p:nvSpPr>
          <p:cNvPr id="4" name="TextBox 3"/>
          <p:cNvSpPr txBox="1"/>
          <p:nvPr/>
        </p:nvSpPr>
        <p:spPr>
          <a:xfrm>
            <a:off x="4779034" y="2035834"/>
            <a:ext cx="3285066" cy="3431709"/>
          </a:xfrm>
          <a:prstGeom prst="rect">
            <a:avLst/>
          </a:prstGeom>
          <a:noFill/>
        </p:spPr>
        <p:txBody>
          <a:bodyPr wrap="none" rtlCol="0">
            <a:spAutoFit/>
          </a:bodyPr>
          <a:lstStyle/>
          <a:p>
            <a:r>
              <a:rPr lang="en-US" sz="3200" b="1" dirty="0" smtClean="0">
                <a:solidFill>
                  <a:srgbClr val="FF0000"/>
                </a:solidFill>
                <a:latin typeface="Calibri" panose="020F0502020204030204" pitchFamily="34" charset="0"/>
              </a:rPr>
              <a:t>Avoid…</a:t>
            </a:r>
          </a:p>
          <a:p>
            <a:pPr>
              <a:spcBef>
                <a:spcPts val="600"/>
              </a:spcBef>
            </a:pPr>
            <a:r>
              <a:rPr lang="en-US" sz="3200" b="1" dirty="0">
                <a:solidFill>
                  <a:srgbClr val="FF0000"/>
                </a:solidFill>
                <a:latin typeface="Calibri" panose="020F0502020204030204" pitchFamily="34" charset="0"/>
              </a:rPr>
              <a:t> </a:t>
            </a:r>
            <a:r>
              <a:rPr lang="en-US" sz="3200" b="1" dirty="0" smtClean="0">
                <a:solidFill>
                  <a:srgbClr val="FF0000"/>
                </a:solidFill>
                <a:latin typeface="Calibri" panose="020F0502020204030204" pitchFamily="34" charset="0"/>
              </a:rPr>
              <a:t>    Did</a:t>
            </a:r>
          </a:p>
          <a:p>
            <a:pPr>
              <a:spcBef>
                <a:spcPts val="600"/>
              </a:spcBef>
            </a:pPr>
            <a:r>
              <a:rPr lang="en-US" sz="3200" b="1" dirty="0">
                <a:solidFill>
                  <a:srgbClr val="FF0000"/>
                </a:solidFill>
                <a:latin typeface="Calibri" panose="020F0502020204030204" pitchFamily="34" charset="0"/>
              </a:rPr>
              <a:t> </a:t>
            </a:r>
            <a:r>
              <a:rPr lang="en-US" sz="3200" b="1" dirty="0" smtClean="0">
                <a:solidFill>
                  <a:srgbClr val="FF0000"/>
                </a:solidFill>
                <a:latin typeface="Calibri" panose="020F0502020204030204" pitchFamily="34" charset="0"/>
              </a:rPr>
              <a:t>    Was</a:t>
            </a:r>
          </a:p>
          <a:p>
            <a:pPr>
              <a:spcBef>
                <a:spcPts val="600"/>
              </a:spcBef>
            </a:pPr>
            <a:r>
              <a:rPr lang="en-US" sz="3200" b="1" dirty="0">
                <a:solidFill>
                  <a:srgbClr val="FF0000"/>
                </a:solidFill>
                <a:latin typeface="Calibri" panose="020F0502020204030204" pitchFamily="34" charset="0"/>
              </a:rPr>
              <a:t> </a:t>
            </a:r>
            <a:r>
              <a:rPr lang="en-US" sz="3200" b="1" dirty="0" smtClean="0">
                <a:solidFill>
                  <a:srgbClr val="FF0000"/>
                </a:solidFill>
                <a:latin typeface="Calibri" panose="020F0502020204030204" pitchFamily="34" charset="0"/>
              </a:rPr>
              <a:t>    Can you tell me</a:t>
            </a:r>
          </a:p>
          <a:p>
            <a:pPr>
              <a:spcBef>
                <a:spcPts val="600"/>
              </a:spcBef>
            </a:pPr>
            <a:r>
              <a:rPr lang="en-US" sz="3200" b="1" dirty="0">
                <a:solidFill>
                  <a:srgbClr val="FF0000"/>
                </a:solidFill>
                <a:latin typeface="Calibri" panose="020F0502020204030204" pitchFamily="34" charset="0"/>
              </a:rPr>
              <a:t> </a:t>
            </a:r>
            <a:r>
              <a:rPr lang="en-US" sz="3200" b="1" dirty="0" smtClean="0">
                <a:solidFill>
                  <a:srgbClr val="FF0000"/>
                </a:solidFill>
                <a:latin typeface="Calibri" panose="020F0502020204030204" pitchFamily="34" charset="0"/>
              </a:rPr>
              <a:t>    Do you know</a:t>
            </a:r>
          </a:p>
          <a:p>
            <a:pPr>
              <a:spcBef>
                <a:spcPts val="600"/>
              </a:spcBef>
            </a:pPr>
            <a:r>
              <a:rPr lang="en-US" sz="3200" b="1" dirty="0">
                <a:solidFill>
                  <a:srgbClr val="FF0000"/>
                </a:solidFill>
                <a:latin typeface="Calibri" panose="020F0502020204030204" pitchFamily="34" charset="0"/>
              </a:rPr>
              <a:t> </a:t>
            </a:r>
            <a:r>
              <a:rPr lang="en-US" sz="3200" b="1" dirty="0" smtClean="0">
                <a:solidFill>
                  <a:srgbClr val="FF0000"/>
                </a:solidFill>
                <a:latin typeface="Calibri" panose="020F0502020204030204" pitchFamily="34" charset="0"/>
              </a:rPr>
              <a:t>    OR</a:t>
            </a:r>
            <a:endParaRPr lang="en-US" sz="3200" b="1" dirty="0">
              <a:solidFill>
                <a:srgbClr val="FF0000"/>
              </a:solidFill>
              <a:latin typeface="Calibri" panose="020F0502020204030204" pitchFamily="34" charset="0"/>
            </a:endParaRPr>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4.2.10</a:t>
            </a:r>
            <a:endParaRPr lang="en-US" sz="1200" dirty="0"/>
          </a:p>
        </p:txBody>
      </p:sp>
    </p:spTree>
    <p:extLst>
      <p:ext uri="{BB962C8B-B14F-4D97-AF65-F5344CB8AC3E}">
        <p14:creationId xmlns:p14="http://schemas.microsoft.com/office/powerpoint/2010/main" val="3011273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Phase of Interview</a:t>
            </a:r>
            <a:endParaRPr lang="en-US" dirty="0"/>
          </a:p>
        </p:txBody>
      </p:sp>
      <p:sp>
        <p:nvSpPr>
          <p:cNvPr id="81930" name="AutoShape 1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2" name="AutoShape 12"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6" name="AutoShape 16"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8" name="AutoShape 18"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0" name="AutoShape 2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2" name="AutoShape 22"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4" name="AutoShape 24"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81948" name="Picture 28" descr="https://encrypted-tbn0.gstatic.com/images?q=tbn:ANd9GcStwkEhz9opOia8Z67E3OC7I6eydIQMWpJDHWpxNuzz3pRchC1v"/>
          <p:cNvPicPr>
            <a:picLocks noChangeAspect="1" noChangeArrowheads="1"/>
          </p:cNvPicPr>
          <p:nvPr/>
        </p:nvPicPr>
        <p:blipFill>
          <a:blip r:embed="rId2"/>
          <a:srcRect/>
          <a:stretch>
            <a:fillRect/>
          </a:stretch>
        </p:blipFill>
        <p:spPr bwMode="auto">
          <a:xfrm>
            <a:off x="2967487" y="2156604"/>
            <a:ext cx="3830127" cy="2898475"/>
          </a:xfrm>
          <a:prstGeom prst="rect">
            <a:avLst/>
          </a:prstGeom>
          <a:noFill/>
        </p:spPr>
      </p:pic>
      <p:sp>
        <p:nvSpPr>
          <p:cNvPr id="11" name="TextBox 10"/>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4.2.11</a:t>
            </a:r>
            <a:endParaRPr lang="en-US" sz="1200" dirty="0"/>
          </a:p>
        </p:txBody>
      </p:sp>
    </p:spTree>
    <p:extLst>
      <p:ext uri="{BB962C8B-B14F-4D97-AF65-F5344CB8AC3E}">
        <p14:creationId xmlns:p14="http://schemas.microsoft.com/office/powerpoint/2010/main" val="2227716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Interviews at school</a:t>
            </a:r>
            <a:endParaRPr lang="en-US" dirty="0"/>
          </a:p>
        </p:txBody>
      </p:sp>
      <p:sp>
        <p:nvSpPr>
          <p:cNvPr id="81930" name="AutoShape 1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2" name="AutoShape 12"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6" name="AutoShape 16"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8" name="AutoShape 18"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0" name="AutoShape 2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2" name="AutoShape 22"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4" name="AutoShape 24"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314" name="Picture 2" descr="http://ts1.mm.bing.net/th?&amp;id=HN.608028435932121014&amp;w=300&amp;h=300&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721" y="2249338"/>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65221" y="1601537"/>
            <a:ext cx="4621578" cy="3847207"/>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rgbClr val="56944F"/>
                </a:solidFill>
              </a:rPr>
              <a:t>Find quiet, private setting</a:t>
            </a:r>
          </a:p>
          <a:p>
            <a:endParaRPr lang="en-US" sz="1000" dirty="0" smtClean="0">
              <a:solidFill>
                <a:srgbClr val="56944F"/>
              </a:solidFill>
            </a:endParaRPr>
          </a:p>
          <a:p>
            <a:pPr marL="457200" indent="-457200">
              <a:buFont typeface="Arial" panose="020B0604020202020204" pitchFamily="34" charset="0"/>
              <a:buChar char="•"/>
            </a:pPr>
            <a:r>
              <a:rPr lang="en-US" sz="3200" dirty="0" smtClean="0">
                <a:solidFill>
                  <a:srgbClr val="56944F"/>
                </a:solidFill>
              </a:rPr>
              <a:t>Wait for natural break in child’s schedule</a:t>
            </a:r>
          </a:p>
          <a:p>
            <a:endParaRPr lang="en-US" sz="1000" dirty="0" smtClean="0">
              <a:solidFill>
                <a:srgbClr val="56944F"/>
              </a:solidFill>
            </a:endParaRPr>
          </a:p>
          <a:p>
            <a:pPr marL="457200" indent="-457200">
              <a:buFont typeface="Arial" panose="020B0604020202020204" pitchFamily="34" charset="0"/>
              <a:buChar char="•"/>
            </a:pPr>
            <a:r>
              <a:rPr lang="en-US" sz="3200" dirty="0" smtClean="0">
                <a:solidFill>
                  <a:srgbClr val="56944F"/>
                </a:solidFill>
              </a:rPr>
              <a:t>Help child regain composure before going back to class</a:t>
            </a:r>
            <a:endParaRPr lang="en-US" sz="3200" dirty="0">
              <a:solidFill>
                <a:srgbClr val="56944F"/>
              </a:solidFill>
            </a:endParaRPr>
          </a:p>
        </p:txBody>
      </p:sp>
      <p:sp>
        <p:nvSpPr>
          <p:cNvPr id="12" name="TextBox 11"/>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4.2.12</a:t>
            </a:r>
            <a:endParaRPr lang="en-US" sz="1200" dirty="0"/>
          </a:p>
        </p:txBody>
      </p:sp>
    </p:spTree>
    <p:extLst>
      <p:ext uri="{BB962C8B-B14F-4D97-AF65-F5344CB8AC3E}">
        <p14:creationId xmlns:p14="http://schemas.microsoft.com/office/powerpoint/2010/main" val="914078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p:cNvSpPr>
            <a:spLocks noGrp="1"/>
          </p:cNvSpPr>
          <p:nvPr>
            <p:ph type="title"/>
          </p:nvPr>
        </p:nvSpPr>
        <p:spPr/>
        <p:txBody>
          <a:bodyPr/>
          <a:lstStyle/>
          <a:p>
            <a:r>
              <a:rPr lang="en-US" dirty="0" smtClean="0">
                <a:latin typeface="Arial Black" pitchFamily="34" charset="0"/>
              </a:rPr>
              <a:t>Day 1 Agenda</a:t>
            </a:r>
          </a:p>
        </p:txBody>
      </p:sp>
      <p:sp>
        <p:nvSpPr>
          <p:cNvPr id="2" name="Content Placeholder 1"/>
          <p:cNvSpPr>
            <a:spLocks noGrp="1"/>
          </p:cNvSpPr>
          <p:nvPr>
            <p:ph idx="1"/>
          </p:nvPr>
        </p:nvSpPr>
        <p:spPr>
          <a:xfrm>
            <a:off x="1604565" y="1328468"/>
            <a:ext cx="7082264" cy="4749452"/>
          </a:xfrm>
        </p:spPr>
        <p:txBody>
          <a:bodyPr>
            <a:normAutofit fontScale="92500" lnSpcReduction="10000"/>
          </a:bodyPr>
          <a:lstStyle/>
          <a:p>
            <a:pPr marL="514350" lvl="0" indent="-514350">
              <a:buFont typeface="+mj-lt"/>
              <a:buAutoNum type="arabicPeriod"/>
            </a:pPr>
            <a:endParaRPr lang="en-US" dirty="0" smtClean="0"/>
          </a:p>
          <a:p>
            <a:pPr marL="514350" lvl="0" indent="-514350">
              <a:buFont typeface="+mj-lt"/>
              <a:buAutoNum type="arabicPeriod"/>
            </a:pPr>
            <a:r>
              <a:rPr lang="en-US" dirty="0" smtClean="0"/>
              <a:t>Debrief </a:t>
            </a:r>
            <a:r>
              <a:rPr lang="en-US" dirty="0"/>
              <a:t>field observations.</a:t>
            </a:r>
            <a:endParaRPr lang="en-US" b="1" dirty="0"/>
          </a:p>
          <a:p>
            <a:pPr marL="514350" lvl="0" indent="-514350">
              <a:buFont typeface="+mj-lt"/>
              <a:buAutoNum type="arabicPeriod"/>
            </a:pPr>
            <a:r>
              <a:rPr lang="en-US" dirty="0"/>
              <a:t>Describe foundational concepts of interviewing children.</a:t>
            </a:r>
            <a:endParaRPr lang="en-US" b="1" dirty="0"/>
          </a:p>
          <a:p>
            <a:pPr marL="514350" lvl="0" indent="-514350">
              <a:buFont typeface="+mj-lt"/>
              <a:buAutoNum type="arabicPeriod"/>
            </a:pPr>
            <a:r>
              <a:rPr lang="en-US" dirty="0"/>
              <a:t>Identify how to conduct language assessments of children.</a:t>
            </a:r>
            <a:endParaRPr lang="en-US" b="1" dirty="0"/>
          </a:p>
          <a:p>
            <a:pPr marL="514350" lvl="0" indent="-514350">
              <a:buFont typeface="+mj-lt"/>
              <a:buAutoNum type="arabicPeriod"/>
            </a:pPr>
            <a:r>
              <a:rPr lang="en-US" dirty="0"/>
              <a:t>Identify and practice interviewing questions and solutions for children at different stages of language development.</a:t>
            </a:r>
            <a:endParaRPr lang="en-US" b="1" dirty="0"/>
          </a:p>
          <a:p>
            <a:pPr marL="0" indent="0">
              <a:buNone/>
            </a:pPr>
            <a:endParaRPr lang="en-US" dirty="0"/>
          </a:p>
        </p:txBody>
      </p:sp>
      <p:pic>
        <p:nvPicPr>
          <p:cNvPr id="10244" name="Picture 10"/>
          <p:cNvPicPr>
            <a:picLocks noChangeAspect="1"/>
          </p:cNvPicPr>
          <p:nvPr/>
        </p:nvPicPr>
        <p:blipFill>
          <a:blip r:embed="rId3" cstate="screen"/>
          <a:srcRect/>
          <a:stretch>
            <a:fillRect/>
          </a:stretch>
        </p:blipFill>
        <p:spPr bwMode="auto">
          <a:xfrm>
            <a:off x="7893050" y="5348288"/>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4.0.2</a:t>
            </a:r>
            <a:endParaRPr lang="en-US" sz="1200" dirty="0"/>
          </a:p>
        </p:txBody>
      </p:sp>
    </p:spTree>
    <p:extLst>
      <p:ext uri="{BB962C8B-B14F-4D97-AF65-F5344CB8AC3E}">
        <p14:creationId xmlns:p14="http://schemas.microsoft.com/office/powerpoint/2010/main" val="1670955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Non-threatening, empathetic style</a:t>
            </a:r>
            <a:endParaRPr lang="en-US" dirty="0"/>
          </a:p>
        </p:txBody>
      </p:sp>
      <p:pic>
        <p:nvPicPr>
          <p:cNvPr id="80906" name="Picture 10" descr="https://encrypted-tbn3.gstatic.com/images?q=tbn:ANd9GcTn6psxRjUfibtgGNZrMbmhhtNaCC_Cr57EaZKOBvgtwXobrSq7lw"/>
          <p:cNvPicPr>
            <a:picLocks noChangeAspect="1" noChangeArrowheads="1"/>
          </p:cNvPicPr>
          <p:nvPr/>
        </p:nvPicPr>
        <p:blipFill>
          <a:blip r:embed="rId2"/>
          <a:srcRect/>
          <a:stretch>
            <a:fillRect/>
          </a:stretch>
        </p:blipFill>
        <p:spPr bwMode="auto">
          <a:xfrm>
            <a:off x="1397479" y="2117424"/>
            <a:ext cx="3053452" cy="2686051"/>
          </a:xfrm>
          <a:prstGeom prst="rect">
            <a:avLst/>
          </a:prstGeom>
          <a:noFill/>
        </p:spPr>
      </p:pic>
      <p:sp>
        <p:nvSpPr>
          <p:cNvPr id="9" name="TextBox 8"/>
          <p:cNvSpPr txBox="1"/>
          <p:nvPr/>
        </p:nvSpPr>
        <p:spPr>
          <a:xfrm>
            <a:off x="4450931" y="2832282"/>
            <a:ext cx="806132" cy="523220"/>
          </a:xfrm>
          <a:prstGeom prst="rect">
            <a:avLst/>
          </a:prstGeom>
          <a:noFill/>
        </p:spPr>
        <p:txBody>
          <a:bodyPr wrap="square" rtlCol="0">
            <a:spAutoFit/>
          </a:bodyPr>
          <a:lstStyle/>
          <a:p>
            <a:pPr algn="ctr"/>
            <a:r>
              <a:rPr lang="en-US" sz="2800" dirty="0" smtClean="0"/>
              <a:t>OR</a:t>
            </a:r>
            <a:endParaRPr lang="en-US" sz="2800" dirty="0"/>
          </a:p>
        </p:txBody>
      </p:sp>
      <p:pic>
        <p:nvPicPr>
          <p:cNvPr id="80908" name="Picture 12" descr="https://encrypted-tbn1.gstatic.com/images?q=tbn:ANd9GcTzzr5ysKgudvShHlw0PPK5c0myweA_QfSd7HGPfCEyZW34nx5etg"/>
          <p:cNvPicPr>
            <a:picLocks noChangeAspect="1" noChangeArrowheads="1"/>
          </p:cNvPicPr>
          <p:nvPr/>
        </p:nvPicPr>
        <p:blipFill>
          <a:blip r:embed="rId3"/>
          <a:srcRect/>
          <a:stretch>
            <a:fillRect/>
          </a:stretch>
        </p:blipFill>
        <p:spPr bwMode="auto">
          <a:xfrm>
            <a:off x="5503952" y="2117424"/>
            <a:ext cx="2742901" cy="2686051"/>
          </a:xfrm>
          <a:prstGeom prst="rect">
            <a:avLst/>
          </a:prstGeom>
          <a:noFill/>
        </p:spPr>
      </p:pic>
      <p:sp>
        <p:nvSpPr>
          <p:cNvPr id="6" name="TextBox 5"/>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4.2.13</a:t>
            </a:r>
            <a:endParaRPr lang="en-US" sz="1200" dirty="0"/>
          </a:p>
        </p:txBody>
      </p:sp>
    </p:spTree>
    <p:extLst>
      <p:ext uri="{BB962C8B-B14F-4D97-AF65-F5344CB8AC3E}">
        <p14:creationId xmlns:p14="http://schemas.microsoft.com/office/powerpoint/2010/main" val="4105311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 Interview Purpose</a:t>
            </a:r>
            <a:endParaRPr lang="en-US" dirty="0"/>
          </a:p>
        </p:txBody>
      </p:sp>
      <p:sp>
        <p:nvSpPr>
          <p:cNvPr id="3" name="Content Placeholder 2"/>
          <p:cNvSpPr>
            <a:spLocks noGrp="1"/>
          </p:cNvSpPr>
          <p:nvPr>
            <p:ph idx="1"/>
          </p:nvPr>
        </p:nvSpPr>
        <p:spPr/>
        <p:txBody>
          <a:bodyPr/>
          <a:lstStyle/>
          <a:p>
            <a:r>
              <a:rPr lang="en-US" dirty="0" smtClean="0"/>
              <a:t>Introduce yourself and your role</a:t>
            </a:r>
          </a:p>
          <a:p>
            <a:r>
              <a:rPr lang="en-US" dirty="0" smtClean="0"/>
              <a:t>Explain purpose of interview</a:t>
            </a:r>
          </a:p>
          <a:p>
            <a:r>
              <a:rPr lang="en-US" dirty="0" smtClean="0"/>
              <a:t>Address child concerns/misconceptions</a:t>
            </a:r>
          </a:p>
          <a:p>
            <a:r>
              <a:rPr lang="en-US" dirty="0" smtClean="0"/>
              <a:t>Discuss limits of confidentiality</a:t>
            </a: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4.2.14</a:t>
            </a:r>
            <a:endParaRPr lang="en-US" sz="1200" dirty="0"/>
          </a:p>
        </p:txBody>
      </p:sp>
    </p:spTree>
    <p:extLst>
      <p:ext uri="{BB962C8B-B14F-4D97-AF65-F5344CB8AC3E}">
        <p14:creationId xmlns:p14="http://schemas.microsoft.com/office/powerpoint/2010/main" val="14533908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Interviewing Essentials</a:t>
            </a:r>
            <a:endParaRPr lang="en-US" dirty="0"/>
          </a:p>
        </p:txBody>
      </p:sp>
      <p:sp>
        <p:nvSpPr>
          <p:cNvPr id="3" name="Content Placeholder 2"/>
          <p:cNvSpPr>
            <a:spLocks noGrp="1"/>
          </p:cNvSpPr>
          <p:nvPr>
            <p:ph idx="1"/>
          </p:nvPr>
        </p:nvSpPr>
        <p:spPr/>
        <p:txBody>
          <a:bodyPr/>
          <a:lstStyle/>
          <a:p>
            <a:r>
              <a:rPr lang="en-US" dirty="0" smtClean="0"/>
              <a:t>Never lie to a child</a:t>
            </a:r>
          </a:p>
          <a:p>
            <a:r>
              <a:rPr lang="en-US" dirty="0" smtClean="0"/>
              <a:t>Never promise a child you will keep them safe</a:t>
            </a:r>
          </a:p>
          <a:p>
            <a:r>
              <a:rPr lang="en-US" dirty="0" smtClean="0"/>
              <a:t>Determine who else knows about the maltreatment</a:t>
            </a:r>
          </a:p>
          <a:p>
            <a:r>
              <a:rPr lang="en-US" dirty="0" smtClean="0"/>
              <a:t>Plan with child as to parent or other caregiver responses to disclosures</a:t>
            </a: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4.2.15</a:t>
            </a:r>
            <a:endParaRPr lang="en-US" sz="1200" dirty="0"/>
          </a:p>
        </p:txBody>
      </p:sp>
    </p:spTree>
    <p:extLst>
      <p:ext uri="{BB962C8B-B14F-4D97-AF65-F5344CB8AC3E}">
        <p14:creationId xmlns:p14="http://schemas.microsoft.com/office/powerpoint/2010/main" val="30221767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Decrease Child Stress Level</a:t>
            </a:r>
            <a:endParaRPr lang="en-US" dirty="0"/>
          </a:p>
        </p:txBody>
      </p:sp>
      <p:pic>
        <p:nvPicPr>
          <p:cNvPr id="81922" name="Picture 2" descr="https://encrypted-tbn2.gstatic.com/images?q=tbn:ANd9GcRCQRpctNkwe6ogFwyttNQWsKrmCnRV9QRQRSAF6EXup88vWAYl"/>
          <p:cNvPicPr>
            <a:picLocks noChangeAspect="1" noChangeArrowheads="1"/>
          </p:cNvPicPr>
          <p:nvPr/>
        </p:nvPicPr>
        <p:blipFill>
          <a:blip r:embed="rId2"/>
          <a:srcRect/>
          <a:stretch>
            <a:fillRect/>
          </a:stretch>
        </p:blipFill>
        <p:spPr bwMode="auto">
          <a:xfrm>
            <a:off x="1604536" y="2066043"/>
            <a:ext cx="3295268" cy="1557051"/>
          </a:xfrm>
          <a:prstGeom prst="rect">
            <a:avLst/>
          </a:prstGeom>
          <a:noFill/>
        </p:spPr>
      </p:pic>
      <p:pic>
        <p:nvPicPr>
          <p:cNvPr id="81924" name="Picture 4" descr="https://encrypted-tbn3.gstatic.com/images?q=tbn:ANd9GcT9Q2pEAe8OGcotWMct2_HMBDfsAi-gabQVdSSEOInoON-sn_XU9g"/>
          <p:cNvPicPr>
            <a:picLocks noChangeAspect="1" noChangeArrowheads="1"/>
          </p:cNvPicPr>
          <p:nvPr/>
        </p:nvPicPr>
        <p:blipFill>
          <a:blip r:embed="rId3"/>
          <a:srcRect/>
          <a:stretch>
            <a:fillRect/>
          </a:stretch>
        </p:blipFill>
        <p:spPr bwMode="auto">
          <a:xfrm>
            <a:off x="2725969" y="3968150"/>
            <a:ext cx="1932017" cy="2191109"/>
          </a:xfrm>
          <a:prstGeom prst="rect">
            <a:avLst/>
          </a:prstGeom>
          <a:noFill/>
        </p:spPr>
      </p:pic>
      <p:sp>
        <p:nvSpPr>
          <p:cNvPr id="81930" name="AutoShape 1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2" name="AutoShape 12"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6" name="AutoShape 16"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8" name="AutoShape 18"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0" name="AutoShape 2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2" name="AutoShape 22"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4" name="AutoShape 24"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81946" name="Picture 26" descr="http://www.blackcelebkids.com/wp-content/uploads/2013/02/sad-child-16x9.jpg"/>
          <p:cNvPicPr>
            <a:picLocks noChangeAspect="1" noChangeArrowheads="1"/>
          </p:cNvPicPr>
          <p:nvPr/>
        </p:nvPicPr>
        <p:blipFill>
          <a:blip r:embed="rId4"/>
          <a:srcRect/>
          <a:stretch>
            <a:fillRect/>
          </a:stretch>
        </p:blipFill>
        <p:spPr bwMode="auto">
          <a:xfrm>
            <a:off x="5400136" y="2066043"/>
            <a:ext cx="3027871" cy="1557051"/>
          </a:xfrm>
          <a:prstGeom prst="rect">
            <a:avLst/>
          </a:prstGeom>
          <a:noFill/>
        </p:spPr>
      </p:pic>
      <p:pic>
        <p:nvPicPr>
          <p:cNvPr id="17" name="Picture 6" descr="https://encrypted-tbn0.gstatic.com/images?q=tbn:ANd9GcTLhZDZ7G4E4794WU4vztgXeJRimLMn7qXMMtdPOjh9LoKHQH0t"/>
          <p:cNvPicPr>
            <a:picLocks noChangeAspect="1" noChangeArrowheads="1"/>
          </p:cNvPicPr>
          <p:nvPr/>
        </p:nvPicPr>
        <p:blipFill>
          <a:blip r:embed="rId5"/>
          <a:srcRect/>
          <a:stretch>
            <a:fillRect/>
          </a:stretch>
        </p:blipFill>
        <p:spPr bwMode="auto">
          <a:xfrm>
            <a:off x="5352991" y="3968149"/>
            <a:ext cx="1936930" cy="2018583"/>
          </a:xfrm>
          <a:prstGeom prst="rect">
            <a:avLst/>
          </a:prstGeom>
          <a:noFill/>
        </p:spPr>
      </p:pic>
      <p:sp>
        <p:nvSpPr>
          <p:cNvPr id="14" name="TextBox 1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4.2.16</a:t>
            </a:r>
            <a:endParaRPr lang="en-US" sz="1200" dirty="0"/>
          </a:p>
        </p:txBody>
      </p:sp>
    </p:spTree>
    <p:extLst>
      <p:ext uri="{BB962C8B-B14F-4D97-AF65-F5344CB8AC3E}">
        <p14:creationId xmlns:p14="http://schemas.microsoft.com/office/powerpoint/2010/main" val="2227716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smtClean="0"/>
              <a:t>Lab Activity 2:</a:t>
            </a:r>
            <a:r>
              <a:rPr lang="en-US" dirty="0" smtClean="0"/>
              <a:t/>
            </a:r>
            <a:br>
              <a:rPr lang="en-US" dirty="0" smtClean="0"/>
            </a:br>
            <a:r>
              <a:rPr lang="en-US" sz="3600" dirty="0" smtClean="0"/>
              <a:t>Ten Step Investigative Interview, The Instructions</a:t>
            </a:r>
            <a:br>
              <a:rPr lang="en-US" sz="3600" dirty="0" smtClean="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4.2.17</a:t>
            </a:r>
            <a:endParaRPr lang="en-US" sz="1200" dirty="0"/>
          </a:p>
        </p:txBody>
      </p:sp>
      <p:sp>
        <p:nvSpPr>
          <p:cNvPr id="6" name="TextBox 5"/>
          <p:cNvSpPr txBox="1"/>
          <p:nvPr/>
        </p:nvSpPr>
        <p:spPr>
          <a:xfrm>
            <a:off x="1380228" y="5325798"/>
            <a:ext cx="6642338" cy="461665"/>
          </a:xfrm>
          <a:prstGeom prst="rect">
            <a:avLst/>
          </a:prstGeom>
          <a:noFill/>
        </p:spPr>
        <p:txBody>
          <a:bodyPr wrap="square" rtlCol="0">
            <a:spAutoFit/>
          </a:bodyPr>
          <a:lstStyle/>
          <a:p>
            <a:r>
              <a:rPr lang="en-US" sz="2400" dirty="0" smtClean="0">
                <a:solidFill>
                  <a:srgbClr val="C00000"/>
                </a:solidFill>
              </a:rPr>
              <a:t>(U-tube clip to be embedded week of 1-19-15</a:t>
            </a:r>
            <a:r>
              <a:rPr lang="en-US" dirty="0" smtClean="0">
                <a:solidFill>
                  <a:srgbClr val="C00000"/>
                </a:solidFill>
              </a:rPr>
              <a:t>)</a:t>
            </a:r>
            <a:endParaRPr lang="en-US" dirty="0">
              <a:solidFill>
                <a:srgbClr val="C00000"/>
              </a:solidFill>
            </a:endParaRPr>
          </a:p>
        </p:txBody>
      </p:sp>
    </p:spTree>
    <p:extLst>
      <p:ext uri="{BB962C8B-B14F-4D97-AF65-F5344CB8AC3E}">
        <p14:creationId xmlns:p14="http://schemas.microsoft.com/office/powerpoint/2010/main" val="2517774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Instructions for Child Interviews</a:t>
            </a:r>
            <a:endParaRPr lang="en-US" dirty="0"/>
          </a:p>
        </p:txBody>
      </p:sp>
      <p:sp>
        <p:nvSpPr>
          <p:cNvPr id="3" name="Content Placeholder 2"/>
          <p:cNvSpPr>
            <a:spLocks noGrp="1"/>
          </p:cNvSpPr>
          <p:nvPr>
            <p:ph idx="1"/>
          </p:nvPr>
        </p:nvSpPr>
        <p:spPr/>
        <p:txBody>
          <a:bodyPr>
            <a:normAutofit fontScale="85000" lnSpcReduction="20000"/>
          </a:bodyPr>
          <a:lstStyle/>
          <a:p>
            <a:pPr>
              <a:buNone/>
            </a:pPr>
            <a:r>
              <a:rPr lang="en-US" b="1" dirty="0" smtClean="0"/>
              <a:t>1.  DON’T KNOW </a:t>
            </a:r>
            <a:r>
              <a:rPr lang="en-US" dirty="0" smtClean="0"/>
              <a:t>instruction</a:t>
            </a:r>
          </a:p>
          <a:p>
            <a:pPr>
              <a:buNone/>
            </a:pPr>
            <a:endParaRPr lang="en-US" dirty="0" smtClean="0"/>
          </a:p>
          <a:p>
            <a:pPr>
              <a:buNone/>
            </a:pPr>
            <a:r>
              <a:rPr lang="en-US" b="1" dirty="0" smtClean="0"/>
              <a:t>2.  DON’T UNDERSTAND </a:t>
            </a:r>
            <a:r>
              <a:rPr lang="en-US" dirty="0" smtClean="0"/>
              <a:t>instruction</a:t>
            </a:r>
          </a:p>
          <a:p>
            <a:pPr>
              <a:buNone/>
            </a:pPr>
            <a:endParaRPr lang="en-US" dirty="0" smtClean="0"/>
          </a:p>
          <a:p>
            <a:pPr>
              <a:buNone/>
            </a:pPr>
            <a:r>
              <a:rPr lang="en-US" b="1" dirty="0" smtClean="0"/>
              <a:t>3.  YOU’RE WRONG </a:t>
            </a:r>
            <a:r>
              <a:rPr lang="en-US" dirty="0" smtClean="0"/>
              <a:t>instruction</a:t>
            </a:r>
          </a:p>
          <a:p>
            <a:pPr>
              <a:buNone/>
            </a:pPr>
            <a:r>
              <a:rPr lang="en-US" dirty="0" smtClean="0"/>
              <a:t> </a:t>
            </a:r>
          </a:p>
          <a:p>
            <a:pPr>
              <a:buNone/>
            </a:pPr>
            <a:r>
              <a:rPr lang="en-US" b="1" dirty="0" smtClean="0"/>
              <a:t>4.  IGNORANT INTERVIEWER </a:t>
            </a:r>
            <a:r>
              <a:rPr lang="en-US" dirty="0" smtClean="0"/>
              <a:t>instruction</a:t>
            </a:r>
          </a:p>
          <a:p>
            <a:pPr>
              <a:buNone/>
            </a:pPr>
            <a:r>
              <a:rPr lang="en-US" dirty="0" smtClean="0"/>
              <a:t> </a:t>
            </a:r>
          </a:p>
          <a:p>
            <a:pPr>
              <a:buNone/>
            </a:pPr>
            <a:r>
              <a:rPr lang="en-US" b="1" dirty="0" smtClean="0"/>
              <a:t>5.  PROMISE TO TELL THE TRUTH instruction</a:t>
            </a:r>
            <a:endParaRPr lang="en-US" dirty="0" smtClean="0"/>
          </a:p>
          <a:p>
            <a:pPr>
              <a:buNone/>
            </a:pPr>
            <a:r>
              <a:rPr lang="en-US" dirty="0" smtClean="0"/>
              <a:t> </a:t>
            </a:r>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4.2.18</a:t>
            </a:r>
            <a:endParaRPr lang="en-US"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smtClean="0"/>
              <a:t>Lab Activity 3:</a:t>
            </a:r>
            <a:r>
              <a:rPr lang="en-US" dirty="0" smtClean="0"/>
              <a:t/>
            </a:r>
            <a:br>
              <a:rPr lang="en-US" dirty="0" smtClean="0"/>
            </a:br>
            <a:r>
              <a:rPr lang="en-US" sz="3600" dirty="0" smtClean="0"/>
              <a:t>Demonstrate use of child interview instructions.</a:t>
            </a:r>
            <a:br>
              <a:rPr lang="en-US" sz="3600" dirty="0" smtClean="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4.2.19</a:t>
            </a:r>
            <a:endParaRPr lang="en-US" sz="1200" dirty="0"/>
          </a:p>
        </p:txBody>
      </p:sp>
    </p:spTree>
    <p:extLst>
      <p:ext uri="{BB962C8B-B14F-4D97-AF65-F5344CB8AC3E}">
        <p14:creationId xmlns:p14="http://schemas.microsoft.com/office/powerpoint/2010/main" val="16251927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To Consider When Talking With A Child In Distress</a:t>
            </a:r>
            <a:endParaRPr lang="en-US" dirty="0"/>
          </a:p>
        </p:txBody>
      </p:sp>
      <p:sp>
        <p:nvSpPr>
          <p:cNvPr id="3" name="Content Placeholder 2"/>
          <p:cNvSpPr>
            <a:spLocks noGrp="1"/>
          </p:cNvSpPr>
          <p:nvPr>
            <p:ph idx="1"/>
          </p:nvPr>
        </p:nvSpPr>
        <p:spPr>
          <a:xfrm>
            <a:off x="1345720" y="1850241"/>
            <a:ext cx="4183811" cy="4365702"/>
          </a:xfrm>
        </p:spPr>
        <p:txBody>
          <a:bodyPr>
            <a:normAutofit fontScale="92500" lnSpcReduction="10000"/>
          </a:bodyPr>
          <a:lstStyle/>
          <a:p>
            <a:r>
              <a:rPr lang="en-US" dirty="0" smtClean="0"/>
              <a:t>Attending behaviors</a:t>
            </a:r>
          </a:p>
          <a:p>
            <a:pPr lvl="1"/>
            <a:r>
              <a:rPr lang="en-US" dirty="0"/>
              <a:t>Be attuned to child</a:t>
            </a:r>
          </a:p>
          <a:p>
            <a:pPr lvl="1"/>
            <a:r>
              <a:rPr lang="en-US" dirty="0"/>
              <a:t>Be self-aware </a:t>
            </a:r>
            <a:endParaRPr lang="en-US" dirty="0" smtClean="0"/>
          </a:p>
          <a:p>
            <a:r>
              <a:rPr lang="en-US" dirty="0" smtClean="0"/>
              <a:t>Right setting for interview</a:t>
            </a:r>
          </a:p>
          <a:p>
            <a:r>
              <a:rPr lang="en-US" dirty="0" smtClean="0"/>
              <a:t>Use of drawings, other props</a:t>
            </a:r>
          </a:p>
          <a:p>
            <a:r>
              <a:rPr lang="en-US" dirty="0" smtClean="0"/>
              <a:t>Don’t make promises you can’t keep</a:t>
            </a:r>
          </a:p>
        </p:txBody>
      </p:sp>
      <p:pic>
        <p:nvPicPr>
          <p:cNvPr id="7" name="Picture 8" descr="https://encrypted-tbn1.gstatic.com/images?q=tbn:ANd9GcTxv13xSM3d1JfRGV5RQqWxUCIPCK3D8xxN49G829kI8xdTaCGQ"/>
          <p:cNvPicPr>
            <a:picLocks noChangeAspect="1" noChangeArrowheads="1"/>
          </p:cNvPicPr>
          <p:nvPr/>
        </p:nvPicPr>
        <p:blipFill>
          <a:blip r:embed="rId2"/>
          <a:srcRect/>
          <a:stretch>
            <a:fillRect/>
          </a:stretch>
        </p:blipFill>
        <p:spPr bwMode="auto">
          <a:xfrm>
            <a:off x="5865963" y="2247057"/>
            <a:ext cx="2225615" cy="2635494"/>
          </a:xfrm>
          <a:prstGeom prst="rect">
            <a:avLst/>
          </a:prstGeom>
          <a:noFill/>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4.2.20</a:t>
            </a:r>
            <a:endParaRPr lang="en-US" sz="1200" dirty="0"/>
          </a:p>
        </p:txBody>
      </p:sp>
    </p:spTree>
    <p:extLst>
      <p:ext uri="{BB962C8B-B14F-4D97-AF65-F5344CB8AC3E}">
        <p14:creationId xmlns:p14="http://schemas.microsoft.com/office/powerpoint/2010/main" val="15296276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smtClean="0"/>
              <a:t>Lab Unit 4.3</a:t>
            </a:r>
            <a:endParaRPr lang="en-US" dirty="0"/>
          </a:p>
        </p:txBody>
      </p:sp>
      <p:sp>
        <p:nvSpPr>
          <p:cNvPr id="3" name="Subtitle 2"/>
          <p:cNvSpPr>
            <a:spLocks noGrp="1"/>
          </p:cNvSpPr>
          <p:nvPr>
            <p:ph type="subTitle" idx="1"/>
          </p:nvPr>
        </p:nvSpPr>
        <p:spPr>
          <a:xfrm>
            <a:off x="1344167" y="2648198"/>
            <a:ext cx="7474712" cy="1015340"/>
          </a:xfrm>
        </p:spPr>
        <p:txBody>
          <a:bodyPr>
            <a:normAutofit lnSpcReduction="10000"/>
          </a:bodyPr>
          <a:lstStyle/>
          <a:p>
            <a:r>
              <a:rPr lang="en-US" dirty="0" smtClean="0"/>
              <a:t>Language Assessment and Narrative Practice</a:t>
            </a:r>
          </a:p>
        </p:txBody>
      </p:sp>
      <p:pic>
        <p:nvPicPr>
          <p:cNvPr id="4" name="Picture 10"/>
          <p:cNvPicPr>
            <a:picLocks noChangeAspect="1"/>
          </p:cNvPicPr>
          <p:nvPr/>
        </p:nvPicPr>
        <p:blipFill>
          <a:blip r:embed="rId3" cstate="screen"/>
          <a:srcRect/>
          <a:stretch>
            <a:fillRect/>
          </a:stretch>
        </p:blipFill>
        <p:spPr bwMode="auto">
          <a:xfrm>
            <a:off x="7748904" y="431863"/>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4.3.1</a:t>
            </a:r>
            <a:endParaRPr lang="en-US" sz="1200" dirty="0"/>
          </a:p>
        </p:txBody>
      </p:sp>
    </p:spTree>
    <p:extLst>
      <p:ext uri="{BB962C8B-B14F-4D97-AF65-F5344CB8AC3E}">
        <p14:creationId xmlns:p14="http://schemas.microsoft.com/office/powerpoint/2010/main" val="1815258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a:xfrm>
            <a:off x="1466514" y="1453426"/>
            <a:ext cx="7082264" cy="4365702"/>
          </a:xfrm>
        </p:spPr>
        <p:txBody>
          <a:bodyPr>
            <a:normAutofit fontScale="92500" lnSpcReduction="10000"/>
          </a:bodyPr>
          <a:lstStyle/>
          <a:p>
            <a:pPr marL="514350" lvl="0" indent="-514350">
              <a:buFont typeface="+mj-lt"/>
              <a:buAutoNum type="arabicPeriod"/>
            </a:pPr>
            <a:r>
              <a:rPr lang="en-US" dirty="0"/>
              <a:t>Explain the suggestibility of children.</a:t>
            </a:r>
          </a:p>
          <a:p>
            <a:pPr marL="514350" lvl="0" indent="-514350">
              <a:buFont typeface="+mj-lt"/>
              <a:buAutoNum type="arabicPeriod"/>
            </a:pPr>
            <a:r>
              <a:rPr lang="en-US" dirty="0"/>
              <a:t>Describe the instructions for child interviews from the “10 step” process.</a:t>
            </a:r>
          </a:p>
          <a:p>
            <a:pPr marL="514350" lvl="0" indent="-514350">
              <a:buFont typeface="+mj-lt"/>
              <a:buAutoNum type="arabicPeriod"/>
            </a:pPr>
            <a:r>
              <a:rPr lang="en-US" dirty="0"/>
              <a:t>Discuss narrative practice (helping children tell their story).</a:t>
            </a:r>
          </a:p>
          <a:p>
            <a:pPr marL="514350" lvl="0" indent="-514350">
              <a:buFont typeface="+mj-lt"/>
              <a:buAutoNum type="arabicPeriod"/>
            </a:pPr>
            <a:r>
              <a:rPr lang="en-US" dirty="0"/>
              <a:t>Explain the use of narrative practice to assess language skills.</a:t>
            </a:r>
          </a:p>
          <a:p>
            <a:pPr marL="514350" indent="-514350">
              <a:buFont typeface="+mj-lt"/>
              <a:buAutoNum type="arabicPeriod"/>
            </a:pPr>
            <a:r>
              <a:rPr lang="en-US" dirty="0" smtClean="0"/>
              <a:t>Describe and demonstrate language solutions.</a:t>
            </a: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4.3.2</a:t>
            </a:r>
            <a:endParaRPr lang="en-US" sz="1200" dirty="0"/>
          </a:p>
        </p:txBody>
      </p:sp>
    </p:spTree>
    <p:extLst>
      <p:ext uri="{BB962C8B-B14F-4D97-AF65-F5344CB8AC3E}">
        <p14:creationId xmlns:p14="http://schemas.microsoft.com/office/powerpoint/2010/main" val="3736995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p:cNvSpPr>
            <a:spLocks noGrp="1"/>
          </p:cNvSpPr>
          <p:nvPr>
            <p:ph type="title"/>
          </p:nvPr>
        </p:nvSpPr>
        <p:spPr>
          <a:xfrm>
            <a:off x="1604536" y="371008"/>
            <a:ext cx="7082263" cy="1143000"/>
          </a:xfrm>
        </p:spPr>
        <p:txBody>
          <a:bodyPr/>
          <a:lstStyle/>
          <a:p>
            <a:r>
              <a:rPr lang="en-US" dirty="0" smtClean="0">
                <a:latin typeface="Arial Black" pitchFamily="34" charset="0"/>
              </a:rPr>
              <a:t>Day 2 Agenda</a:t>
            </a:r>
          </a:p>
        </p:txBody>
      </p:sp>
      <p:sp>
        <p:nvSpPr>
          <p:cNvPr id="2" name="Content Placeholder 1"/>
          <p:cNvSpPr>
            <a:spLocks noGrp="1"/>
          </p:cNvSpPr>
          <p:nvPr>
            <p:ph idx="1"/>
          </p:nvPr>
        </p:nvSpPr>
        <p:spPr>
          <a:xfrm>
            <a:off x="1362974" y="1328468"/>
            <a:ext cx="7323855" cy="4749452"/>
          </a:xfrm>
        </p:spPr>
        <p:txBody>
          <a:bodyPr>
            <a:normAutofit/>
          </a:bodyPr>
          <a:lstStyle/>
          <a:p>
            <a:pPr marL="514350" lvl="0" indent="-514350">
              <a:buFont typeface="+mj-lt"/>
              <a:buAutoNum type="arabicPeriod"/>
            </a:pPr>
            <a:r>
              <a:rPr lang="en-US" dirty="0" smtClean="0"/>
              <a:t>Describe </a:t>
            </a:r>
            <a:r>
              <a:rPr lang="en-US" dirty="0"/>
              <a:t>foundational concepts of interviewing </a:t>
            </a:r>
            <a:r>
              <a:rPr lang="en-US" dirty="0" smtClean="0"/>
              <a:t>children for maltreatment disclosures and safety assessment.</a:t>
            </a:r>
            <a:endParaRPr lang="en-US" b="1" dirty="0"/>
          </a:p>
          <a:p>
            <a:pPr marL="514350" lvl="0" indent="-514350">
              <a:buFont typeface="+mj-lt"/>
              <a:buAutoNum type="arabicPeriod"/>
            </a:pPr>
            <a:r>
              <a:rPr lang="en-US" dirty="0" smtClean="0"/>
              <a:t>Identify </a:t>
            </a:r>
            <a:r>
              <a:rPr lang="en-US" dirty="0"/>
              <a:t>and practice interviewing </a:t>
            </a:r>
            <a:r>
              <a:rPr lang="en-US" dirty="0" smtClean="0"/>
              <a:t>questions to learn about maltreatment and safety.</a:t>
            </a:r>
          </a:p>
          <a:p>
            <a:pPr marL="514350" lvl="0" indent="-514350">
              <a:buFont typeface="+mj-lt"/>
              <a:buAutoNum type="arabicPeriod"/>
            </a:pPr>
            <a:r>
              <a:rPr lang="en-US" dirty="0" smtClean="0"/>
              <a:t>Prepare for field observation and practice of child interviewing skills.</a:t>
            </a:r>
            <a:endParaRPr lang="en-US" dirty="0"/>
          </a:p>
          <a:p>
            <a:pPr marL="0" indent="0">
              <a:buNone/>
            </a:pPr>
            <a:endParaRPr lang="en-US" dirty="0"/>
          </a:p>
        </p:txBody>
      </p:sp>
      <p:pic>
        <p:nvPicPr>
          <p:cNvPr id="10244" name="Picture 10"/>
          <p:cNvPicPr>
            <a:picLocks noChangeAspect="1"/>
          </p:cNvPicPr>
          <p:nvPr/>
        </p:nvPicPr>
        <p:blipFill>
          <a:blip r:embed="rId3" cstate="screen"/>
          <a:srcRect/>
          <a:stretch>
            <a:fillRect/>
          </a:stretch>
        </p:blipFill>
        <p:spPr bwMode="auto">
          <a:xfrm>
            <a:off x="7893050" y="5348288"/>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4.0.3</a:t>
            </a:r>
            <a:endParaRPr lang="en-US" sz="1200" dirty="0"/>
          </a:p>
        </p:txBody>
      </p:sp>
    </p:spTree>
    <p:extLst>
      <p:ext uri="{BB962C8B-B14F-4D97-AF65-F5344CB8AC3E}">
        <p14:creationId xmlns:p14="http://schemas.microsoft.com/office/powerpoint/2010/main" val="2082877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Suggestibility</a:t>
            </a:r>
            <a:endParaRPr lang="en-US" dirty="0"/>
          </a:p>
        </p:txBody>
      </p:sp>
      <p:sp>
        <p:nvSpPr>
          <p:cNvPr id="3" name="Content Placeholder 2"/>
          <p:cNvSpPr>
            <a:spLocks noGrp="1"/>
          </p:cNvSpPr>
          <p:nvPr>
            <p:ph idx="1"/>
          </p:nvPr>
        </p:nvSpPr>
        <p:spPr>
          <a:xfrm>
            <a:off x="1604537" y="1850241"/>
            <a:ext cx="3881864" cy="4365702"/>
          </a:xfrm>
        </p:spPr>
        <p:txBody>
          <a:bodyPr/>
          <a:lstStyle/>
          <a:p>
            <a:r>
              <a:rPr lang="en-US" dirty="0"/>
              <a:t>Unintended interviewer influence</a:t>
            </a:r>
          </a:p>
          <a:p>
            <a:r>
              <a:rPr lang="en-US" dirty="0" smtClean="0"/>
              <a:t>Coaching </a:t>
            </a:r>
            <a:r>
              <a:rPr lang="en-US" dirty="0"/>
              <a:t>or shaping by parent/caregiver</a:t>
            </a:r>
          </a:p>
          <a:p>
            <a:r>
              <a:rPr lang="en-US" dirty="0" smtClean="0"/>
              <a:t>Coercion </a:t>
            </a:r>
            <a:r>
              <a:rPr lang="en-US" dirty="0"/>
              <a:t>not to tell</a:t>
            </a:r>
          </a:p>
          <a:p>
            <a:endParaRPr lang="en-US" dirty="0"/>
          </a:p>
        </p:txBody>
      </p:sp>
      <p:pic>
        <p:nvPicPr>
          <p:cNvPr id="4" name="Picture 4" descr="http://ts1.mm.bing.net/th?id=HN.608041277877980371&amp;w=103&amp;h=103&amp;c=8&amp;pid=3.1&amp;qlt=90&amp;r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412" y="1850241"/>
            <a:ext cx="2518913" cy="31400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4.3.3</a:t>
            </a:r>
            <a:endParaRPr lang="en-US" sz="1200" dirty="0"/>
          </a:p>
        </p:txBody>
      </p:sp>
    </p:spTree>
    <p:extLst>
      <p:ext uri="{BB962C8B-B14F-4D97-AF65-F5344CB8AC3E}">
        <p14:creationId xmlns:p14="http://schemas.microsoft.com/office/powerpoint/2010/main" val="4018166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smtClean="0"/>
              <a:t>Lab Activity 4:</a:t>
            </a:r>
            <a:r>
              <a:rPr lang="en-US" dirty="0" smtClean="0"/>
              <a:t/>
            </a:r>
            <a:br>
              <a:rPr lang="en-US" dirty="0" smtClean="0"/>
            </a:br>
            <a:r>
              <a:rPr lang="en-US" sz="3600" dirty="0" smtClean="0"/>
              <a:t>Ten Step Investigative Interview, </a:t>
            </a:r>
            <a:r>
              <a:rPr lang="en-US" sz="3600" dirty="0"/>
              <a:t/>
            </a:r>
            <a:br>
              <a:rPr lang="en-US" sz="3600" dirty="0"/>
            </a:br>
            <a:r>
              <a:rPr lang="en-US" sz="3600" dirty="0" smtClean="0"/>
              <a:t>Narrative Practice</a:t>
            </a:r>
            <a:br>
              <a:rPr lang="en-US" sz="3600" dirty="0" smtClean="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4.3.4</a:t>
            </a:r>
            <a:endParaRPr lang="en-US" sz="1200" dirty="0"/>
          </a:p>
        </p:txBody>
      </p:sp>
      <p:sp>
        <p:nvSpPr>
          <p:cNvPr id="6" name="TextBox 5"/>
          <p:cNvSpPr txBox="1"/>
          <p:nvPr/>
        </p:nvSpPr>
        <p:spPr>
          <a:xfrm>
            <a:off x="1380228" y="5325798"/>
            <a:ext cx="6642338" cy="461665"/>
          </a:xfrm>
          <a:prstGeom prst="rect">
            <a:avLst/>
          </a:prstGeom>
          <a:noFill/>
        </p:spPr>
        <p:txBody>
          <a:bodyPr wrap="square" rtlCol="0">
            <a:spAutoFit/>
          </a:bodyPr>
          <a:lstStyle/>
          <a:p>
            <a:r>
              <a:rPr lang="en-US" sz="2400" dirty="0" smtClean="0">
                <a:solidFill>
                  <a:srgbClr val="C00000"/>
                </a:solidFill>
              </a:rPr>
              <a:t>(U-tube clip to be embedded week of 1-19-15</a:t>
            </a:r>
            <a:r>
              <a:rPr lang="en-US" dirty="0" smtClean="0">
                <a:solidFill>
                  <a:srgbClr val="C00000"/>
                </a:solidFill>
              </a:rPr>
              <a:t>)</a:t>
            </a:r>
            <a:endParaRPr lang="en-US" dirty="0">
              <a:solidFill>
                <a:srgbClr val="C00000"/>
              </a:solidFill>
            </a:endParaRPr>
          </a:p>
        </p:txBody>
      </p:sp>
    </p:spTree>
    <p:extLst>
      <p:ext uri="{BB962C8B-B14F-4D97-AF65-F5344CB8AC3E}">
        <p14:creationId xmlns:p14="http://schemas.microsoft.com/office/powerpoint/2010/main" val="30277229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Like to do/Don’t like to do</a:t>
            </a:r>
            <a:endParaRPr lang="en-US" dirty="0"/>
          </a:p>
        </p:txBody>
      </p:sp>
      <p:sp>
        <p:nvSpPr>
          <p:cNvPr id="3" name="Text Placeholder 2"/>
          <p:cNvSpPr>
            <a:spLocks noGrp="1"/>
          </p:cNvSpPr>
          <p:nvPr>
            <p:ph idx="1"/>
          </p:nvPr>
        </p:nvSpPr>
        <p:spPr/>
        <p:txBody>
          <a:bodyPr/>
          <a:lstStyle/>
          <a:p>
            <a:r>
              <a:rPr lang="en-US" sz="2800" dirty="0"/>
              <a:t>First, I’d like you to tell me about things you LIKE to do.</a:t>
            </a:r>
          </a:p>
          <a:p>
            <a:r>
              <a:rPr lang="en-US" sz="2800" dirty="0"/>
              <a:t>Follow up with TELL ME MORE questions. e.g., “You said you like to play soccer. Tell me more about soccer.”</a:t>
            </a:r>
          </a:p>
          <a:p>
            <a:r>
              <a:rPr lang="en-US" sz="2800" dirty="0"/>
              <a:t>Now tell me about the things you DON’T LIKE to do.</a:t>
            </a:r>
          </a:p>
          <a:p>
            <a:r>
              <a:rPr lang="en-US" sz="2800" dirty="0"/>
              <a:t>Follow up with TELL ME MORE questions.</a:t>
            </a:r>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4.3.5</a:t>
            </a:r>
            <a:endParaRPr lang="en-US" sz="1200" dirty="0"/>
          </a:p>
        </p:txBody>
      </p:sp>
    </p:spTree>
    <p:extLst>
      <p:ext uri="{BB962C8B-B14F-4D97-AF65-F5344CB8AC3E}">
        <p14:creationId xmlns:p14="http://schemas.microsoft.com/office/powerpoint/2010/main" val="1691319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1063278"/>
            <a:ext cx="7082263" cy="1143000"/>
          </a:xfrm>
        </p:spPr>
        <p:txBody>
          <a:bodyPr/>
          <a:lstStyle/>
          <a:p>
            <a:pPr algn="l"/>
            <a:r>
              <a:rPr lang="en-US" dirty="0" smtClean="0"/>
              <a:t/>
            </a:r>
            <a:br>
              <a:rPr lang="en-US" dirty="0" smtClean="0"/>
            </a:br>
            <a:r>
              <a:rPr lang="en-US" dirty="0" smtClean="0"/>
              <a:t>               Frames</a:t>
            </a:r>
            <a:endParaRPr lang="en-US" dirty="0"/>
          </a:p>
        </p:txBody>
      </p:sp>
      <p:sp>
        <p:nvSpPr>
          <p:cNvPr id="3" name="Text Placeholder 2"/>
          <p:cNvSpPr>
            <a:spLocks noGrp="1"/>
          </p:cNvSpPr>
          <p:nvPr>
            <p:ph idx="1"/>
          </p:nvPr>
        </p:nvSpPr>
        <p:spPr>
          <a:xfrm>
            <a:off x="2173879" y="2229803"/>
            <a:ext cx="4865299" cy="2704506"/>
          </a:xfrm>
        </p:spPr>
        <p:txBody>
          <a:bodyPr/>
          <a:lstStyle/>
          <a:p>
            <a:r>
              <a:rPr lang="en-US" dirty="0" smtClean="0"/>
              <a:t>Let’s child know the topic</a:t>
            </a:r>
          </a:p>
          <a:p>
            <a:r>
              <a:rPr lang="en-US" dirty="0" smtClean="0"/>
              <a:t>Keeps interview focus</a:t>
            </a:r>
          </a:p>
          <a:p>
            <a:r>
              <a:rPr lang="en-US" dirty="0"/>
              <a:t>R</a:t>
            </a:r>
            <a:r>
              <a:rPr lang="en-US" dirty="0" smtClean="0"/>
              <a:t>edirect a child’s focus</a:t>
            </a:r>
          </a:p>
          <a:p>
            <a:r>
              <a:rPr lang="en-US" dirty="0"/>
              <a:t>Can go back to it</a:t>
            </a:r>
          </a:p>
          <a:p>
            <a:endParaRPr lang="en-US" dirty="0"/>
          </a:p>
        </p:txBody>
      </p:sp>
      <p:pic>
        <p:nvPicPr>
          <p:cNvPr id="17411" name="Picture 3" descr="C:\Users\radigan-linda\AppData\Local\Microsoft\Windows\Temporary Internet Files\Content.IE5\MHL802QB\Just_Frames_5_by_ScrapBe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224" y="279999"/>
            <a:ext cx="6366295" cy="58235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4.3.6</a:t>
            </a:r>
            <a:endParaRPr lang="en-US" sz="1200" dirty="0"/>
          </a:p>
        </p:txBody>
      </p:sp>
    </p:spTree>
    <p:extLst>
      <p:ext uri="{BB962C8B-B14F-4D97-AF65-F5344CB8AC3E}">
        <p14:creationId xmlns:p14="http://schemas.microsoft.com/office/powerpoint/2010/main" val="39937553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202792"/>
            <a:ext cx="7082263" cy="1143000"/>
          </a:xfrm>
        </p:spPr>
        <p:txBody>
          <a:bodyPr/>
          <a:lstStyle/>
          <a:p>
            <a:r>
              <a:rPr lang="en-US" dirty="0" smtClean="0"/>
              <a:t>Tell me about your birthday!</a:t>
            </a:r>
            <a:endParaRPr lang="en-US" dirty="0"/>
          </a:p>
        </p:txBody>
      </p:sp>
      <p:sp>
        <p:nvSpPr>
          <p:cNvPr id="3" name="Text Placeholder 2"/>
          <p:cNvSpPr>
            <a:spLocks noGrp="1"/>
          </p:cNvSpPr>
          <p:nvPr>
            <p:ph idx="1"/>
          </p:nvPr>
        </p:nvSpPr>
        <p:spPr>
          <a:xfrm>
            <a:off x="1604535" y="3256346"/>
            <a:ext cx="7082264" cy="3420499"/>
          </a:xfrm>
        </p:spPr>
        <p:txBody>
          <a:bodyPr/>
          <a:lstStyle/>
          <a:p>
            <a:r>
              <a:rPr lang="en-US" dirty="0" smtClean="0"/>
              <a:t>“Now tell me about your birthday. Tell me everything that happened.”</a:t>
            </a:r>
          </a:p>
          <a:p>
            <a:r>
              <a:rPr lang="en-US" dirty="0" smtClean="0"/>
              <a:t>Follow-up with “What happened next?”</a:t>
            </a:r>
          </a:p>
          <a:p>
            <a:r>
              <a:rPr lang="en-US" dirty="0" smtClean="0"/>
              <a:t>“You said you played in the bouncy. What did you do next?”</a:t>
            </a:r>
            <a:endParaRPr lang="en-US" dirty="0"/>
          </a:p>
        </p:txBody>
      </p:sp>
      <p:pic>
        <p:nvPicPr>
          <p:cNvPr id="13324" name="Picture 12" descr="http://i.huffpost.com/gen/1296313/thumbs/r-CHILD-BIRTHDAY-PARTY-large570.jpg?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794" y="1071221"/>
            <a:ext cx="5429250" cy="2185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435782"/>
            <a:ext cx="3140015" cy="276999"/>
          </a:xfrm>
          <a:prstGeom prst="rect">
            <a:avLst/>
          </a:prstGeom>
          <a:noFill/>
        </p:spPr>
        <p:txBody>
          <a:bodyPr wrap="square" rtlCol="0">
            <a:spAutoFit/>
          </a:bodyPr>
          <a:lstStyle/>
          <a:p>
            <a:r>
              <a:rPr lang="en-US" sz="1200" dirty="0" smtClean="0"/>
              <a:t>Core Pre-Service Curriculum – Lab 4.3.7</a:t>
            </a:r>
            <a:endParaRPr lang="en-US" sz="1200" dirty="0"/>
          </a:p>
        </p:txBody>
      </p:sp>
    </p:spTree>
    <p:extLst>
      <p:ext uri="{BB962C8B-B14F-4D97-AF65-F5344CB8AC3E}">
        <p14:creationId xmlns:p14="http://schemas.microsoft.com/office/powerpoint/2010/main" val="32833272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Helping the child tell their story</a:t>
            </a:r>
            <a:endParaRPr lang="en-US" dirty="0"/>
          </a:p>
        </p:txBody>
      </p:sp>
      <p:sp>
        <p:nvSpPr>
          <p:cNvPr id="3" name="Text Placeholder 2"/>
          <p:cNvSpPr>
            <a:spLocks noGrp="1"/>
          </p:cNvSpPr>
          <p:nvPr>
            <p:ph idx="1"/>
          </p:nvPr>
        </p:nvSpPr>
        <p:spPr>
          <a:xfrm>
            <a:off x="1397501" y="1656219"/>
            <a:ext cx="7289297" cy="4365702"/>
          </a:xfrm>
        </p:spPr>
        <p:txBody>
          <a:bodyPr>
            <a:normAutofit fontScale="92500" lnSpcReduction="20000"/>
          </a:bodyPr>
          <a:lstStyle/>
          <a:p>
            <a:pPr marL="514350" lvl="0" indent="-514350">
              <a:buFont typeface="+mj-lt"/>
              <a:buAutoNum type="arabicPeriod"/>
            </a:pPr>
            <a:r>
              <a:rPr lang="en-US" dirty="0" smtClean="0"/>
              <a:t>Who </a:t>
            </a:r>
            <a:r>
              <a:rPr lang="en-US" dirty="0"/>
              <a:t>are characters and where does it take place?</a:t>
            </a:r>
          </a:p>
          <a:p>
            <a:pPr marL="514350" lvl="0" indent="-514350">
              <a:buFont typeface="+mj-lt"/>
              <a:buAutoNum type="arabicPeriod"/>
            </a:pPr>
            <a:r>
              <a:rPr lang="en-US" dirty="0"/>
              <a:t>What made event come about?</a:t>
            </a:r>
          </a:p>
          <a:p>
            <a:pPr marL="514350" lvl="0" indent="-514350">
              <a:buFont typeface="+mj-lt"/>
              <a:buAutoNum type="arabicPeriod"/>
            </a:pPr>
            <a:r>
              <a:rPr lang="en-US" dirty="0"/>
              <a:t>What happened?</a:t>
            </a:r>
          </a:p>
          <a:p>
            <a:pPr marL="514350" lvl="0" indent="-514350">
              <a:buFont typeface="+mj-lt"/>
              <a:buAutoNum type="arabicPeriod"/>
            </a:pPr>
            <a:r>
              <a:rPr lang="en-US" dirty="0"/>
              <a:t>What were the motivations/goals of main characters?</a:t>
            </a:r>
          </a:p>
          <a:p>
            <a:pPr marL="514350" lvl="0" indent="-514350">
              <a:buFont typeface="+mj-lt"/>
              <a:buAutoNum type="arabicPeriod"/>
            </a:pPr>
            <a:r>
              <a:rPr lang="en-US" dirty="0"/>
              <a:t>What were the attitudes/emotions of main characters?</a:t>
            </a:r>
          </a:p>
          <a:p>
            <a:pPr marL="514350" lvl="0" indent="-514350">
              <a:buFont typeface="+mj-lt"/>
              <a:buAutoNum type="arabicPeriod"/>
            </a:pPr>
            <a:r>
              <a:rPr lang="en-US" dirty="0"/>
              <a:t>What were the consequences and conclusion? </a:t>
            </a:r>
          </a:p>
          <a:p>
            <a:pPr marL="514350" indent="-514350">
              <a:buFont typeface="+mj-lt"/>
              <a:buAutoNum type="arabicPeriod"/>
            </a:pP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4.3.8</a:t>
            </a:r>
            <a:endParaRPr lang="en-US" sz="1200" dirty="0"/>
          </a:p>
        </p:txBody>
      </p:sp>
    </p:spTree>
    <p:extLst>
      <p:ext uri="{BB962C8B-B14F-4D97-AF65-F5344CB8AC3E}">
        <p14:creationId xmlns:p14="http://schemas.microsoft.com/office/powerpoint/2010/main" val="41450529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854" y="491778"/>
            <a:ext cx="5357002" cy="1143000"/>
          </a:xfrm>
        </p:spPr>
        <p:txBody>
          <a:bodyPr/>
          <a:lstStyle/>
          <a:p>
            <a:r>
              <a:rPr lang="en-US" dirty="0" smtClean="0"/>
              <a:t>Language Assessment</a:t>
            </a:r>
            <a:br>
              <a:rPr lang="en-US" dirty="0" smtClean="0"/>
            </a:br>
            <a:endParaRPr lang="en-US" dirty="0"/>
          </a:p>
        </p:txBody>
      </p:sp>
      <p:sp>
        <p:nvSpPr>
          <p:cNvPr id="3" name="Content Placeholder 2"/>
          <p:cNvSpPr>
            <a:spLocks noGrp="1"/>
          </p:cNvSpPr>
          <p:nvPr>
            <p:ph idx="1"/>
          </p:nvPr>
        </p:nvSpPr>
        <p:spPr>
          <a:xfrm>
            <a:off x="2622431" y="1397479"/>
            <a:ext cx="3554082" cy="4024833"/>
          </a:xfrm>
        </p:spPr>
        <p:txBody>
          <a:bodyPr>
            <a:normAutofit/>
          </a:bodyPr>
          <a:lstStyle/>
          <a:p>
            <a:r>
              <a:rPr lang="en-US" sz="3600" dirty="0" smtClean="0"/>
              <a:t>Vocabulary</a:t>
            </a:r>
          </a:p>
          <a:p>
            <a:r>
              <a:rPr lang="en-US" sz="3600" dirty="0" smtClean="0"/>
              <a:t>Comprehension </a:t>
            </a:r>
          </a:p>
          <a:p>
            <a:r>
              <a:rPr lang="en-US" sz="3600" dirty="0" smtClean="0"/>
              <a:t>Memory</a:t>
            </a:r>
          </a:p>
          <a:p>
            <a:r>
              <a:rPr lang="en-US" sz="3600" dirty="0" smtClean="0"/>
              <a:t>Attention span</a:t>
            </a:r>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4.3.9</a:t>
            </a:r>
            <a:endParaRPr lang="en-US" sz="1200" dirty="0"/>
          </a:p>
        </p:txBody>
      </p:sp>
    </p:spTree>
    <p:extLst>
      <p:ext uri="{BB962C8B-B14F-4D97-AF65-F5344CB8AC3E}">
        <p14:creationId xmlns:p14="http://schemas.microsoft.com/office/powerpoint/2010/main" val="12689116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797" y="491778"/>
            <a:ext cx="5357002" cy="1143000"/>
          </a:xfrm>
        </p:spPr>
        <p:txBody>
          <a:bodyPr/>
          <a:lstStyle/>
          <a:p>
            <a:r>
              <a:rPr lang="en-US" dirty="0" smtClean="0"/>
              <a:t> </a:t>
            </a:r>
            <a:br>
              <a:rPr lang="en-US" dirty="0" smtClean="0"/>
            </a:br>
            <a:r>
              <a:rPr lang="en-US" dirty="0" smtClean="0"/>
              <a:t>Pre-School Age </a:t>
            </a:r>
            <a:br>
              <a:rPr lang="en-US" dirty="0" smtClean="0"/>
            </a:br>
            <a:r>
              <a:rPr lang="en-US" dirty="0" smtClean="0"/>
              <a:t>(3-5 years)</a:t>
            </a:r>
            <a:endParaRPr lang="en-US" dirty="0"/>
          </a:p>
        </p:txBody>
      </p:sp>
      <p:sp>
        <p:nvSpPr>
          <p:cNvPr id="3" name="Content Placeholder 2"/>
          <p:cNvSpPr>
            <a:spLocks noGrp="1"/>
          </p:cNvSpPr>
          <p:nvPr>
            <p:ph idx="1"/>
          </p:nvPr>
        </p:nvSpPr>
        <p:spPr>
          <a:xfrm>
            <a:off x="2173854" y="2191109"/>
            <a:ext cx="6366296" cy="4024833"/>
          </a:xfrm>
        </p:spPr>
        <p:txBody>
          <a:bodyPr>
            <a:normAutofit/>
          </a:bodyPr>
          <a:lstStyle/>
          <a:p>
            <a:pPr marL="0" indent="0">
              <a:buNone/>
            </a:pPr>
            <a:r>
              <a:rPr lang="en-US" b="1" dirty="0" smtClean="0"/>
              <a:t>Attributes:</a:t>
            </a:r>
          </a:p>
          <a:p>
            <a:r>
              <a:rPr lang="en-US" dirty="0" smtClean="0"/>
              <a:t>Honesty</a:t>
            </a:r>
          </a:p>
          <a:p>
            <a:r>
              <a:rPr lang="en-US" dirty="0" smtClean="0"/>
              <a:t>Lack of embarrassment</a:t>
            </a:r>
          </a:p>
          <a:p>
            <a:r>
              <a:rPr lang="en-US" dirty="0" smtClean="0"/>
              <a:t>May enjoy adult attention</a:t>
            </a:r>
          </a:p>
          <a:p>
            <a:r>
              <a:rPr lang="en-US" dirty="0" smtClean="0"/>
              <a:t>Lack of inhibition about sexual topics</a:t>
            </a:r>
            <a:endParaRPr lang="en-US" dirty="0"/>
          </a:p>
        </p:txBody>
      </p:sp>
      <p:pic>
        <p:nvPicPr>
          <p:cNvPr id="4" name="Picture 11" descr="http://www.firstfivecc.org/blog/wp-content/uploads/2013/03/Lit_Preschool_Circle_Ti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466" y="280234"/>
            <a:ext cx="1984077" cy="19108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4.3.10</a:t>
            </a:r>
            <a:endParaRPr lang="en-US" sz="1200" dirty="0"/>
          </a:p>
        </p:txBody>
      </p:sp>
    </p:spTree>
    <p:extLst>
      <p:ext uri="{BB962C8B-B14F-4D97-AF65-F5344CB8AC3E}">
        <p14:creationId xmlns:p14="http://schemas.microsoft.com/office/powerpoint/2010/main" val="34412800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Challenges: </a:t>
            </a:r>
            <a:br>
              <a:rPr lang="en-US" dirty="0" smtClean="0"/>
            </a:br>
            <a:r>
              <a:rPr lang="en-US" dirty="0" smtClean="0"/>
              <a:t>Pre-School Age</a:t>
            </a:r>
            <a:endParaRPr lang="en-US" dirty="0"/>
          </a:p>
        </p:txBody>
      </p:sp>
      <p:sp>
        <p:nvSpPr>
          <p:cNvPr id="3" name="Content Placeholder 2"/>
          <p:cNvSpPr>
            <a:spLocks noGrp="1"/>
          </p:cNvSpPr>
          <p:nvPr>
            <p:ph idx="1"/>
          </p:nvPr>
        </p:nvSpPr>
        <p:spPr>
          <a:xfrm>
            <a:off x="1604536" y="2057275"/>
            <a:ext cx="7082264" cy="4365702"/>
          </a:xfrm>
        </p:spPr>
        <p:txBody>
          <a:bodyPr>
            <a:normAutofit lnSpcReduction="10000"/>
          </a:bodyPr>
          <a:lstStyle/>
          <a:p>
            <a:r>
              <a:rPr lang="en-US" dirty="0" smtClean="0"/>
              <a:t>Literal and concrete</a:t>
            </a:r>
          </a:p>
          <a:p>
            <a:r>
              <a:rPr lang="en-US" dirty="0"/>
              <a:t>Reluctant to admit they don’t </a:t>
            </a:r>
            <a:r>
              <a:rPr lang="en-US" dirty="0" smtClean="0"/>
              <a:t>understand</a:t>
            </a:r>
          </a:p>
          <a:p>
            <a:r>
              <a:rPr lang="en-US" dirty="0" smtClean="0"/>
              <a:t>Yes bias</a:t>
            </a:r>
            <a:endParaRPr lang="en-US" dirty="0"/>
          </a:p>
          <a:p>
            <a:r>
              <a:rPr lang="en-US" dirty="0" smtClean="0"/>
              <a:t>Early language development</a:t>
            </a:r>
          </a:p>
          <a:p>
            <a:r>
              <a:rPr lang="en-US" dirty="0" smtClean="0"/>
              <a:t>Can </a:t>
            </a:r>
            <a:r>
              <a:rPr lang="en-US" dirty="0"/>
              <a:t>recite but don’t know (e.g. numbers</a:t>
            </a:r>
            <a:r>
              <a:rPr lang="en-US" dirty="0" smtClean="0"/>
              <a:t>)</a:t>
            </a:r>
          </a:p>
          <a:p>
            <a:r>
              <a:rPr lang="en-US" dirty="0" smtClean="0"/>
              <a:t>Kinship</a:t>
            </a:r>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4.3.11</a:t>
            </a:r>
            <a:endParaRPr lang="en-US" sz="1200" dirty="0"/>
          </a:p>
        </p:txBody>
      </p:sp>
    </p:spTree>
    <p:extLst>
      <p:ext uri="{BB962C8B-B14F-4D97-AF65-F5344CB8AC3E}">
        <p14:creationId xmlns:p14="http://schemas.microsoft.com/office/powerpoint/2010/main" val="38180814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alligator pretend or real?</a:t>
            </a:r>
            <a:endParaRPr lang="en-US" dirty="0"/>
          </a:p>
        </p:txBody>
      </p:sp>
      <p:pic>
        <p:nvPicPr>
          <p:cNvPr id="21506" name="Picture 2" descr="http://ts1.mm.bing.net/th?&amp;id=HN.608007622519754212&amp;w=300&amp;h=300&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659" y="1915065"/>
            <a:ext cx="5089585" cy="3950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4.3.12</a:t>
            </a:r>
            <a:endParaRPr lang="en-US" sz="1200" dirty="0"/>
          </a:p>
        </p:txBody>
      </p:sp>
    </p:spTree>
    <p:extLst>
      <p:ext uri="{BB962C8B-B14F-4D97-AF65-F5344CB8AC3E}">
        <p14:creationId xmlns:p14="http://schemas.microsoft.com/office/powerpoint/2010/main" val="3728477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smtClean="0"/>
              <a:t>Lab Unit 4.1</a:t>
            </a:r>
            <a:endParaRPr lang="en-US" dirty="0"/>
          </a:p>
        </p:txBody>
      </p:sp>
      <p:sp>
        <p:nvSpPr>
          <p:cNvPr id="3" name="Subtitle 2"/>
          <p:cNvSpPr>
            <a:spLocks noGrp="1"/>
          </p:cNvSpPr>
          <p:nvPr>
            <p:ph type="subTitle" idx="1"/>
          </p:nvPr>
        </p:nvSpPr>
        <p:spPr>
          <a:xfrm>
            <a:off x="1344167" y="2648198"/>
            <a:ext cx="7474712" cy="1015340"/>
          </a:xfrm>
        </p:spPr>
        <p:txBody>
          <a:bodyPr>
            <a:normAutofit lnSpcReduction="10000"/>
          </a:bodyPr>
          <a:lstStyle/>
          <a:p>
            <a:r>
              <a:rPr lang="en-US" dirty="0" smtClean="0"/>
              <a:t>Debrief Field Observations of Exploring and Focusing Skills</a:t>
            </a:r>
            <a:endParaRPr lang="en-US" dirty="0"/>
          </a:p>
        </p:txBody>
      </p:sp>
      <p:pic>
        <p:nvPicPr>
          <p:cNvPr id="4" name="Picture 10"/>
          <p:cNvPicPr>
            <a:picLocks noChangeAspect="1"/>
          </p:cNvPicPr>
          <p:nvPr/>
        </p:nvPicPr>
        <p:blipFill>
          <a:blip r:embed="rId3" cstate="screen"/>
          <a:srcRect/>
          <a:stretch>
            <a:fillRect/>
          </a:stretch>
        </p:blipFill>
        <p:spPr bwMode="auto">
          <a:xfrm>
            <a:off x="7748904" y="449026"/>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4.1.1</a:t>
            </a:r>
            <a:endParaRPr lang="en-US" sz="1200" dirty="0"/>
          </a:p>
        </p:txBody>
      </p:sp>
    </p:spTree>
    <p:extLst>
      <p:ext uri="{BB962C8B-B14F-4D97-AF65-F5344CB8AC3E}">
        <p14:creationId xmlns:p14="http://schemas.microsoft.com/office/powerpoint/2010/main" val="25455202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eaLnBrk="1" hangingPunct="1">
              <a:defRPr/>
            </a:pPr>
            <a:r>
              <a:rPr lang="en-US" altLang="en-US" sz="4400" dirty="0" smtClean="0">
                <a:solidFill>
                  <a:srgbClr val="18579B"/>
                </a:solidFill>
              </a:rPr>
              <a:t>Anatomical Diagrams</a:t>
            </a:r>
          </a:p>
        </p:txBody>
      </p:sp>
      <p:pic>
        <p:nvPicPr>
          <p:cNvPr id="389123" name="Picture 3" descr="bo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00561" y="1600201"/>
            <a:ext cx="3057704" cy="4179498"/>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24" name="Picture 4" descr="gir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31125" y="1600200"/>
            <a:ext cx="3065163" cy="4179499"/>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147312" y="5761115"/>
            <a:ext cx="7824159" cy="646331"/>
          </a:xfrm>
          <a:prstGeom prst="rect">
            <a:avLst/>
          </a:prstGeom>
        </p:spPr>
        <p:txBody>
          <a:bodyPr wrap="square">
            <a:spAutoFit/>
          </a:bodyPr>
          <a:lstStyle/>
          <a:p>
            <a:r>
              <a:rPr lang="en-US" b="1" dirty="0"/>
              <a:t>Children’s Advocacy Center, of the Thirteenth Judicial Circuit Court,</a:t>
            </a:r>
          </a:p>
          <a:p>
            <a:r>
              <a:rPr lang="en-US" b="1" dirty="0"/>
              <a:t>Tampa, Florida</a:t>
            </a:r>
          </a:p>
        </p:txBody>
      </p:sp>
      <p:sp>
        <p:nvSpPr>
          <p:cNvPr id="6" name="TextBox 5"/>
          <p:cNvSpPr txBox="1"/>
          <p:nvPr/>
        </p:nvSpPr>
        <p:spPr>
          <a:xfrm>
            <a:off x="1147312" y="6418529"/>
            <a:ext cx="3140015" cy="276999"/>
          </a:xfrm>
          <a:prstGeom prst="rect">
            <a:avLst/>
          </a:prstGeom>
          <a:noFill/>
        </p:spPr>
        <p:txBody>
          <a:bodyPr wrap="square" rtlCol="0">
            <a:spAutoFit/>
          </a:bodyPr>
          <a:lstStyle/>
          <a:p>
            <a:r>
              <a:rPr lang="en-US" sz="1200" dirty="0" smtClean="0"/>
              <a:t>Core Pre-Service Curriculum – Lab 4.3.13</a:t>
            </a:r>
            <a:endParaRPr lang="en-US" sz="1200" dirty="0"/>
          </a:p>
        </p:txBody>
      </p:sp>
    </p:spTree>
    <p:extLst>
      <p:ext uri="{BB962C8B-B14F-4D97-AF65-F5344CB8AC3E}">
        <p14:creationId xmlns:p14="http://schemas.microsoft.com/office/powerpoint/2010/main" val="1919387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89123"/>
                                        </p:tgtEl>
                                      </p:cBhvr>
                                    </p:animEffect>
                                    <p:animScale>
                                      <p:cBhvr>
                                        <p:cTn id="7" dur="250" autoRev="1" fill="hold"/>
                                        <p:tgtEl>
                                          <p:spTgt spid="389123"/>
                                        </p:tgtEl>
                                      </p:cBhvr>
                                      <p:by x="105000" y="105000"/>
                                    </p:animScale>
                                  </p:childTnLst>
                                </p:cTn>
                              </p:par>
                            </p:childTnLst>
                          </p:cTn>
                        </p:par>
                        <p:par>
                          <p:cTn id="8" fill="hold" nodeType="afterGroup">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389124"/>
                                        </p:tgtEl>
                                      </p:cBhvr>
                                    </p:animEffect>
                                    <p:animScale>
                                      <p:cBhvr>
                                        <p:cTn id="11" dur="250" autoRev="1" fill="hold"/>
                                        <p:tgtEl>
                                          <p:spTgt spid="3891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1600200" y="384175"/>
            <a:ext cx="6096000" cy="758825"/>
          </a:xfrm>
        </p:spPr>
        <p:txBody>
          <a:bodyPr/>
          <a:lstStyle/>
          <a:p>
            <a:pPr eaLnBrk="1" hangingPunct="1">
              <a:defRPr/>
            </a:pPr>
            <a:r>
              <a:rPr lang="en-US" altLang="en-US" dirty="0" smtClean="0">
                <a:solidFill>
                  <a:srgbClr val="18579B"/>
                </a:solidFill>
                <a:latin typeface="Calibri" panose="020F0502020204030204" pitchFamily="34" charset="0"/>
              </a:rPr>
              <a:t>In their own words…</a:t>
            </a:r>
          </a:p>
        </p:txBody>
      </p:sp>
      <p:sp>
        <p:nvSpPr>
          <p:cNvPr id="393219" name="Rectangle 3"/>
          <p:cNvSpPr>
            <a:spLocks noGrp="1" noChangeArrowheads="1"/>
          </p:cNvSpPr>
          <p:nvPr>
            <p:ph type="body" idx="1"/>
          </p:nvPr>
        </p:nvSpPr>
        <p:spPr>
          <a:xfrm>
            <a:off x="1163847" y="1174750"/>
            <a:ext cx="1828800" cy="609600"/>
          </a:xfrm>
        </p:spPr>
        <p:txBody>
          <a:bodyPr/>
          <a:lstStyle/>
          <a:p>
            <a:pPr eaLnBrk="1" hangingPunct="1">
              <a:buFont typeface="Wingdings" pitchFamily="2" charset="2"/>
              <a:buNone/>
              <a:defRPr/>
            </a:pPr>
            <a:r>
              <a:rPr lang="en-US" altLang="en-US" dirty="0" smtClean="0">
                <a:solidFill>
                  <a:schemeClr val="hlink"/>
                </a:solidFill>
                <a:effectLst>
                  <a:outerShdw blurRad="38100" dist="38100" dir="2700000" algn="tl">
                    <a:srgbClr val="FFFFFF"/>
                  </a:outerShdw>
                </a:effectLst>
              </a:rPr>
              <a:t>Pee </a:t>
            </a:r>
            <a:r>
              <a:rPr lang="en-US" altLang="en-US" dirty="0" err="1" smtClean="0">
                <a:solidFill>
                  <a:schemeClr val="hlink"/>
                </a:solidFill>
                <a:effectLst>
                  <a:outerShdw blurRad="38100" dist="38100" dir="2700000" algn="tl">
                    <a:srgbClr val="FFFFFF"/>
                  </a:outerShdw>
                </a:effectLst>
              </a:rPr>
              <a:t>pee</a:t>
            </a:r>
            <a:endParaRPr lang="en-US" altLang="en-US" dirty="0" smtClean="0">
              <a:solidFill>
                <a:schemeClr val="hlink"/>
              </a:solidFill>
              <a:effectLst>
                <a:outerShdw blurRad="38100" dist="38100" dir="2700000" algn="tl">
                  <a:srgbClr val="FFFFFF"/>
                </a:outerShdw>
              </a:effectLst>
            </a:endParaRPr>
          </a:p>
        </p:txBody>
      </p:sp>
      <p:sp>
        <p:nvSpPr>
          <p:cNvPr id="393220" name="Text Box 4"/>
          <p:cNvSpPr txBox="1">
            <a:spLocks noChangeArrowheads="1"/>
          </p:cNvSpPr>
          <p:nvPr/>
        </p:nvSpPr>
        <p:spPr bwMode="auto">
          <a:xfrm>
            <a:off x="1143000" y="2286000"/>
            <a:ext cx="220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dirty="0">
                <a:solidFill>
                  <a:srgbClr val="6666FF"/>
                </a:solidFill>
                <a:latin typeface="Impact" pitchFamily="34" charset="0"/>
              </a:rPr>
              <a:t>boobs</a:t>
            </a:r>
          </a:p>
        </p:txBody>
      </p:sp>
      <p:sp>
        <p:nvSpPr>
          <p:cNvPr id="393221" name="Text Box 5"/>
          <p:cNvSpPr txBox="1">
            <a:spLocks noChangeArrowheads="1"/>
          </p:cNvSpPr>
          <p:nvPr/>
        </p:nvSpPr>
        <p:spPr bwMode="auto">
          <a:xfrm>
            <a:off x="1181100" y="3276600"/>
            <a:ext cx="1447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dirty="0">
                <a:solidFill>
                  <a:srgbClr val="FF6699"/>
                </a:solidFill>
                <a:latin typeface="Comic Sans MS" pitchFamily="66" charset="0"/>
              </a:rPr>
              <a:t>chest</a:t>
            </a:r>
          </a:p>
        </p:txBody>
      </p:sp>
      <p:sp>
        <p:nvSpPr>
          <p:cNvPr id="393222" name="Text Box 6"/>
          <p:cNvSpPr txBox="1">
            <a:spLocks noChangeArrowheads="1"/>
          </p:cNvSpPr>
          <p:nvPr/>
        </p:nvSpPr>
        <p:spPr bwMode="auto">
          <a:xfrm>
            <a:off x="1219200" y="38862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3600" b="1" i="1">
                <a:solidFill>
                  <a:srgbClr val="00FF00"/>
                </a:solidFill>
                <a:latin typeface="Juice ITC" pitchFamily="82" charset="0"/>
              </a:rPr>
              <a:t>bottom</a:t>
            </a:r>
          </a:p>
        </p:txBody>
      </p:sp>
      <p:sp>
        <p:nvSpPr>
          <p:cNvPr id="393223" name="Text Box 7"/>
          <p:cNvSpPr txBox="1">
            <a:spLocks noChangeArrowheads="1"/>
          </p:cNvSpPr>
          <p:nvPr/>
        </p:nvSpPr>
        <p:spPr bwMode="auto">
          <a:xfrm>
            <a:off x="1219200" y="4892675"/>
            <a:ext cx="2438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dirty="0">
                <a:solidFill>
                  <a:schemeClr val="tx2">
                    <a:lumMod val="50000"/>
                    <a:lumOff val="50000"/>
                  </a:schemeClr>
                </a:solidFill>
                <a:latin typeface="Monotype Corsiva" pitchFamily="66" charset="0"/>
              </a:rPr>
              <a:t>back private</a:t>
            </a:r>
          </a:p>
        </p:txBody>
      </p:sp>
      <p:sp>
        <p:nvSpPr>
          <p:cNvPr id="393224" name="Text Box 8"/>
          <p:cNvSpPr txBox="1">
            <a:spLocks noChangeArrowheads="1"/>
          </p:cNvSpPr>
          <p:nvPr/>
        </p:nvSpPr>
        <p:spPr bwMode="auto">
          <a:xfrm>
            <a:off x="1981200" y="17526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a:solidFill>
                  <a:srgbClr val="00FF00"/>
                </a:solidFill>
                <a:latin typeface="Impact" pitchFamily="34" charset="0"/>
              </a:rPr>
              <a:t>ding dong</a:t>
            </a:r>
          </a:p>
        </p:txBody>
      </p:sp>
      <p:sp>
        <p:nvSpPr>
          <p:cNvPr id="393225" name="Text Box 9"/>
          <p:cNvSpPr txBox="1">
            <a:spLocks noChangeArrowheads="1"/>
          </p:cNvSpPr>
          <p:nvPr/>
        </p:nvSpPr>
        <p:spPr bwMode="auto">
          <a:xfrm>
            <a:off x="1905000" y="2708111"/>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2800" dirty="0" err="1">
                <a:solidFill>
                  <a:srgbClr val="92D050"/>
                </a:solidFill>
                <a:latin typeface="Lucida Sans" pitchFamily="34" charset="0"/>
              </a:rPr>
              <a:t>puchina</a:t>
            </a:r>
            <a:endParaRPr lang="en-US" altLang="en-US" sz="2800" dirty="0">
              <a:solidFill>
                <a:srgbClr val="92D050"/>
              </a:solidFill>
              <a:latin typeface="Lucida Sans" pitchFamily="34" charset="0"/>
            </a:endParaRPr>
          </a:p>
        </p:txBody>
      </p:sp>
      <p:sp>
        <p:nvSpPr>
          <p:cNvPr id="393226" name="Text Box 10"/>
          <p:cNvSpPr txBox="1">
            <a:spLocks noChangeArrowheads="1"/>
          </p:cNvSpPr>
          <p:nvPr/>
        </p:nvSpPr>
        <p:spPr bwMode="auto">
          <a:xfrm>
            <a:off x="2971800" y="32766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3600" b="1">
                <a:solidFill>
                  <a:srgbClr val="3333FF"/>
                </a:solidFill>
                <a:latin typeface="Garamond" pitchFamily="18" charset="0"/>
              </a:rPr>
              <a:t>stick</a:t>
            </a:r>
          </a:p>
        </p:txBody>
      </p:sp>
      <p:sp>
        <p:nvSpPr>
          <p:cNvPr id="393227" name="Text Box 11"/>
          <p:cNvSpPr txBox="1">
            <a:spLocks noChangeArrowheads="1"/>
          </p:cNvSpPr>
          <p:nvPr/>
        </p:nvSpPr>
        <p:spPr bwMode="auto">
          <a:xfrm>
            <a:off x="3657600" y="4953000"/>
            <a:ext cx="2209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2800">
                <a:solidFill>
                  <a:srgbClr val="3366FF"/>
                </a:solidFill>
                <a:latin typeface="Comic Sans MS" pitchFamily="66" charset="0"/>
              </a:rPr>
              <a:t>wee wee</a:t>
            </a:r>
          </a:p>
        </p:txBody>
      </p:sp>
      <p:sp>
        <p:nvSpPr>
          <p:cNvPr id="393228" name="Text Box 12"/>
          <p:cNvSpPr txBox="1">
            <a:spLocks noChangeArrowheads="1"/>
          </p:cNvSpPr>
          <p:nvPr/>
        </p:nvSpPr>
        <p:spPr bwMode="auto">
          <a:xfrm>
            <a:off x="4267200" y="1143000"/>
            <a:ext cx="251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3600">
                <a:solidFill>
                  <a:srgbClr val="FF3300"/>
                </a:solidFill>
                <a:latin typeface="Curlz MT" pitchFamily="82" charset="0"/>
              </a:rPr>
              <a:t>Pocket book</a:t>
            </a:r>
          </a:p>
        </p:txBody>
      </p:sp>
      <p:sp>
        <p:nvSpPr>
          <p:cNvPr id="393229" name="Text Box 13"/>
          <p:cNvSpPr txBox="1">
            <a:spLocks noChangeArrowheads="1"/>
          </p:cNvSpPr>
          <p:nvPr/>
        </p:nvSpPr>
        <p:spPr bwMode="auto">
          <a:xfrm>
            <a:off x="3733800" y="2286000"/>
            <a:ext cx="228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a:solidFill>
                  <a:srgbClr val="00FFCC"/>
                </a:solidFill>
                <a:latin typeface="Tempus Sans ITC" pitchFamily="82" charset="0"/>
              </a:rPr>
              <a:t>Front-butt</a:t>
            </a:r>
          </a:p>
        </p:txBody>
      </p:sp>
      <p:sp>
        <p:nvSpPr>
          <p:cNvPr id="393230" name="Text Box 14"/>
          <p:cNvSpPr txBox="1">
            <a:spLocks noChangeArrowheads="1"/>
          </p:cNvSpPr>
          <p:nvPr/>
        </p:nvSpPr>
        <p:spPr bwMode="auto">
          <a:xfrm>
            <a:off x="3810000" y="4038600"/>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a:solidFill>
                  <a:srgbClr val="FF0066"/>
                </a:solidFill>
                <a:latin typeface="Curlz MT" pitchFamily="82" charset="0"/>
              </a:rPr>
              <a:t>Fingering me</a:t>
            </a:r>
          </a:p>
        </p:txBody>
      </p:sp>
      <p:sp>
        <p:nvSpPr>
          <p:cNvPr id="393231" name="Text Box 15"/>
          <p:cNvSpPr txBox="1">
            <a:spLocks noChangeArrowheads="1"/>
          </p:cNvSpPr>
          <p:nvPr/>
        </p:nvSpPr>
        <p:spPr bwMode="auto">
          <a:xfrm>
            <a:off x="5867400" y="4892675"/>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i="1" dirty="0" err="1">
                <a:solidFill>
                  <a:srgbClr val="33CCCC"/>
                </a:solidFill>
                <a:latin typeface="Arial Narrow" pitchFamily="34" charset="0"/>
              </a:rPr>
              <a:t>messin</a:t>
            </a:r>
            <a:r>
              <a:rPr lang="en-US" altLang="en-US" i="1" dirty="0">
                <a:solidFill>
                  <a:srgbClr val="33CCCC"/>
                </a:solidFill>
                <a:latin typeface="Arial Narrow" pitchFamily="34" charset="0"/>
              </a:rPr>
              <a:t> with me</a:t>
            </a:r>
          </a:p>
        </p:txBody>
      </p:sp>
      <p:sp>
        <p:nvSpPr>
          <p:cNvPr id="393232" name="Text Box 16"/>
          <p:cNvSpPr txBox="1">
            <a:spLocks noChangeArrowheads="1"/>
          </p:cNvSpPr>
          <p:nvPr/>
        </p:nvSpPr>
        <p:spPr bwMode="auto">
          <a:xfrm>
            <a:off x="6096000" y="1676400"/>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a:solidFill>
                  <a:srgbClr val="FF99CC"/>
                </a:solidFill>
                <a:latin typeface="Juice ITC" pitchFamily="82" charset="0"/>
              </a:rPr>
              <a:t>Hunching me</a:t>
            </a:r>
          </a:p>
        </p:txBody>
      </p:sp>
      <p:sp>
        <p:nvSpPr>
          <p:cNvPr id="34833" name="Text Box 17"/>
          <p:cNvSpPr txBox="1">
            <a:spLocks noChangeArrowheads="1"/>
          </p:cNvSpPr>
          <p:nvPr/>
        </p:nvSpPr>
        <p:spPr bwMode="auto">
          <a:xfrm>
            <a:off x="6477000" y="23622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endParaRPr lang="en-US" altLang="en-US" sz="1800"/>
          </a:p>
        </p:txBody>
      </p:sp>
      <p:sp>
        <p:nvSpPr>
          <p:cNvPr id="393234" name="Text Box 18"/>
          <p:cNvSpPr txBox="1">
            <a:spLocks noChangeArrowheads="1"/>
          </p:cNvSpPr>
          <p:nvPr/>
        </p:nvSpPr>
        <p:spPr bwMode="auto">
          <a:xfrm>
            <a:off x="5943600" y="25146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2800" i="1">
                <a:solidFill>
                  <a:srgbClr val="FF6600"/>
                </a:solidFill>
                <a:latin typeface="Bookman Old Style" pitchFamily="18" charset="0"/>
              </a:rPr>
              <a:t>Rub my privacy</a:t>
            </a:r>
          </a:p>
        </p:txBody>
      </p:sp>
      <p:sp>
        <p:nvSpPr>
          <p:cNvPr id="393235" name="Text Box 19"/>
          <p:cNvSpPr txBox="1">
            <a:spLocks noChangeArrowheads="1"/>
          </p:cNvSpPr>
          <p:nvPr/>
        </p:nvSpPr>
        <p:spPr bwMode="auto">
          <a:xfrm>
            <a:off x="4648200" y="33528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2800">
                <a:solidFill>
                  <a:srgbClr val="CC00FF"/>
                </a:solidFill>
                <a:latin typeface="Jokerman" pitchFamily="82" charset="0"/>
              </a:rPr>
              <a:t>Licked my coochie</a:t>
            </a:r>
          </a:p>
        </p:txBody>
      </p:sp>
      <p:sp>
        <p:nvSpPr>
          <p:cNvPr id="393236" name="Text Box 20"/>
          <p:cNvSpPr txBox="1">
            <a:spLocks noChangeArrowheads="1"/>
          </p:cNvSpPr>
          <p:nvPr/>
        </p:nvSpPr>
        <p:spPr bwMode="auto">
          <a:xfrm>
            <a:off x="6652403" y="4045908"/>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dirty="0">
                <a:solidFill>
                  <a:srgbClr val="FF6600"/>
                </a:solidFill>
                <a:latin typeface="Matisse ITC" pitchFamily="82" charset="0"/>
              </a:rPr>
              <a:t>Kitty-cat</a:t>
            </a:r>
          </a:p>
        </p:txBody>
      </p:sp>
      <p:sp>
        <p:nvSpPr>
          <p:cNvPr id="393237" name="Text Box 21"/>
          <p:cNvSpPr txBox="1">
            <a:spLocks noChangeArrowheads="1"/>
          </p:cNvSpPr>
          <p:nvPr/>
        </p:nvSpPr>
        <p:spPr bwMode="auto">
          <a:xfrm>
            <a:off x="1360098" y="5612951"/>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2800">
                <a:solidFill>
                  <a:srgbClr val="FF66FF"/>
                </a:solidFill>
                <a:latin typeface="Lucida Sans" pitchFamily="34" charset="0"/>
              </a:rPr>
              <a:t>booty</a:t>
            </a:r>
          </a:p>
        </p:txBody>
      </p:sp>
      <p:sp>
        <p:nvSpPr>
          <p:cNvPr id="393238" name="Text Box 22"/>
          <p:cNvSpPr txBox="1">
            <a:spLocks noChangeArrowheads="1"/>
          </p:cNvSpPr>
          <p:nvPr/>
        </p:nvSpPr>
        <p:spPr bwMode="auto">
          <a:xfrm>
            <a:off x="3152955" y="5574192"/>
            <a:ext cx="198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dirty="0">
                <a:solidFill>
                  <a:srgbClr val="CC3399"/>
                </a:solidFill>
                <a:latin typeface="Century Gothic" pitchFamily="34" charset="0"/>
              </a:rPr>
              <a:t>hose</a:t>
            </a:r>
          </a:p>
        </p:txBody>
      </p:sp>
      <p:sp>
        <p:nvSpPr>
          <p:cNvPr id="393239" name="Text Box 23"/>
          <p:cNvSpPr txBox="1">
            <a:spLocks noChangeArrowheads="1"/>
          </p:cNvSpPr>
          <p:nvPr/>
        </p:nvSpPr>
        <p:spPr bwMode="auto">
          <a:xfrm>
            <a:off x="5391509" y="5568441"/>
            <a:ext cx="2590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4400" b="1" dirty="0">
                <a:solidFill>
                  <a:srgbClr val="0000FF"/>
                </a:solidFill>
                <a:latin typeface="Juice ITC" pitchFamily="82" charset="0"/>
              </a:rPr>
              <a:t>Doing it</a:t>
            </a:r>
          </a:p>
        </p:txBody>
      </p:sp>
      <p:sp>
        <p:nvSpPr>
          <p:cNvPr id="24" name="TextBox 2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4.3.14</a:t>
            </a:r>
            <a:endParaRPr lang="en-US" sz="1200" dirty="0"/>
          </a:p>
        </p:txBody>
      </p:sp>
    </p:spTree>
    <p:extLst>
      <p:ext uri="{BB962C8B-B14F-4D97-AF65-F5344CB8AC3E}">
        <p14:creationId xmlns:p14="http://schemas.microsoft.com/office/powerpoint/2010/main" val="7071581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3218"/>
                                        </p:tgtEl>
                                        <p:attrNameLst>
                                          <p:attrName>style.visibility</p:attrName>
                                        </p:attrNameLst>
                                      </p:cBhvr>
                                      <p:to>
                                        <p:strVal val="visible"/>
                                      </p:to>
                                    </p:set>
                                    <p:anim calcmode="lin" valueType="num">
                                      <p:cBhvr additive="base">
                                        <p:cTn id="7" dur="500" fill="hold"/>
                                        <p:tgtEl>
                                          <p:spTgt spid="393218"/>
                                        </p:tgtEl>
                                        <p:attrNameLst>
                                          <p:attrName>ppt_x</p:attrName>
                                        </p:attrNameLst>
                                      </p:cBhvr>
                                      <p:tavLst>
                                        <p:tav tm="0">
                                          <p:val>
                                            <p:strVal val="#ppt_x"/>
                                          </p:val>
                                        </p:tav>
                                        <p:tav tm="100000">
                                          <p:val>
                                            <p:strVal val="#ppt_x"/>
                                          </p:val>
                                        </p:tav>
                                      </p:tavLst>
                                    </p:anim>
                                    <p:anim calcmode="lin" valueType="num">
                                      <p:cBhvr additive="base">
                                        <p:cTn id="8" dur="500" fill="hold"/>
                                        <p:tgtEl>
                                          <p:spTgt spid="3932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93219">
                                            <p:txEl>
                                              <p:pRg st="0" end="0"/>
                                            </p:txEl>
                                          </p:spTgt>
                                        </p:tgtEl>
                                        <p:attrNameLst>
                                          <p:attrName>style.visibility</p:attrName>
                                        </p:attrNameLst>
                                      </p:cBhvr>
                                      <p:to>
                                        <p:strVal val="visible"/>
                                      </p:to>
                                    </p:set>
                                    <p:anim calcmode="lin" valueType="num">
                                      <p:cBhvr additive="base">
                                        <p:cTn id="12" dur="500" fill="hold"/>
                                        <p:tgtEl>
                                          <p:spTgt spid="39321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9321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3228"/>
                                        </p:tgtEl>
                                        <p:attrNameLst>
                                          <p:attrName>style.visibility</p:attrName>
                                        </p:attrNameLst>
                                      </p:cBhvr>
                                      <p:to>
                                        <p:strVal val="visible"/>
                                      </p:to>
                                    </p:set>
                                    <p:anim calcmode="lin" valueType="num">
                                      <p:cBhvr additive="base">
                                        <p:cTn id="17" dur="500" fill="hold"/>
                                        <p:tgtEl>
                                          <p:spTgt spid="393228"/>
                                        </p:tgtEl>
                                        <p:attrNameLst>
                                          <p:attrName>ppt_x</p:attrName>
                                        </p:attrNameLst>
                                      </p:cBhvr>
                                      <p:tavLst>
                                        <p:tav tm="0">
                                          <p:val>
                                            <p:strVal val="0-#ppt_w/2"/>
                                          </p:val>
                                        </p:tav>
                                        <p:tav tm="100000">
                                          <p:val>
                                            <p:strVal val="#ppt_x"/>
                                          </p:val>
                                        </p:tav>
                                      </p:tavLst>
                                    </p:anim>
                                    <p:anim calcmode="lin" valueType="num">
                                      <p:cBhvr additive="base">
                                        <p:cTn id="18" dur="500" fill="hold"/>
                                        <p:tgtEl>
                                          <p:spTgt spid="393228"/>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393224"/>
                                        </p:tgtEl>
                                        <p:attrNameLst>
                                          <p:attrName>style.visibility</p:attrName>
                                        </p:attrNameLst>
                                      </p:cBhvr>
                                      <p:to>
                                        <p:strVal val="visible"/>
                                      </p:to>
                                    </p:set>
                                    <p:anim calcmode="lin" valueType="num">
                                      <p:cBhvr additive="base">
                                        <p:cTn id="22" dur="500" fill="hold"/>
                                        <p:tgtEl>
                                          <p:spTgt spid="393224"/>
                                        </p:tgtEl>
                                        <p:attrNameLst>
                                          <p:attrName>ppt_x</p:attrName>
                                        </p:attrNameLst>
                                      </p:cBhvr>
                                      <p:tavLst>
                                        <p:tav tm="0">
                                          <p:val>
                                            <p:strVal val="1+#ppt_w/2"/>
                                          </p:val>
                                        </p:tav>
                                        <p:tav tm="100000">
                                          <p:val>
                                            <p:strVal val="#ppt_x"/>
                                          </p:val>
                                        </p:tav>
                                      </p:tavLst>
                                    </p:anim>
                                    <p:anim calcmode="lin" valueType="num">
                                      <p:cBhvr additive="base">
                                        <p:cTn id="23" dur="500" fill="hold"/>
                                        <p:tgtEl>
                                          <p:spTgt spid="393224"/>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93232"/>
                                        </p:tgtEl>
                                        <p:attrNameLst>
                                          <p:attrName>style.visibility</p:attrName>
                                        </p:attrNameLst>
                                      </p:cBhvr>
                                      <p:to>
                                        <p:strVal val="visible"/>
                                      </p:to>
                                    </p:set>
                                    <p:anim calcmode="lin" valueType="num">
                                      <p:cBhvr additive="base">
                                        <p:cTn id="27" dur="500" fill="hold"/>
                                        <p:tgtEl>
                                          <p:spTgt spid="393232"/>
                                        </p:tgtEl>
                                        <p:attrNameLst>
                                          <p:attrName>ppt_x</p:attrName>
                                        </p:attrNameLst>
                                      </p:cBhvr>
                                      <p:tavLst>
                                        <p:tav tm="0">
                                          <p:val>
                                            <p:strVal val="#ppt_x"/>
                                          </p:val>
                                        </p:tav>
                                        <p:tav tm="100000">
                                          <p:val>
                                            <p:strVal val="#ppt_x"/>
                                          </p:val>
                                        </p:tav>
                                      </p:tavLst>
                                    </p:anim>
                                    <p:anim calcmode="lin" valueType="num">
                                      <p:cBhvr additive="base">
                                        <p:cTn id="28" dur="500" fill="hold"/>
                                        <p:tgtEl>
                                          <p:spTgt spid="393232"/>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12" fill="hold" grpId="0" nodeType="afterEffect">
                                  <p:stCondLst>
                                    <p:cond delay="0"/>
                                  </p:stCondLst>
                                  <p:childTnLst>
                                    <p:set>
                                      <p:cBhvr>
                                        <p:cTn id="31" dur="1" fill="hold">
                                          <p:stCondLst>
                                            <p:cond delay="0"/>
                                          </p:stCondLst>
                                        </p:cTn>
                                        <p:tgtEl>
                                          <p:spTgt spid="393220"/>
                                        </p:tgtEl>
                                        <p:attrNameLst>
                                          <p:attrName>style.visibility</p:attrName>
                                        </p:attrNameLst>
                                      </p:cBhvr>
                                      <p:to>
                                        <p:strVal val="visible"/>
                                      </p:to>
                                    </p:set>
                                    <p:anim calcmode="lin" valueType="num">
                                      <p:cBhvr additive="base">
                                        <p:cTn id="32" dur="500" fill="hold"/>
                                        <p:tgtEl>
                                          <p:spTgt spid="393220"/>
                                        </p:tgtEl>
                                        <p:attrNameLst>
                                          <p:attrName>ppt_x</p:attrName>
                                        </p:attrNameLst>
                                      </p:cBhvr>
                                      <p:tavLst>
                                        <p:tav tm="0">
                                          <p:val>
                                            <p:strVal val="0-#ppt_w/2"/>
                                          </p:val>
                                        </p:tav>
                                        <p:tav tm="100000">
                                          <p:val>
                                            <p:strVal val="#ppt_x"/>
                                          </p:val>
                                        </p:tav>
                                      </p:tavLst>
                                    </p:anim>
                                    <p:anim calcmode="lin" valueType="num">
                                      <p:cBhvr additive="base">
                                        <p:cTn id="33" dur="500" fill="hold"/>
                                        <p:tgtEl>
                                          <p:spTgt spid="393220"/>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393229"/>
                                        </p:tgtEl>
                                        <p:attrNameLst>
                                          <p:attrName>style.visibility</p:attrName>
                                        </p:attrNameLst>
                                      </p:cBhvr>
                                      <p:to>
                                        <p:strVal val="visible"/>
                                      </p:to>
                                    </p:set>
                                    <p:anim calcmode="lin" valueType="num">
                                      <p:cBhvr additive="base">
                                        <p:cTn id="37" dur="500" fill="hold"/>
                                        <p:tgtEl>
                                          <p:spTgt spid="393229"/>
                                        </p:tgtEl>
                                        <p:attrNameLst>
                                          <p:attrName>ppt_x</p:attrName>
                                        </p:attrNameLst>
                                      </p:cBhvr>
                                      <p:tavLst>
                                        <p:tav tm="0">
                                          <p:val>
                                            <p:strVal val="1+#ppt_w/2"/>
                                          </p:val>
                                        </p:tav>
                                        <p:tav tm="100000">
                                          <p:val>
                                            <p:strVal val="#ppt_x"/>
                                          </p:val>
                                        </p:tav>
                                      </p:tavLst>
                                    </p:anim>
                                    <p:anim calcmode="lin" valueType="num">
                                      <p:cBhvr additive="base">
                                        <p:cTn id="38" dur="500" fill="hold"/>
                                        <p:tgtEl>
                                          <p:spTgt spid="393229"/>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9" fill="hold" grpId="0" nodeType="afterEffect">
                                  <p:stCondLst>
                                    <p:cond delay="0"/>
                                  </p:stCondLst>
                                  <p:childTnLst>
                                    <p:set>
                                      <p:cBhvr>
                                        <p:cTn id="41" dur="1" fill="hold">
                                          <p:stCondLst>
                                            <p:cond delay="0"/>
                                          </p:stCondLst>
                                        </p:cTn>
                                        <p:tgtEl>
                                          <p:spTgt spid="393234"/>
                                        </p:tgtEl>
                                        <p:attrNameLst>
                                          <p:attrName>style.visibility</p:attrName>
                                        </p:attrNameLst>
                                      </p:cBhvr>
                                      <p:to>
                                        <p:strVal val="visible"/>
                                      </p:to>
                                    </p:set>
                                    <p:anim calcmode="lin" valueType="num">
                                      <p:cBhvr additive="base">
                                        <p:cTn id="42" dur="500" fill="hold"/>
                                        <p:tgtEl>
                                          <p:spTgt spid="393234"/>
                                        </p:tgtEl>
                                        <p:attrNameLst>
                                          <p:attrName>ppt_x</p:attrName>
                                        </p:attrNameLst>
                                      </p:cBhvr>
                                      <p:tavLst>
                                        <p:tav tm="0">
                                          <p:val>
                                            <p:strVal val="0-#ppt_w/2"/>
                                          </p:val>
                                        </p:tav>
                                        <p:tav tm="100000">
                                          <p:val>
                                            <p:strVal val="#ppt_x"/>
                                          </p:val>
                                        </p:tav>
                                      </p:tavLst>
                                    </p:anim>
                                    <p:anim calcmode="lin" valueType="num">
                                      <p:cBhvr additive="base">
                                        <p:cTn id="43" dur="500" fill="hold"/>
                                        <p:tgtEl>
                                          <p:spTgt spid="393234"/>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4000"/>
                            </p:stCondLst>
                            <p:childTnLst>
                              <p:par>
                                <p:cTn id="45" presetID="2" presetClass="entr" presetSubtype="3" fill="hold" grpId="0" nodeType="afterEffect">
                                  <p:stCondLst>
                                    <p:cond delay="0"/>
                                  </p:stCondLst>
                                  <p:childTnLst>
                                    <p:set>
                                      <p:cBhvr>
                                        <p:cTn id="46" dur="1" fill="hold">
                                          <p:stCondLst>
                                            <p:cond delay="0"/>
                                          </p:stCondLst>
                                        </p:cTn>
                                        <p:tgtEl>
                                          <p:spTgt spid="393225"/>
                                        </p:tgtEl>
                                        <p:attrNameLst>
                                          <p:attrName>style.visibility</p:attrName>
                                        </p:attrNameLst>
                                      </p:cBhvr>
                                      <p:to>
                                        <p:strVal val="visible"/>
                                      </p:to>
                                    </p:set>
                                    <p:anim calcmode="lin" valueType="num">
                                      <p:cBhvr additive="base">
                                        <p:cTn id="47" dur="500" fill="hold"/>
                                        <p:tgtEl>
                                          <p:spTgt spid="393225"/>
                                        </p:tgtEl>
                                        <p:attrNameLst>
                                          <p:attrName>ppt_x</p:attrName>
                                        </p:attrNameLst>
                                      </p:cBhvr>
                                      <p:tavLst>
                                        <p:tav tm="0">
                                          <p:val>
                                            <p:strVal val="1+#ppt_w/2"/>
                                          </p:val>
                                        </p:tav>
                                        <p:tav tm="100000">
                                          <p:val>
                                            <p:strVal val="#ppt_x"/>
                                          </p:val>
                                        </p:tav>
                                      </p:tavLst>
                                    </p:anim>
                                    <p:anim calcmode="lin" valueType="num">
                                      <p:cBhvr additive="base">
                                        <p:cTn id="48" dur="500" fill="hold"/>
                                        <p:tgtEl>
                                          <p:spTgt spid="393225"/>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393221"/>
                                        </p:tgtEl>
                                        <p:attrNameLst>
                                          <p:attrName>style.visibility</p:attrName>
                                        </p:attrNameLst>
                                      </p:cBhvr>
                                      <p:to>
                                        <p:strVal val="visible"/>
                                      </p:to>
                                    </p:set>
                                    <p:anim calcmode="lin" valueType="num">
                                      <p:cBhvr additive="base">
                                        <p:cTn id="52" dur="500" fill="hold"/>
                                        <p:tgtEl>
                                          <p:spTgt spid="393221"/>
                                        </p:tgtEl>
                                        <p:attrNameLst>
                                          <p:attrName>ppt_x</p:attrName>
                                        </p:attrNameLst>
                                      </p:cBhvr>
                                      <p:tavLst>
                                        <p:tav tm="0">
                                          <p:val>
                                            <p:strVal val="1+#ppt_w/2"/>
                                          </p:val>
                                        </p:tav>
                                        <p:tav tm="100000">
                                          <p:val>
                                            <p:strVal val="#ppt_x"/>
                                          </p:val>
                                        </p:tav>
                                      </p:tavLst>
                                    </p:anim>
                                    <p:anim calcmode="lin" valueType="num">
                                      <p:cBhvr additive="base">
                                        <p:cTn id="53" dur="500" fill="hold"/>
                                        <p:tgtEl>
                                          <p:spTgt spid="393221"/>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0"/>
                            </p:stCondLst>
                            <p:childTnLst>
                              <p:par>
                                <p:cTn id="55" presetID="2" presetClass="entr" presetSubtype="3" fill="hold" grpId="0" nodeType="afterEffect">
                                  <p:stCondLst>
                                    <p:cond delay="0"/>
                                  </p:stCondLst>
                                  <p:childTnLst>
                                    <p:set>
                                      <p:cBhvr>
                                        <p:cTn id="56" dur="1" fill="hold">
                                          <p:stCondLst>
                                            <p:cond delay="0"/>
                                          </p:stCondLst>
                                        </p:cTn>
                                        <p:tgtEl>
                                          <p:spTgt spid="393226"/>
                                        </p:tgtEl>
                                        <p:attrNameLst>
                                          <p:attrName>style.visibility</p:attrName>
                                        </p:attrNameLst>
                                      </p:cBhvr>
                                      <p:to>
                                        <p:strVal val="visible"/>
                                      </p:to>
                                    </p:set>
                                    <p:anim calcmode="lin" valueType="num">
                                      <p:cBhvr additive="base">
                                        <p:cTn id="57" dur="500" fill="hold"/>
                                        <p:tgtEl>
                                          <p:spTgt spid="393226"/>
                                        </p:tgtEl>
                                        <p:attrNameLst>
                                          <p:attrName>ppt_x</p:attrName>
                                        </p:attrNameLst>
                                      </p:cBhvr>
                                      <p:tavLst>
                                        <p:tav tm="0">
                                          <p:val>
                                            <p:strVal val="1+#ppt_w/2"/>
                                          </p:val>
                                        </p:tav>
                                        <p:tav tm="100000">
                                          <p:val>
                                            <p:strVal val="#ppt_x"/>
                                          </p:val>
                                        </p:tav>
                                      </p:tavLst>
                                    </p:anim>
                                    <p:anim calcmode="lin" valueType="num">
                                      <p:cBhvr additive="base">
                                        <p:cTn id="58" dur="500" fill="hold"/>
                                        <p:tgtEl>
                                          <p:spTgt spid="393226"/>
                                        </p:tgtEl>
                                        <p:attrNameLst>
                                          <p:attrName>ppt_y</p:attrName>
                                        </p:attrNameLst>
                                      </p:cBhvr>
                                      <p:tavLst>
                                        <p:tav tm="0">
                                          <p:val>
                                            <p:strVal val="0-#ppt_h/2"/>
                                          </p:val>
                                        </p:tav>
                                        <p:tav tm="100000">
                                          <p:val>
                                            <p:strVal val="#ppt_y"/>
                                          </p:val>
                                        </p:tav>
                                      </p:tavLst>
                                    </p:anim>
                                  </p:childTnLst>
                                </p:cTn>
                              </p:par>
                            </p:childTnLst>
                          </p:cTn>
                        </p:par>
                        <p:par>
                          <p:cTn id="59" fill="hold" nodeType="afterGroup">
                            <p:stCondLst>
                              <p:cond delay="5500"/>
                            </p:stCondLst>
                            <p:childTnLst>
                              <p:par>
                                <p:cTn id="60" presetID="2" presetClass="entr" presetSubtype="1" fill="hold" grpId="0" nodeType="afterEffect">
                                  <p:stCondLst>
                                    <p:cond delay="0"/>
                                  </p:stCondLst>
                                  <p:childTnLst>
                                    <p:set>
                                      <p:cBhvr>
                                        <p:cTn id="61" dur="1" fill="hold">
                                          <p:stCondLst>
                                            <p:cond delay="0"/>
                                          </p:stCondLst>
                                        </p:cTn>
                                        <p:tgtEl>
                                          <p:spTgt spid="393235"/>
                                        </p:tgtEl>
                                        <p:attrNameLst>
                                          <p:attrName>style.visibility</p:attrName>
                                        </p:attrNameLst>
                                      </p:cBhvr>
                                      <p:to>
                                        <p:strVal val="visible"/>
                                      </p:to>
                                    </p:set>
                                    <p:anim calcmode="lin" valueType="num">
                                      <p:cBhvr additive="base">
                                        <p:cTn id="62" dur="500" fill="hold"/>
                                        <p:tgtEl>
                                          <p:spTgt spid="393235"/>
                                        </p:tgtEl>
                                        <p:attrNameLst>
                                          <p:attrName>ppt_x</p:attrName>
                                        </p:attrNameLst>
                                      </p:cBhvr>
                                      <p:tavLst>
                                        <p:tav tm="0">
                                          <p:val>
                                            <p:strVal val="#ppt_x"/>
                                          </p:val>
                                        </p:tav>
                                        <p:tav tm="100000">
                                          <p:val>
                                            <p:strVal val="#ppt_x"/>
                                          </p:val>
                                        </p:tav>
                                      </p:tavLst>
                                    </p:anim>
                                    <p:anim calcmode="lin" valueType="num">
                                      <p:cBhvr additive="base">
                                        <p:cTn id="63" dur="500" fill="hold"/>
                                        <p:tgtEl>
                                          <p:spTgt spid="393235"/>
                                        </p:tgtEl>
                                        <p:attrNameLst>
                                          <p:attrName>ppt_y</p:attrName>
                                        </p:attrNameLst>
                                      </p:cBhvr>
                                      <p:tavLst>
                                        <p:tav tm="0">
                                          <p:val>
                                            <p:strVal val="0-#ppt_h/2"/>
                                          </p:val>
                                        </p:tav>
                                        <p:tav tm="100000">
                                          <p:val>
                                            <p:strVal val="#ppt_y"/>
                                          </p:val>
                                        </p:tav>
                                      </p:tavLst>
                                    </p:anim>
                                  </p:childTnLst>
                                </p:cTn>
                              </p:par>
                            </p:childTnLst>
                          </p:cTn>
                        </p:par>
                        <p:par>
                          <p:cTn id="64" fill="hold" nodeType="afterGroup">
                            <p:stCondLst>
                              <p:cond delay="6000"/>
                            </p:stCondLst>
                            <p:childTnLst>
                              <p:par>
                                <p:cTn id="65" presetID="2" presetClass="entr" presetSubtype="6" fill="hold" grpId="0" nodeType="afterEffect">
                                  <p:stCondLst>
                                    <p:cond delay="0"/>
                                  </p:stCondLst>
                                  <p:childTnLst>
                                    <p:set>
                                      <p:cBhvr>
                                        <p:cTn id="66" dur="1" fill="hold">
                                          <p:stCondLst>
                                            <p:cond delay="0"/>
                                          </p:stCondLst>
                                        </p:cTn>
                                        <p:tgtEl>
                                          <p:spTgt spid="393222"/>
                                        </p:tgtEl>
                                        <p:attrNameLst>
                                          <p:attrName>style.visibility</p:attrName>
                                        </p:attrNameLst>
                                      </p:cBhvr>
                                      <p:to>
                                        <p:strVal val="visible"/>
                                      </p:to>
                                    </p:set>
                                    <p:anim calcmode="lin" valueType="num">
                                      <p:cBhvr additive="base">
                                        <p:cTn id="67" dur="500" fill="hold"/>
                                        <p:tgtEl>
                                          <p:spTgt spid="393222"/>
                                        </p:tgtEl>
                                        <p:attrNameLst>
                                          <p:attrName>ppt_x</p:attrName>
                                        </p:attrNameLst>
                                      </p:cBhvr>
                                      <p:tavLst>
                                        <p:tav tm="0">
                                          <p:val>
                                            <p:strVal val="1+#ppt_w/2"/>
                                          </p:val>
                                        </p:tav>
                                        <p:tav tm="100000">
                                          <p:val>
                                            <p:strVal val="#ppt_x"/>
                                          </p:val>
                                        </p:tav>
                                      </p:tavLst>
                                    </p:anim>
                                    <p:anim calcmode="lin" valueType="num">
                                      <p:cBhvr additive="base">
                                        <p:cTn id="68" dur="500" fill="hold"/>
                                        <p:tgtEl>
                                          <p:spTgt spid="393222"/>
                                        </p:tgtEl>
                                        <p:attrNameLst>
                                          <p:attrName>ppt_y</p:attrName>
                                        </p:attrNameLst>
                                      </p:cBhvr>
                                      <p:tavLst>
                                        <p:tav tm="0">
                                          <p:val>
                                            <p:strVal val="1+#ppt_h/2"/>
                                          </p:val>
                                        </p:tav>
                                        <p:tav tm="100000">
                                          <p:val>
                                            <p:strVal val="#ppt_y"/>
                                          </p:val>
                                        </p:tav>
                                      </p:tavLst>
                                    </p:anim>
                                  </p:childTnLst>
                                </p:cTn>
                              </p:par>
                            </p:childTnLst>
                          </p:cTn>
                        </p:par>
                        <p:par>
                          <p:cTn id="69" fill="hold" nodeType="afterGroup">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393230"/>
                                        </p:tgtEl>
                                        <p:attrNameLst>
                                          <p:attrName>style.visibility</p:attrName>
                                        </p:attrNameLst>
                                      </p:cBhvr>
                                      <p:to>
                                        <p:strVal val="visible"/>
                                      </p:to>
                                    </p:set>
                                    <p:anim calcmode="lin" valueType="num">
                                      <p:cBhvr additive="base">
                                        <p:cTn id="72" dur="500" fill="hold"/>
                                        <p:tgtEl>
                                          <p:spTgt spid="393230"/>
                                        </p:tgtEl>
                                        <p:attrNameLst>
                                          <p:attrName>ppt_x</p:attrName>
                                        </p:attrNameLst>
                                      </p:cBhvr>
                                      <p:tavLst>
                                        <p:tav tm="0">
                                          <p:val>
                                            <p:strVal val="0-#ppt_w/2"/>
                                          </p:val>
                                        </p:tav>
                                        <p:tav tm="100000">
                                          <p:val>
                                            <p:strVal val="#ppt_x"/>
                                          </p:val>
                                        </p:tav>
                                      </p:tavLst>
                                    </p:anim>
                                    <p:anim calcmode="lin" valueType="num">
                                      <p:cBhvr additive="base">
                                        <p:cTn id="73" dur="500" fill="hold"/>
                                        <p:tgtEl>
                                          <p:spTgt spid="393230"/>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7000"/>
                            </p:stCondLst>
                            <p:childTnLst>
                              <p:par>
                                <p:cTn id="75" presetID="2" presetClass="entr" presetSubtype="2" fill="hold" grpId="0" nodeType="afterEffect">
                                  <p:stCondLst>
                                    <p:cond delay="0"/>
                                  </p:stCondLst>
                                  <p:childTnLst>
                                    <p:set>
                                      <p:cBhvr>
                                        <p:cTn id="76" dur="1" fill="hold">
                                          <p:stCondLst>
                                            <p:cond delay="0"/>
                                          </p:stCondLst>
                                        </p:cTn>
                                        <p:tgtEl>
                                          <p:spTgt spid="393236"/>
                                        </p:tgtEl>
                                        <p:attrNameLst>
                                          <p:attrName>style.visibility</p:attrName>
                                        </p:attrNameLst>
                                      </p:cBhvr>
                                      <p:to>
                                        <p:strVal val="visible"/>
                                      </p:to>
                                    </p:set>
                                    <p:anim calcmode="lin" valueType="num">
                                      <p:cBhvr additive="base">
                                        <p:cTn id="77" dur="500" fill="hold"/>
                                        <p:tgtEl>
                                          <p:spTgt spid="393236"/>
                                        </p:tgtEl>
                                        <p:attrNameLst>
                                          <p:attrName>ppt_x</p:attrName>
                                        </p:attrNameLst>
                                      </p:cBhvr>
                                      <p:tavLst>
                                        <p:tav tm="0">
                                          <p:val>
                                            <p:strVal val="1+#ppt_w/2"/>
                                          </p:val>
                                        </p:tav>
                                        <p:tav tm="100000">
                                          <p:val>
                                            <p:strVal val="#ppt_x"/>
                                          </p:val>
                                        </p:tav>
                                      </p:tavLst>
                                    </p:anim>
                                    <p:anim calcmode="lin" valueType="num">
                                      <p:cBhvr additive="base">
                                        <p:cTn id="78" dur="500" fill="hold"/>
                                        <p:tgtEl>
                                          <p:spTgt spid="393236"/>
                                        </p:tgtEl>
                                        <p:attrNameLst>
                                          <p:attrName>ppt_y</p:attrName>
                                        </p:attrNameLst>
                                      </p:cBhvr>
                                      <p:tavLst>
                                        <p:tav tm="0">
                                          <p:val>
                                            <p:strVal val="#ppt_y"/>
                                          </p:val>
                                        </p:tav>
                                        <p:tav tm="100000">
                                          <p:val>
                                            <p:strVal val="#ppt_y"/>
                                          </p:val>
                                        </p:tav>
                                      </p:tavLst>
                                    </p:anim>
                                  </p:childTnLst>
                                </p:cTn>
                              </p:par>
                            </p:childTnLst>
                          </p:cTn>
                        </p:par>
                        <p:par>
                          <p:cTn id="79" fill="hold" nodeType="afterGroup">
                            <p:stCondLst>
                              <p:cond delay="7500"/>
                            </p:stCondLst>
                            <p:childTnLst>
                              <p:par>
                                <p:cTn id="80" presetID="2" presetClass="entr" presetSubtype="12" fill="hold" grpId="0" nodeType="afterEffect">
                                  <p:stCondLst>
                                    <p:cond delay="0"/>
                                  </p:stCondLst>
                                  <p:childTnLst>
                                    <p:set>
                                      <p:cBhvr>
                                        <p:cTn id="81" dur="1" fill="hold">
                                          <p:stCondLst>
                                            <p:cond delay="0"/>
                                          </p:stCondLst>
                                        </p:cTn>
                                        <p:tgtEl>
                                          <p:spTgt spid="393223"/>
                                        </p:tgtEl>
                                        <p:attrNameLst>
                                          <p:attrName>style.visibility</p:attrName>
                                        </p:attrNameLst>
                                      </p:cBhvr>
                                      <p:to>
                                        <p:strVal val="visible"/>
                                      </p:to>
                                    </p:set>
                                    <p:anim calcmode="lin" valueType="num">
                                      <p:cBhvr additive="base">
                                        <p:cTn id="82" dur="500" fill="hold"/>
                                        <p:tgtEl>
                                          <p:spTgt spid="393223"/>
                                        </p:tgtEl>
                                        <p:attrNameLst>
                                          <p:attrName>ppt_x</p:attrName>
                                        </p:attrNameLst>
                                      </p:cBhvr>
                                      <p:tavLst>
                                        <p:tav tm="0">
                                          <p:val>
                                            <p:strVal val="0-#ppt_w/2"/>
                                          </p:val>
                                        </p:tav>
                                        <p:tav tm="100000">
                                          <p:val>
                                            <p:strVal val="#ppt_x"/>
                                          </p:val>
                                        </p:tav>
                                      </p:tavLst>
                                    </p:anim>
                                    <p:anim calcmode="lin" valueType="num">
                                      <p:cBhvr additive="base">
                                        <p:cTn id="83" dur="500" fill="hold"/>
                                        <p:tgtEl>
                                          <p:spTgt spid="393223"/>
                                        </p:tgtEl>
                                        <p:attrNameLst>
                                          <p:attrName>ppt_y</p:attrName>
                                        </p:attrNameLst>
                                      </p:cBhvr>
                                      <p:tavLst>
                                        <p:tav tm="0">
                                          <p:val>
                                            <p:strVal val="1+#ppt_h/2"/>
                                          </p:val>
                                        </p:tav>
                                        <p:tav tm="100000">
                                          <p:val>
                                            <p:strVal val="#ppt_y"/>
                                          </p:val>
                                        </p:tav>
                                      </p:tavLst>
                                    </p:anim>
                                  </p:childTnLst>
                                </p:cTn>
                              </p:par>
                            </p:childTnLst>
                          </p:cTn>
                        </p:par>
                        <p:par>
                          <p:cTn id="84" fill="hold" nodeType="afterGroup">
                            <p:stCondLst>
                              <p:cond delay="8000"/>
                            </p:stCondLst>
                            <p:childTnLst>
                              <p:par>
                                <p:cTn id="85" presetID="2" presetClass="entr" presetSubtype="1" fill="hold" grpId="0" nodeType="afterEffect">
                                  <p:stCondLst>
                                    <p:cond delay="0"/>
                                  </p:stCondLst>
                                  <p:childTnLst>
                                    <p:set>
                                      <p:cBhvr>
                                        <p:cTn id="86" dur="1" fill="hold">
                                          <p:stCondLst>
                                            <p:cond delay="0"/>
                                          </p:stCondLst>
                                        </p:cTn>
                                        <p:tgtEl>
                                          <p:spTgt spid="393227"/>
                                        </p:tgtEl>
                                        <p:attrNameLst>
                                          <p:attrName>style.visibility</p:attrName>
                                        </p:attrNameLst>
                                      </p:cBhvr>
                                      <p:to>
                                        <p:strVal val="visible"/>
                                      </p:to>
                                    </p:set>
                                    <p:anim calcmode="lin" valueType="num">
                                      <p:cBhvr additive="base">
                                        <p:cTn id="87" dur="500" fill="hold"/>
                                        <p:tgtEl>
                                          <p:spTgt spid="393227"/>
                                        </p:tgtEl>
                                        <p:attrNameLst>
                                          <p:attrName>ppt_x</p:attrName>
                                        </p:attrNameLst>
                                      </p:cBhvr>
                                      <p:tavLst>
                                        <p:tav tm="0">
                                          <p:val>
                                            <p:strVal val="#ppt_x"/>
                                          </p:val>
                                        </p:tav>
                                        <p:tav tm="100000">
                                          <p:val>
                                            <p:strVal val="#ppt_x"/>
                                          </p:val>
                                        </p:tav>
                                      </p:tavLst>
                                    </p:anim>
                                    <p:anim calcmode="lin" valueType="num">
                                      <p:cBhvr additive="base">
                                        <p:cTn id="88" dur="500" fill="hold"/>
                                        <p:tgtEl>
                                          <p:spTgt spid="393227"/>
                                        </p:tgtEl>
                                        <p:attrNameLst>
                                          <p:attrName>ppt_y</p:attrName>
                                        </p:attrNameLst>
                                      </p:cBhvr>
                                      <p:tavLst>
                                        <p:tav tm="0">
                                          <p:val>
                                            <p:strVal val="0-#ppt_h/2"/>
                                          </p:val>
                                        </p:tav>
                                        <p:tav tm="100000">
                                          <p:val>
                                            <p:strVal val="#ppt_y"/>
                                          </p:val>
                                        </p:tav>
                                      </p:tavLst>
                                    </p:anim>
                                  </p:childTnLst>
                                </p:cTn>
                              </p:par>
                            </p:childTnLst>
                          </p:cTn>
                        </p:par>
                        <p:par>
                          <p:cTn id="89" fill="hold" nodeType="afterGroup">
                            <p:stCondLst>
                              <p:cond delay="8500"/>
                            </p:stCondLst>
                            <p:childTnLst>
                              <p:par>
                                <p:cTn id="90" presetID="2" presetClass="entr" presetSubtype="12" fill="hold" grpId="0" nodeType="afterEffect">
                                  <p:stCondLst>
                                    <p:cond delay="0"/>
                                  </p:stCondLst>
                                  <p:childTnLst>
                                    <p:set>
                                      <p:cBhvr>
                                        <p:cTn id="91" dur="1" fill="hold">
                                          <p:stCondLst>
                                            <p:cond delay="0"/>
                                          </p:stCondLst>
                                        </p:cTn>
                                        <p:tgtEl>
                                          <p:spTgt spid="393231"/>
                                        </p:tgtEl>
                                        <p:attrNameLst>
                                          <p:attrName>style.visibility</p:attrName>
                                        </p:attrNameLst>
                                      </p:cBhvr>
                                      <p:to>
                                        <p:strVal val="visible"/>
                                      </p:to>
                                    </p:set>
                                    <p:anim calcmode="lin" valueType="num">
                                      <p:cBhvr additive="base">
                                        <p:cTn id="92" dur="500" fill="hold"/>
                                        <p:tgtEl>
                                          <p:spTgt spid="393231"/>
                                        </p:tgtEl>
                                        <p:attrNameLst>
                                          <p:attrName>ppt_x</p:attrName>
                                        </p:attrNameLst>
                                      </p:cBhvr>
                                      <p:tavLst>
                                        <p:tav tm="0">
                                          <p:val>
                                            <p:strVal val="0-#ppt_w/2"/>
                                          </p:val>
                                        </p:tav>
                                        <p:tav tm="100000">
                                          <p:val>
                                            <p:strVal val="#ppt_x"/>
                                          </p:val>
                                        </p:tav>
                                      </p:tavLst>
                                    </p:anim>
                                    <p:anim calcmode="lin" valueType="num">
                                      <p:cBhvr additive="base">
                                        <p:cTn id="93" dur="500" fill="hold"/>
                                        <p:tgtEl>
                                          <p:spTgt spid="393231"/>
                                        </p:tgtEl>
                                        <p:attrNameLst>
                                          <p:attrName>ppt_y</p:attrName>
                                        </p:attrNameLst>
                                      </p:cBhvr>
                                      <p:tavLst>
                                        <p:tav tm="0">
                                          <p:val>
                                            <p:strVal val="1+#ppt_h/2"/>
                                          </p:val>
                                        </p:tav>
                                        <p:tav tm="100000">
                                          <p:val>
                                            <p:strVal val="#ppt_y"/>
                                          </p:val>
                                        </p:tav>
                                      </p:tavLst>
                                    </p:anim>
                                  </p:childTnLst>
                                </p:cTn>
                              </p:par>
                            </p:childTnLst>
                          </p:cTn>
                        </p:par>
                        <p:par>
                          <p:cTn id="94" fill="hold" nodeType="afterGroup">
                            <p:stCondLst>
                              <p:cond delay="9000"/>
                            </p:stCondLst>
                            <p:childTnLst>
                              <p:par>
                                <p:cTn id="95" presetID="2" presetClass="entr" presetSubtype="6" fill="hold" grpId="0" nodeType="afterEffect">
                                  <p:stCondLst>
                                    <p:cond delay="0"/>
                                  </p:stCondLst>
                                  <p:childTnLst>
                                    <p:set>
                                      <p:cBhvr>
                                        <p:cTn id="96" dur="1" fill="hold">
                                          <p:stCondLst>
                                            <p:cond delay="0"/>
                                          </p:stCondLst>
                                        </p:cTn>
                                        <p:tgtEl>
                                          <p:spTgt spid="393237"/>
                                        </p:tgtEl>
                                        <p:attrNameLst>
                                          <p:attrName>style.visibility</p:attrName>
                                        </p:attrNameLst>
                                      </p:cBhvr>
                                      <p:to>
                                        <p:strVal val="visible"/>
                                      </p:to>
                                    </p:set>
                                    <p:anim calcmode="lin" valueType="num">
                                      <p:cBhvr additive="base">
                                        <p:cTn id="97" dur="500" fill="hold"/>
                                        <p:tgtEl>
                                          <p:spTgt spid="393237"/>
                                        </p:tgtEl>
                                        <p:attrNameLst>
                                          <p:attrName>ppt_x</p:attrName>
                                        </p:attrNameLst>
                                      </p:cBhvr>
                                      <p:tavLst>
                                        <p:tav tm="0">
                                          <p:val>
                                            <p:strVal val="1+#ppt_w/2"/>
                                          </p:val>
                                        </p:tav>
                                        <p:tav tm="100000">
                                          <p:val>
                                            <p:strVal val="#ppt_x"/>
                                          </p:val>
                                        </p:tav>
                                      </p:tavLst>
                                    </p:anim>
                                    <p:anim calcmode="lin" valueType="num">
                                      <p:cBhvr additive="base">
                                        <p:cTn id="98" dur="500" fill="hold"/>
                                        <p:tgtEl>
                                          <p:spTgt spid="393237"/>
                                        </p:tgtEl>
                                        <p:attrNameLst>
                                          <p:attrName>ppt_y</p:attrName>
                                        </p:attrNameLst>
                                      </p:cBhvr>
                                      <p:tavLst>
                                        <p:tav tm="0">
                                          <p:val>
                                            <p:strVal val="1+#ppt_h/2"/>
                                          </p:val>
                                        </p:tav>
                                        <p:tav tm="100000">
                                          <p:val>
                                            <p:strVal val="#ppt_y"/>
                                          </p:val>
                                        </p:tav>
                                      </p:tavLst>
                                    </p:anim>
                                  </p:childTnLst>
                                </p:cTn>
                              </p:par>
                            </p:childTnLst>
                          </p:cTn>
                        </p:par>
                        <p:par>
                          <p:cTn id="99" fill="hold" nodeType="afterGroup">
                            <p:stCondLst>
                              <p:cond delay="9500"/>
                            </p:stCondLst>
                            <p:childTnLst>
                              <p:par>
                                <p:cTn id="100" presetID="2" presetClass="entr" presetSubtype="4" fill="hold" grpId="0" nodeType="afterEffect">
                                  <p:stCondLst>
                                    <p:cond delay="0"/>
                                  </p:stCondLst>
                                  <p:childTnLst>
                                    <p:set>
                                      <p:cBhvr>
                                        <p:cTn id="101" dur="1" fill="hold">
                                          <p:stCondLst>
                                            <p:cond delay="0"/>
                                          </p:stCondLst>
                                        </p:cTn>
                                        <p:tgtEl>
                                          <p:spTgt spid="393238"/>
                                        </p:tgtEl>
                                        <p:attrNameLst>
                                          <p:attrName>style.visibility</p:attrName>
                                        </p:attrNameLst>
                                      </p:cBhvr>
                                      <p:to>
                                        <p:strVal val="visible"/>
                                      </p:to>
                                    </p:set>
                                    <p:anim calcmode="lin" valueType="num">
                                      <p:cBhvr additive="base">
                                        <p:cTn id="102" dur="500" fill="hold"/>
                                        <p:tgtEl>
                                          <p:spTgt spid="393238"/>
                                        </p:tgtEl>
                                        <p:attrNameLst>
                                          <p:attrName>ppt_x</p:attrName>
                                        </p:attrNameLst>
                                      </p:cBhvr>
                                      <p:tavLst>
                                        <p:tav tm="0">
                                          <p:val>
                                            <p:strVal val="#ppt_x"/>
                                          </p:val>
                                        </p:tav>
                                        <p:tav tm="100000">
                                          <p:val>
                                            <p:strVal val="#ppt_x"/>
                                          </p:val>
                                        </p:tav>
                                      </p:tavLst>
                                    </p:anim>
                                    <p:anim calcmode="lin" valueType="num">
                                      <p:cBhvr additive="base">
                                        <p:cTn id="103" dur="500" fill="hold"/>
                                        <p:tgtEl>
                                          <p:spTgt spid="393238"/>
                                        </p:tgtEl>
                                        <p:attrNameLst>
                                          <p:attrName>ppt_y</p:attrName>
                                        </p:attrNameLst>
                                      </p:cBhvr>
                                      <p:tavLst>
                                        <p:tav tm="0">
                                          <p:val>
                                            <p:strVal val="1+#ppt_h/2"/>
                                          </p:val>
                                        </p:tav>
                                        <p:tav tm="100000">
                                          <p:val>
                                            <p:strVal val="#ppt_y"/>
                                          </p:val>
                                        </p:tav>
                                      </p:tavLst>
                                    </p:anim>
                                  </p:childTnLst>
                                </p:cTn>
                              </p:par>
                            </p:childTnLst>
                          </p:cTn>
                        </p:par>
                        <p:par>
                          <p:cTn id="104" fill="hold" nodeType="afterGroup">
                            <p:stCondLst>
                              <p:cond delay="10000"/>
                            </p:stCondLst>
                            <p:childTnLst>
                              <p:par>
                                <p:cTn id="105" presetID="2" presetClass="entr" presetSubtype="1" fill="hold" grpId="0" nodeType="afterEffect">
                                  <p:stCondLst>
                                    <p:cond delay="0"/>
                                  </p:stCondLst>
                                  <p:childTnLst>
                                    <p:set>
                                      <p:cBhvr>
                                        <p:cTn id="106" dur="1" fill="hold">
                                          <p:stCondLst>
                                            <p:cond delay="0"/>
                                          </p:stCondLst>
                                        </p:cTn>
                                        <p:tgtEl>
                                          <p:spTgt spid="393239"/>
                                        </p:tgtEl>
                                        <p:attrNameLst>
                                          <p:attrName>style.visibility</p:attrName>
                                        </p:attrNameLst>
                                      </p:cBhvr>
                                      <p:to>
                                        <p:strVal val="visible"/>
                                      </p:to>
                                    </p:set>
                                    <p:anim calcmode="lin" valueType="num">
                                      <p:cBhvr additive="base">
                                        <p:cTn id="107" dur="500" fill="hold"/>
                                        <p:tgtEl>
                                          <p:spTgt spid="393239"/>
                                        </p:tgtEl>
                                        <p:attrNameLst>
                                          <p:attrName>ppt_x</p:attrName>
                                        </p:attrNameLst>
                                      </p:cBhvr>
                                      <p:tavLst>
                                        <p:tav tm="0">
                                          <p:val>
                                            <p:strVal val="#ppt_x"/>
                                          </p:val>
                                        </p:tav>
                                        <p:tav tm="100000">
                                          <p:val>
                                            <p:strVal val="#ppt_x"/>
                                          </p:val>
                                        </p:tav>
                                      </p:tavLst>
                                    </p:anim>
                                    <p:anim calcmode="lin" valueType="num">
                                      <p:cBhvr additive="base">
                                        <p:cTn id="108" dur="500" fill="hold"/>
                                        <p:tgtEl>
                                          <p:spTgt spid="3932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8" grpId="0"/>
      <p:bldP spid="393219" grpId="0" build="p"/>
      <p:bldP spid="393220" grpId="0"/>
      <p:bldP spid="393221" grpId="0"/>
      <p:bldP spid="393222" grpId="0"/>
      <p:bldP spid="393223" grpId="0"/>
      <p:bldP spid="393224" grpId="0"/>
      <p:bldP spid="393225" grpId="0"/>
      <p:bldP spid="393226" grpId="0"/>
      <p:bldP spid="393227" grpId="0"/>
      <p:bldP spid="393228" grpId="0"/>
      <p:bldP spid="393229" grpId="0"/>
      <p:bldP spid="393230" grpId="0"/>
      <p:bldP spid="393231" grpId="0"/>
      <p:bldP spid="393232" grpId="0"/>
      <p:bldP spid="393234" grpId="0"/>
      <p:bldP spid="393235" grpId="0"/>
      <p:bldP spid="393236" grpId="0"/>
      <p:bldP spid="393237" grpId="0"/>
      <p:bldP spid="393238" grpId="0"/>
      <p:bldP spid="3932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280430"/>
            <a:ext cx="7082263" cy="1143000"/>
          </a:xfrm>
        </p:spPr>
        <p:txBody>
          <a:bodyPr/>
          <a:lstStyle/>
          <a:p>
            <a:r>
              <a:rPr lang="en-US" dirty="0" smtClean="0"/>
              <a:t>Understanding of feelings</a:t>
            </a:r>
            <a:endParaRPr lang="en-US" dirty="0"/>
          </a:p>
        </p:txBody>
      </p:sp>
      <p:pic>
        <p:nvPicPr>
          <p:cNvPr id="15364" name="Picture 4" descr="http://project-files.internaldrive.com/princeton-university/07-10-15-2011/web/AaronG/img/emotion_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227" y="1156415"/>
            <a:ext cx="7763773" cy="5262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433" y="6418529"/>
            <a:ext cx="3140015" cy="276999"/>
          </a:xfrm>
          <a:prstGeom prst="rect">
            <a:avLst/>
          </a:prstGeom>
          <a:noFill/>
        </p:spPr>
        <p:txBody>
          <a:bodyPr wrap="square" rtlCol="0">
            <a:spAutoFit/>
          </a:bodyPr>
          <a:lstStyle/>
          <a:p>
            <a:r>
              <a:rPr lang="en-US" sz="1200" dirty="0" smtClean="0"/>
              <a:t>Core Pre-Service Curriculum – Lab 4.3.15</a:t>
            </a:r>
            <a:endParaRPr lang="en-US" sz="1200" dirty="0"/>
          </a:p>
        </p:txBody>
      </p:sp>
    </p:spTree>
    <p:extLst>
      <p:ext uri="{BB962C8B-B14F-4D97-AF65-F5344CB8AC3E}">
        <p14:creationId xmlns:p14="http://schemas.microsoft.com/office/powerpoint/2010/main" val="39345765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Challenges: </a:t>
            </a:r>
            <a:br>
              <a:rPr lang="en-US" dirty="0" smtClean="0"/>
            </a:br>
            <a:r>
              <a:rPr lang="en-US" dirty="0" smtClean="0"/>
              <a:t>Pre-School Age, continued</a:t>
            </a:r>
            <a:endParaRPr lang="en-US" dirty="0"/>
          </a:p>
        </p:txBody>
      </p:sp>
      <p:sp>
        <p:nvSpPr>
          <p:cNvPr id="3" name="Content Placeholder 2"/>
          <p:cNvSpPr>
            <a:spLocks noGrp="1"/>
          </p:cNvSpPr>
          <p:nvPr>
            <p:ph idx="1"/>
          </p:nvPr>
        </p:nvSpPr>
        <p:spPr>
          <a:xfrm>
            <a:off x="1604536" y="1850241"/>
            <a:ext cx="3467796" cy="4365702"/>
          </a:xfrm>
        </p:spPr>
        <p:txBody>
          <a:bodyPr>
            <a:normAutofit/>
          </a:bodyPr>
          <a:lstStyle/>
          <a:p>
            <a:pPr>
              <a:buNone/>
            </a:pPr>
            <a:r>
              <a:rPr lang="en-US" dirty="0" smtClean="0"/>
              <a:t>Pronouns</a:t>
            </a:r>
          </a:p>
          <a:p>
            <a:pPr lvl="0"/>
            <a:r>
              <a:rPr lang="en-US" dirty="0" smtClean="0"/>
              <a:t>he/she</a:t>
            </a:r>
          </a:p>
          <a:p>
            <a:pPr lvl="0"/>
            <a:r>
              <a:rPr lang="en-US" dirty="0" smtClean="0"/>
              <a:t>we/they</a:t>
            </a:r>
          </a:p>
          <a:p>
            <a:pPr lvl="0"/>
            <a:r>
              <a:rPr lang="en-US" dirty="0" smtClean="0"/>
              <a:t>this/that/it</a:t>
            </a:r>
          </a:p>
          <a:p>
            <a:pPr lvl="0"/>
            <a:r>
              <a:rPr lang="en-US" dirty="0" smtClean="0"/>
              <a:t>here/there</a:t>
            </a:r>
          </a:p>
        </p:txBody>
      </p:sp>
      <p:pic>
        <p:nvPicPr>
          <p:cNvPr id="47106" name="Picture 2" descr="https://encrypted-tbn3.gstatic.com/images?q=tbn:ANd9GcQWZLmlea0HjNxIGH6yD115Y01Od9pVIEI8ApQONSPwzXjYm8T0"/>
          <p:cNvPicPr>
            <a:picLocks noChangeAspect="1" noChangeArrowheads="1"/>
          </p:cNvPicPr>
          <p:nvPr/>
        </p:nvPicPr>
        <p:blipFill>
          <a:blip r:embed="rId2"/>
          <a:srcRect/>
          <a:stretch>
            <a:fillRect/>
          </a:stretch>
        </p:blipFill>
        <p:spPr bwMode="auto">
          <a:xfrm>
            <a:off x="5072332" y="2247055"/>
            <a:ext cx="3036498" cy="2894287"/>
          </a:xfrm>
          <a:prstGeom prst="rect">
            <a:avLst/>
          </a:prstGeom>
          <a:noFill/>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4.3.16</a:t>
            </a:r>
            <a:endParaRPr lang="en-US" sz="1200" dirty="0"/>
          </a:p>
        </p:txBody>
      </p:sp>
    </p:spTree>
    <p:extLst>
      <p:ext uri="{BB962C8B-B14F-4D97-AF65-F5344CB8AC3E}">
        <p14:creationId xmlns:p14="http://schemas.microsoft.com/office/powerpoint/2010/main" val="33800111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Challenges: </a:t>
            </a:r>
            <a:br>
              <a:rPr lang="en-US" dirty="0" smtClean="0"/>
            </a:br>
            <a:r>
              <a:rPr lang="en-US" dirty="0" smtClean="0"/>
              <a:t>Pre-School Age, continued</a:t>
            </a:r>
            <a:endParaRPr lang="en-US" dirty="0"/>
          </a:p>
        </p:txBody>
      </p:sp>
      <p:sp>
        <p:nvSpPr>
          <p:cNvPr id="3" name="Content Placeholder 2"/>
          <p:cNvSpPr>
            <a:spLocks noGrp="1"/>
          </p:cNvSpPr>
          <p:nvPr>
            <p:ph idx="1"/>
          </p:nvPr>
        </p:nvSpPr>
        <p:spPr>
          <a:xfrm>
            <a:off x="1604536" y="1634778"/>
            <a:ext cx="7082264" cy="4886792"/>
          </a:xfrm>
        </p:spPr>
        <p:txBody>
          <a:bodyPr>
            <a:normAutofit fontScale="92500" lnSpcReduction="20000"/>
          </a:bodyPr>
          <a:lstStyle/>
          <a:p>
            <a:r>
              <a:rPr lang="en-US" b="1" dirty="0" smtClean="0"/>
              <a:t>Correct use of Prepositions</a:t>
            </a:r>
            <a:endParaRPr lang="en-US" sz="2800" dirty="0" smtClean="0"/>
          </a:p>
          <a:p>
            <a:pPr lvl="1"/>
            <a:r>
              <a:rPr lang="en-US" dirty="0" smtClean="0"/>
              <a:t>Inside/outside</a:t>
            </a:r>
            <a:endParaRPr lang="en-US" sz="2400" dirty="0" smtClean="0"/>
          </a:p>
          <a:p>
            <a:pPr lvl="1"/>
            <a:r>
              <a:rPr lang="en-US" dirty="0" smtClean="0"/>
              <a:t>Behind</a:t>
            </a:r>
            <a:endParaRPr lang="en-US" sz="2400" dirty="0" smtClean="0"/>
          </a:p>
          <a:p>
            <a:pPr lvl="1"/>
            <a:r>
              <a:rPr lang="en-US" dirty="0" smtClean="0"/>
              <a:t>Between</a:t>
            </a:r>
          </a:p>
          <a:p>
            <a:r>
              <a:rPr lang="en-US" b="1" dirty="0" smtClean="0"/>
              <a:t>Understanding of words that are “absolutes”</a:t>
            </a:r>
          </a:p>
          <a:p>
            <a:pPr lvl="1"/>
            <a:r>
              <a:rPr lang="en-US" dirty="0" smtClean="0"/>
              <a:t>always/never</a:t>
            </a:r>
          </a:p>
          <a:p>
            <a:pPr lvl="1"/>
            <a:r>
              <a:rPr lang="en-US" dirty="0" smtClean="0"/>
              <a:t>anyone/someone</a:t>
            </a:r>
          </a:p>
          <a:p>
            <a:pPr lvl="1"/>
            <a:r>
              <a:rPr lang="en-US" dirty="0" smtClean="0"/>
              <a:t>any/anything/any where</a:t>
            </a:r>
          </a:p>
          <a:p>
            <a:pPr lvl="1"/>
            <a:r>
              <a:rPr lang="en-US" dirty="0" smtClean="0"/>
              <a:t>Ever</a:t>
            </a:r>
          </a:p>
          <a:p>
            <a:r>
              <a:rPr lang="en-US" b="1" dirty="0" smtClean="0"/>
              <a:t>Distinction between ask and tell</a:t>
            </a:r>
          </a:p>
          <a:p>
            <a:pPr lvl="1"/>
            <a:endParaRPr lang="en-US" dirty="0" smtClean="0"/>
          </a:p>
          <a:p>
            <a:endParaRPr lang="en-US" b="1" dirty="0" smtClean="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4.3.17</a:t>
            </a:r>
            <a:endParaRPr lang="en-US" sz="1200" dirty="0"/>
          </a:p>
        </p:txBody>
      </p:sp>
    </p:spTree>
    <p:extLst>
      <p:ext uri="{BB962C8B-B14F-4D97-AF65-F5344CB8AC3E}">
        <p14:creationId xmlns:p14="http://schemas.microsoft.com/office/powerpoint/2010/main" val="33800111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my pen?</a:t>
            </a:r>
            <a:endParaRPr lang="en-US" dirty="0"/>
          </a:p>
        </p:txBody>
      </p:sp>
      <p:sp>
        <p:nvSpPr>
          <p:cNvPr id="6" name="Content Placeholder 5"/>
          <p:cNvSpPr>
            <a:spLocks noGrp="1"/>
          </p:cNvSpPr>
          <p:nvPr>
            <p:ph idx="1"/>
          </p:nvPr>
        </p:nvSpPr>
        <p:spPr/>
        <p:txBody>
          <a:bodyPr/>
          <a:lstStyle/>
          <a:p>
            <a:r>
              <a:rPr lang="en-US" dirty="0" smtClean="0"/>
              <a:t>Can you put it </a:t>
            </a:r>
            <a:r>
              <a:rPr lang="en-US" dirty="0" smtClean="0">
                <a:solidFill>
                  <a:srgbClr val="C00000"/>
                </a:solidFill>
              </a:rPr>
              <a:t>on</a:t>
            </a:r>
            <a:r>
              <a:rPr lang="en-US" dirty="0" smtClean="0"/>
              <a:t> top of the sofa?</a:t>
            </a:r>
          </a:p>
          <a:p>
            <a:r>
              <a:rPr lang="en-US" dirty="0" smtClean="0"/>
              <a:t>Can you put it </a:t>
            </a:r>
            <a:r>
              <a:rPr lang="en-US" dirty="0" smtClean="0">
                <a:solidFill>
                  <a:srgbClr val="C00000"/>
                </a:solidFill>
              </a:rPr>
              <a:t>under</a:t>
            </a:r>
            <a:r>
              <a:rPr lang="en-US" dirty="0" smtClean="0"/>
              <a:t> the sofa?</a:t>
            </a:r>
          </a:p>
          <a:p>
            <a:r>
              <a:rPr lang="en-US" dirty="0" smtClean="0"/>
              <a:t>Can you put </a:t>
            </a:r>
            <a:r>
              <a:rPr lang="en-US" dirty="0" smtClean="0">
                <a:solidFill>
                  <a:srgbClr val="C00000"/>
                </a:solidFill>
              </a:rPr>
              <a:t>behind</a:t>
            </a:r>
            <a:r>
              <a:rPr lang="en-US" dirty="0" smtClean="0"/>
              <a:t> the sofa?</a:t>
            </a:r>
          </a:p>
          <a:p>
            <a:pPr>
              <a:buNone/>
            </a:pPr>
            <a:r>
              <a:rPr lang="en-US" dirty="0" smtClean="0"/>
              <a:t>----------------------------------------------------</a:t>
            </a:r>
          </a:p>
          <a:p>
            <a:r>
              <a:rPr lang="en-US" dirty="0" smtClean="0"/>
              <a:t>Where is it now? (on)</a:t>
            </a:r>
          </a:p>
          <a:p>
            <a:r>
              <a:rPr lang="en-US" dirty="0" smtClean="0"/>
              <a:t>Where is it now? (under)</a:t>
            </a:r>
          </a:p>
          <a:p>
            <a:r>
              <a:rPr lang="en-US" dirty="0" smtClean="0"/>
              <a:t>Where is it now? (in)</a:t>
            </a:r>
          </a:p>
        </p:txBody>
      </p:sp>
      <p:sp>
        <p:nvSpPr>
          <p:cNvPr id="4" name="TextBox 3"/>
          <p:cNvSpPr txBox="1"/>
          <p:nvPr/>
        </p:nvSpPr>
        <p:spPr>
          <a:xfrm>
            <a:off x="1121433" y="6280030"/>
            <a:ext cx="3140015" cy="276999"/>
          </a:xfrm>
          <a:prstGeom prst="rect">
            <a:avLst/>
          </a:prstGeom>
          <a:noFill/>
        </p:spPr>
        <p:txBody>
          <a:bodyPr wrap="square" rtlCol="0">
            <a:spAutoFit/>
          </a:bodyPr>
          <a:lstStyle/>
          <a:p>
            <a:r>
              <a:rPr lang="en-US" sz="1200" dirty="0" smtClean="0"/>
              <a:t>Core Pre-Service Curriculum – Lab 4.3.18</a:t>
            </a:r>
            <a:endParaRPr lang="en-US" sz="1200" dirty="0"/>
          </a:p>
        </p:txBody>
      </p:sp>
    </p:spTree>
    <p:extLst>
      <p:ext uri="{BB962C8B-B14F-4D97-AF65-F5344CB8AC3E}">
        <p14:creationId xmlns:p14="http://schemas.microsoft.com/office/powerpoint/2010/main" val="13114021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797" y="491778"/>
            <a:ext cx="5357002" cy="1143000"/>
          </a:xfrm>
        </p:spPr>
        <p:txBody>
          <a:bodyPr/>
          <a:lstStyle/>
          <a:p>
            <a:r>
              <a:rPr lang="en-US" dirty="0" smtClean="0"/>
              <a:t>Language Assessment: </a:t>
            </a:r>
            <a:br>
              <a:rPr lang="en-US" dirty="0" smtClean="0"/>
            </a:br>
            <a:r>
              <a:rPr lang="en-US" dirty="0" smtClean="0"/>
              <a:t>Pre-School Age</a:t>
            </a:r>
            <a:endParaRPr lang="en-US" dirty="0"/>
          </a:p>
        </p:txBody>
      </p:sp>
      <p:sp>
        <p:nvSpPr>
          <p:cNvPr id="3" name="Content Placeholder 2"/>
          <p:cNvSpPr>
            <a:spLocks noGrp="1"/>
          </p:cNvSpPr>
          <p:nvPr>
            <p:ph idx="1"/>
          </p:nvPr>
        </p:nvSpPr>
        <p:spPr>
          <a:xfrm>
            <a:off x="2173854" y="2191109"/>
            <a:ext cx="6366296" cy="4024833"/>
          </a:xfrm>
        </p:spPr>
        <p:txBody>
          <a:bodyPr>
            <a:normAutofit fontScale="92500"/>
          </a:bodyPr>
          <a:lstStyle/>
          <a:p>
            <a:r>
              <a:rPr lang="en-US" dirty="0" smtClean="0"/>
              <a:t>Clarity of speech and language use</a:t>
            </a:r>
          </a:p>
          <a:p>
            <a:pPr marL="457200" lvl="1" indent="0">
              <a:buNone/>
            </a:pPr>
            <a:r>
              <a:rPr lang="en-US" dirty="0" smtClean="0"/>
              <a:t>--Vocabulary    -- Sentences (short, long)</a:t>
            </a:r>
          </a:p>
          <a:p>
            <a:r>
              <a:rPr lang="en-US" dirty="0" smtClean="0"/>
              <a:t>Concepts (Who, what, where)</a:t>
            </a:r>
          </a:p>
          <a:p>
            <a:r>
              <a:rPr lang="en-US" dirty="0" smtClean="0"/>
              <a:t>Attention span</a:t>
            </a:r>
          </a:p>
          <a:p>
            <a:r>
              <a:rPr lang="en-US" dirty="0" smtClean="0"/>
              <a:t>Memory</a:t>
            </a:r>
          </a:p>
          <a:p>
            <a:r>
              <a:rPr lang="en-US" dirty="0" smtClean="0"/>
              <a:t>Colors, numbers</a:t>
            </a:r>
          </a:p>
          <a:p>
            <a:r>
              <a:rPr lang="en-US" dirty="0"/>
              <a:t>Prepositions (On, Under, In, etc.)</a:t>
            </a:r>
          </a:p>
          <a:p>
            <a:pPr marL="0" indent="0">
              <a:buNone/>
            </a:pPr>
            <a:endParaRPr lang="en-US" dirty="0"/>
          </a:p>
        </p:txBody>
      </p:sp>
      <p:pic>
        <p:nvPicPr>
          <p:cNvPr id="4" name="Picture 11" descr="http://www.firstfivecc.org/blog/wp-content/uploads/2013/03/Lit_Preschool_Circle_Ti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466" y="280234"/>
            <a:ext cx="1984077" cy="19108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4.3.19</a:t>
            </a:r>
            <a:endParaRPr lang="en-US" sz="1200" dirty="0"/>
          </a:p>
        </p:txBody>
      </p:sp>
    </p:spTree>
    <p:extLst>
      <p:ext uri="{BB962C8B-B14F-4D97-AF65-F5344CB8AC3E}">
        <p14:creationId xmlns:p14="http://schemas.microsoft.com/office/powerpoint/2010/main" val="2662253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891" y="434975"/>
            <a:ext cx="5771071" cy="1143000"/>
          </a:xfrm>
        </p:spPr>
        <p:txBody>
          <a:bodyPr/>
          <a:lstStyle/>
          <a:p>
            <a:r>
              <a:rPr lang="en-US" dirty="0" smtClean="0"/>
              <a:t>Other ways to confuse a child…</a:t>
            </a:r>
            <a:endParaRPr lang="en-US" dirty="0"/>
          </a:p>
        </p:txBody>
      </p:sp>
      <p:sp>
        <p:nvSpPr>
          <p:cNvPr id="3" name="Content Placeholder 2"/>
          <p:cNvSpPr>
            <a:spLocks noGrp="1"/>
          </p:cNvSpPr>
          <p:nvPr>
            <p:ph idx="1"/>
          </p:nvPr>
        </p:nvSpPr>
        <p:spPr>
          <a:xfrm>
            <a:off x="2038350" y="1577974"/>
            <a:ext cx="6400800" cy="2786991"/>
          </a:xfrm>
        </p:spPr>
        <p:txBody>
          <a:bodyPr>
            <a:normAutofit lnSpcReduction="10000"/>
          </a:bodyPr>
          <a:lstStyle/>
          <a:p>
            <a:r>
              <a:rPr lang="en-US" dirty="0" smtClean="0"/>
              <a:t>More than one idea in a sentence</a:t>
            </a:r>
          </a:p>
          <a:p>
            <a:r>
              <a:rPr lang="en-US" dirty="0" smtClean="0"/>
              <a:t>Asking a question that requires advanced mastery of concepts</a:t>
            </a:r>
          </a:p>
          <a:p>
            <a:r>
              <a:rPr lang="en-US" dirty="0" smtClean="0"/>
              <a:t>Complex negation</a:t>
            </a:r>
          </a:p>
          <a:p>
            <a:r>
              <a:rPr lang="en-US" dirty="0" smtClean="0"/>
              <a:t>Asking “WHY?”</a:t>
            </a:r>
            <a:endParaRPr lang="en-US" dirty="0"/>
          </a:p>
        </p:txBody>
      </p:sp>
      <p:sp>
        <p:nvSpPr>
          <p:cNvPr id="40962" name="AutoShape 2" descr="Image result for images of confused child"/>
          <p:cNvSpPr>
            <a:spLocks noChangeAspect="1" noChangeArrowheads="1"/>
          </p:cNvSpPr>
          <p:nvPr/>
        </p:nvSpPr>
        <p:spPr bwMode="auto">
          <a:xfrm>
            <a:off x="0" y="-136525"/>
            <a:ext cx="2038350" cy="1143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0964" name="AutoShape 4" descr="Image result for images of confused child"/>
          <p:cNvSpPr>
            <a:spLocks noChangeAspect="1" noChangeArrowheads="1"/>
          </p:cNvSpPr>
          <p:nvPr/>
        </p:nvSpPr>
        <p:spPr bwMode="auto">
          <a:xfrm>
            <a:off x="0" y="-136525"/>
            <a:ext cx="2038350" cy="1143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0966" name="AutoShape 6" descr="data:image/jpeg;base64,/9j/4AAQSkZJRgABAQAAAQABAAD/2wCEAAkGBxQSEhUUEhQUEhQVFBYUFRQUFBQUEBQUFBQXFhQVFBQYHCggGBolHRUUITEhJSkrLi4uFx8zODMsNygtLisBCgoKDg0OGxAQGiwkHyUsLCwsLCwsLCwsLCwsLCwsLCwsLCwsLCwsLCwsLCwsLCwsLCwsLCwsLCwsLCwsLCwsLP/AABEIAKoBAAMBIgACEQEDEQH/xAAcAAABBQEBAQAAAAAAAAAAAAAEAQIDBQYHAAj/xAA6EAABAwIEBAQEBAQGAwAAAAABAAIDBBEFEiExBkFRYRMicYEykaGxUsHR8AcjYnIUorLC4fFCc4L/xAAaAQADAQEBAQAAAAAAAAAAAAACAwQBAAUG/8QAKBEAAgICAgEEAgEFAAAAAAAAAAECEQMhEjEEEyJBYTJRBXGhseHw/9oADAMBAAIRAxEAPwDJMZqjqaBSx0mqPp6VKnlFUMigRHgoplOi6bDXy6MHvySoTti3G9IyePThrQ38Wp9AsxAM0kQ7An3JJV1xZTvbNKLXEbQ0nld+yraGMNn/ALYy7To1h5p02U4ocVR0LgOHyyP5vkcfYaD7LYtYqDg2ny07P/W35kXcfqFpWMSca+WUy0QvaopEe6PrYKB0QTeICYICvFyndTqB8YCFxaGKiGUKIAHknPddIH2CW+w60RzNsEDJf1Rb5QVC5l+yW6sJIHDUM86qeZ+XdDO1QhUQTGwWIrfNU6fj/wBIW2q3aLH4MzxJpH8sxA9z+gHzTccuKk/oXkjbS+zTUTLix/fRNngGdjrAj4TfoXC3yOU+yIhCn8Euy99PlZIUhnEoOJnXjZffJcerQWke4H0WYwd+Wqsb2cy2mpvl5DnsrvjF+URgdHfr/uWeIyyhx6MNx3JVGP8AEnmvcOqJbukYDo6JpvaxJbe33Ws/hxGQH63Btb5LLUjcrw61/LYjrr/0uhcAUoFOHDnf7o+fETKNou3RqMxqw8NRuiQyzi/TACxNLUeY0wwro+QLeMAcxRPjVi+FROYqFmTB4g8NIjI6QIxsKmbGvJ9QID8FTz4mKeNrBoX8+nqpHNVLxLGXPjCJ5JJXHs9P+K8eGbPU+qMfjRdIyo5gOLi7qbAD7lVlN5pprDaDIPUiw+61VThDo6aquNbtI/tIQHAeG+LUuv8AjYT6N835Ku21XyZmiozpf92dPwmk8ONjOjQPojwbKQRqCqjB01ITkqRPdsrK7FWjQG57a2VVJxAW6HX2d9TZXhYxmwA9NEDVTsO9kpt/sekv0V7Mac/l+/cKCoxGR2gFvdSSU7DqND1CfGNdd0ttv5GKl8EEErgfN9VZxMuFAaYFWUbbBakZKQB4Wtksmhsp5ShKg39VzRq2BV0Nyh5H5QjA0g3Ot+VkFXBrwQP+ULDRW4lOGMc87NaT8th87IbBMN8KNrTuB5j/AFHU/X7IiqpfEaGu5Oa49DlN/wAkewIZOlRlbsZlsjqZtmknkLj23/JCMbco17TlPf8AeiWEYXjXQxf2OPzAugJqceG55/FGwejY7n6lW/GMFzF/a/8A2j80LiPliYy+7i4j1Fk+D9qJ5rbKrC32NzqABcdje66zw1E0QtyfCQCPdcjjcWAdxY+xXasFpcsLB/SPsh8iVImm6JcqYWorw14xrz3Jgc0BOam2RhiTTCsU2C5AhCge1HOhUT4U+OZgNlgIk4RIkMS5UNGJgphVdXQ3mZfkrwMVbijbOaU/ErZ6X8bOsrr9MqeJ6u0cjQN2EfRB/wAJaPyyyHW+UX7kXKlxVuZ9uosrb+H1D4MD2dJXfKwt91TibcnZR5mFQhFo0sxsqismsrmZl1TYrTyEeQAnve30TsibWiLHVmcqpp5jaIADXzPOVptvb8XsqKru3xM1SwOjIBaGjUm2o1J5qwqsNnklbFPIY4hqGsNgDyAdvzKoOIsLjinczK7yMa5ttSc2bMSTvsEWHxuff9zs3lel/oMZNI3zMkZM3Y28rvobK1w2tEnrsQdwVg2hpkeY2yRAWyEnV2l9Brp63WjwqVzmse4We5tyBoHDsgzYeGw8OdZdfJtKY8kYdlW0NzY9tVYy6BBToJvYJNJZCTVAG6irKiwVFNXa3OyU7Gou3TX23VPWse03br2H6FV8mOZTzPYbo6i4gjdo8FvZwLQUNNm3Q2kxAP8AK4ZXjkRb5Ixrgeykq8PimAcw5Xci2yAaHx6P1H4gND69Chdrs3stKdpJH3VyKTQHYHkqrCzsRrz6rVubdgRRimgJyo57xdS/zIxys76lv6LMzu8Sqsdhp2HILoPFcAsH/ht+f6Bc4w115nO3vce2+iOC0Kk9kFVHaQAm1rg+52K7jhsX8lvKzR9AuUtpmz1McjSHNPlmZzDm6gnpfce67JRRExjLsl5k5JfRLmT7GtjuEvgoxsSd4am4k4AYE3wFY+GkMa3gjCtNOo3UytDGmmJZwOIQ1LlXg5KCsSNR4NQeJUpeABujgV5zraqrCqlsp8abxzTRSVOGlrcx3CtMGtluOZv72U0xzaHZSUzANBsrap6LM2VzjT7CgFDInB6ilKanolSKzE6VrxyBGx5rIY/ghlLS4uBYCGvZa+W9yHA7jstfO7qq2o12us5yj0N4JqpLRiTw9rrLpzHh5XH/AOs2l1bRYeZC2zmsyEZLHS1xcFvMWFvdWD8MkedyB8la4Zg7YtT5nd1jlOf5BRx4sa9iJo6UAiySvb5SjAEHiknkPoua0DWzDYrIb2Cp6kX3OVo1cSresZrdMbSsf5ZAbHVpHJwUqKGqBnUzo4HSsYGAWALhd7iSANDsL81V4pE9gGapY58gcMrS3N5d7Wvbca2WzqKN0kDos+YOGhI8wI1B9dFksRwKUEZgwm2jmnKSee47K/GsfH7IM/r8rXX0BYZjDo5LG42ytA/l26DXQ9zp6Lc0lQ2Zuos7YjmOxWMpcPsHl7QS8ZAwG4AB11HPb5KTCKqWEgPBuNMx/wDJv9XfupPIhFP2lOCU2vcjdYZThj7WsD8vZanLZoHRZWkqgbFa2A5gD2Cnxb0Hl/ZkuOn5KWRx/Dp6rnFK/wAKAOduRfvqt1/FaW8UUI3kfb2G/wCayDqE1EgYNGNtfuibUQYRcnol4OpXAunf5c24Ol29F0rhbGBn8Nrs7TyPxMKxtdHlaANAFefw/oCZHSkaDQfmoJeRP1LR60/DxQ8OU5vr/J0RKm3Xrplny1jl6yS6TMtsw9ZJZeLkmZZZxWB6cHoQSJc6bCAyKDA9PzINj1O1yeojKGyZhqNeynoJSb3FkwORFNumRu+xqyNqmTFqglKllksgJp9FRYyEbI53BClwXppUGZtUtyHqGiyhN0ZGxVEVRrYbq5p2HmmRdiZqhJGKjxd3lK0UyzmLnRZkdILGrZkpTqQp6WMEWKCqHZXKxw5wcLqRdlD/AEFw5mHsi3SNduAp6W226Nipm22TQOiodTNJ0A137qOTCmu3CvnADkFX1dTZLlo1JsBgw3IRl2J9gtbQss23RZ+hmvYb3/VaPPljLvVZBK7FZb6Ob8YHxq3+mFtu2Z2/2QNO4Nd5dlPjlUGlzRq97i53uqqN5HqoM1yly+D2/AxxWOn2y0qnmRwaNSTZdLwKhEMTW9tfVY3grCi9/iOGjdvVdCCyMbdnm/zPkrWCHS2xbr1026S6M+fHkppcm3SErjh2ZIXJt00ldRxSpzSvPaoy6ytVIp6CW6JwehmvTw5c5G2GNciKd26rBKiqOW9/RdGfuNi9ktTIq58m6IqHKrqXhOlI9DGiOoqVU1VdY2Au46ADcp1bPYG+gH0XsBobkyOHmdsDyHRJtydIbJqKLnBoCLOfvueythjsOYR52h52aSA4+l91DAwgIauwuJ+paCd/Q9R0VFSivaSJxk/cWs9WLLP4pPcL1XOWCxPoSd1SYjXHXJYn/L9N0qeR9D8cK2BVMGYpcLkySFp56hDUWIza+N4duQaxwd/qKQPLpMzRbpf80pPYySRtKVFZ7DVVeE1F2679Ee43Tk7MSBpp+SCcMx3T6t2/Rew94JH790EhjVKwvDKbW/71KuMXnDIdeihpI+nVTY3hRmYADa2yVlkoQZJKa5Lkzn80LXSZyNUVQ4L40nl0HMq7p+F3k+Y29FpcPw9sTbNUfLlpDsnmxxR9jtjsPpBEwNaLWRF0qRH0qPEnJyfJ9iEpt14ppQuQsW6QlIkK5Mw8SmkpCmrbOA5FXyuRFRKquoqFTOY+cqCmSqTxlUeMl/xBSXkF+oWjp0RhlR57dQQqIzJYaotcHdDdCstNMxZaaZpqo7qjrjyV3UPBAI2OoVXVxXV0nZ7WJmfqG5nBp2vr7LTYblDbkgLPVQs4Ac1meLqyoZ5Y3ZW2uOZK7F2FkXLR1FuJxXtnb81KZmv+Eg+hXMuFmuqaZ72yESMc0FpItYje3rdXP+DmiPm162uHD25qj1H8o6GHHPp7LvEWXcGm/ryQlbSWHJVBx2Rl9QTfQPGvqELPxFIfjc0fRKk4tDvQkvkndD1UlOFXsxlrt8p97FHU1Q0/CfbmhpAODRb0nleOjtPcbK0fsqBk9wCORB+qu3P0Q2dEBqXe4TMOZ5v3ZOlRNAxDexkno0NBHsrVBYaywRhKnzzt0eP5ErlR4pCvXSKayYQpClKQrrOGFInWXrLEdQ0hNIT7JCEaMoiITSFKQm2WmUZeolVXMbqZxJTRGglOwJOyAJUQIk7wUtzAoF1TmtRQgU1PSlxs0XKG3LoLiFYfPdmU7t29F6qOiu6DAw0Xfuq6ohyktPseoXq4oTjBcz1PGm1GmZ0RF0gScQ0Ae1pttzWhpqUXum1lNcEHUFPxLjsrWRc0zm2E05pZH2Hlf/l11IHMLpkGO0xPncwktFndbb36LKVMTo9HNzt2Btf/AKUEcrB8LDcd1QpqqK5+Hjye6Lr+hb10MEkjiT5RYgAbk9DZZHE6UFxyNAbyvur6rxN9hYDbYDRVBjlk2GnXkkyUUxscKjG5My1RQOubuvryVnhdBNuXEDlfdaGkwdrbE+d30CPENtTv9EEpqiaco3okwOkv8WtldyssgcKjLQXHmiKqoCUnSFrsgI6o/DmXIA1VOZHO+AX9tT6LV4NReGwZviO/bsk5MnFC/IyqEfstIxYWTsyhzJQ5RcrPIu2S3SXTMy9db2cPukum3SXXGD7pLpt1666zhyQr10hKJM0QhNISlyS62zDICJObGp2sXpHBou42U6t6QsaI1HPMxnxGyqa7iiNoOU3IWKxHGnyuJJsOi9Hx/wCNyZHc9IHvo2wxMzythh3O56Dquk4Ng7YWDmep3XKP4UOaZnk76Lsck2i9KHjwxaiirHBJWRVkqo6tmb8irCpkVbM5ZMpgRUrtbHdEyxXQUvUboymqMw780uDXQx32A1NFfbQqufhLr7A/JaNwUJejcEw45JLoz78KdfUD6KP/AAVt1ezSqsqHJTihqlJ9gbmW2UMjLooi6TLbUpMqRpIDlahGRPmeGMaXE8h9yeQUVTWX0H/K1vCLQxt7anc81kFzlRk58I2inljkonB0zQWWtmbchp7/AKq9pcRZILtIKusXhZLGQ4A3C4pLWvoqkxgksvdo6DoE7L4cZ/j2eTl5tuT2dbBS3WPoeLmaBxHutHR4ix40IXmz8ecPyQCkmHXXrpLpEsIddJdIvXWAi3XrpEiw4ddJmTV6640W68mkpLrkzDE4jxLFHo05j2WRxDGpJybnK3oEBJGEDW1NhZq+nw+FiwbS2LSsmrngWy7Ks8TVOElx3UUmuqok/kZFGm4HxTwKhpJsHaFdxiqcwuF8zxS2II0tzXXuBOIhNHkcfM3RJmt2Og/g2kzkFKVLI66jLUiURyYNdQSEt1CJdGo5I9FNKLHJiw4kDodCpTUN7KgrorIHxndVnOSGKKNBPVBBukBKqXTuUEkz/RLlNsYqLiarazcqnrMTLttkFKDz1UNkp7OsMpDd2q3GFz5QFisPhN1q6NuiPHpgT2i/qa+zd1xzjaa8ubuui4nLZi5PxLUZn2Crg3KaJpJKDHSTaAq8wXFnBvld7FYqWo5I3CaktV9p6ZDLHaOo4bxVbR+n2WipMYjk2IXIRXDmjqStym7XWUuXwMU/x0Bckdfa4HZOWIwbHyLB59+S2VLUB4XkeR4k8PfQcZKRMkTrJpUlB0IU0pyQrqMoakTrL1l1AnzvPX39VXulvzULimhfVuTYxKgmKRSBwvY7FDM3Usuy1PRlbHyInDMSfA8PYbEfVDjZDhczTufCvEsdUzcB43atKGhfPnD0hbM2xI15Ehd7oXXY2+ugS2hkWPMaY9qIKikS2hhV10FwqCaKxWonVNUDVTTih8GCQwXUr6Psi6UIqUaIOKoLlszNTTpkFFdWNVulp0loYT0FGFbPAaENSJ+Kn+WfRNhHQmT2ZDiviANBAOq5tLUFxLjurDH3EyG56qpKsxQUUS5J8mOGqIpn2UTdkqcLJpJ06KsI5oORNass6jT4fih6rdcNY5qGkrk1OVp8HcdNUbSyR4yEzjW0dthlzC6eqzBT5ArJfNZocZNDE7VnkiVKlmjSkSlItRjP/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0968" name="AutoShape 8" descr="data:image/jpeg;base64,/9j/4AAQSkZJRgABAQAAAQABAAD/2wCEAAkGBxQSEhUUEhQUEhQVFBYUFRQUFBQUEBQUFBQXFhQVFBQYHCggGBolHRUUITEhJSkrLi4uFx8zODMsNygtLisBCgoKDg0OGxAQGiwkHyUsLCwsLCwsLCwsLCwsLCwsLCwsLCwsLCwsLCwsLCwsLCwsLCwsLCwsLCwsLCwsLCwsLP/AABEIAKoBAAMBIgACEQEDEQH/xAAcAAABBQEBAQAAAAAAAAAAAAAEAQIDBQYHAAj/xAA6EAABAwIEBAQEBAQGAwAAAAABAAIDBBEFEiExBkFRYRMicYEykaGxUsHR8AcjYnIUorLC4fFCc4L/xAAaAQADAQEBAQAAAAAAAAAAAAACAwQBAAUG/8QAKBEAAgICAgEEAgEFAAAAAAAAAAECEQMhEjEEEyJBYTJRBXGhseHw/9oADAMBAAIRAxEAPwDJMZqjqaBSx0mqPp6VKnlFUMigRHgoplOi6bDXy6MHvySoTti3G9IyePThrQ38Wp9AsxAM0kQ7An3JJV1xZTvbNKLXEbQ0nld+yraGMNn/ALYy7To1h5p02U4ocVR0LgOHyyP5vkcfYaD7LYtYqDg2ny07P/W35kXcfqFpWMSca+WUy0QvaopEe6PrYKB0QTeICYICvFyndTqB8YCFxaGKiGUKIAHknPddIH2CW+w60RzNsEDJf1Rb5QVC5l+yW6sJIHDUM86qeZ+XdDO1QhUQTGwWIrfNU6fj/wBIW2q3aLH4MzxJpH8sxA9z+gHzTccuKk/oXkjbS+zTUTLix/fRNngGdjrAj4TfoXC3yOU+yIhCn8Euy99PlZIUhnEoOJnXjZffJcerQWke4H0WYwd+Wqsb2cy2mpvl5DnsrvjF+URgdHfr/uWeIyyhx6MNx3JVGP8AEnmvcOqJbukYDo6JpvaxJbe33Ws/hxGQH63Btb5LLUjcrw61/LYjrr/0uhcAUoFOHDnf7o+fETKNou3RqMxqw8NRuiQyzi/TACxNLUeY0wwro+QLeMAcxRPjVi+FROYqFmTB4g8NIjI6QIxsKmbGvJ9QID8FTz4mKeNrBoX8+nqpHNVLxLGXPjCJ5JJXHs9P+K8eGbPU+qMfjRdIyo5gOLi7qbAD7lVlN5pprDaDIPUiw+61VThDo6aquNbtI/tIQHAeG+LUuv8AjYT6N835Ku21XyZmiozpf92dPwmk8ONjOjQPojwbKQRqCqjB01ITkqRPdsrK7FWjQG57a2VVJxAW6HX2d9TZXhYxmwA9NEDVTsO9kpt/sekv0V7Mac/l+/cKCoxGR2gFvdSSU7DqND1CfGNdd0ttv5GKl8EEErgfN9VZxMuFAaYFWUbbBakZKQB4Wtksmhsp5ShKg39VzRq2BV0Nyh5H5QjA0g3Ot+VkFXBrwQP+ULDRW4lOGMc87NaT8th87IbBMN8KNrTuB5j/AFHU/X7IiqpfEaGu5Oa49DlN/wAkewIZOlRlbsZlsjqZtmknkLj23/JCMbco17TlPf8AeiWEYXjXQxf2OPzAugJqceG55/FGwejY7n6lW/GMFzF/a/8A2j80LiPliYy+7i4j1Fk+D9qJ5rbKrC32NzqABcdje66zw1E0QtyfCQCPdcjjcWAdxY+xXasFpcsLB/SPsh8iVImm6JcqYWorw14xrz3Jgc0BOam2RhiTTCsU2C5AhCge1HOhUT4U+OZgNlgIk4RIkMS5UNGJgphVdXQ3mZfkrwMVbijbOaU/ErZ6X8bOsrr9MqeJ6u0cjQN2EfRB/wAJaPyyyHW+UX7kXKlxVuZ9uosrb+H1D4MD2dJXfKwt91TibcnZR5mFQhFo0sxsqismsrmZl1TYrTyEeQAnve30TsibWiLHVmcqpp5jaIADXzPOVptvb8XsqKru3xM1SwOjIBaGjUm2o1J5qwqsNnklbFPIY4hqGsNgDyAdvzKoOIsLjinczK7yMa5ttSc2bMSTvsEWHxuff9zs3lel/oMZNI3zMkZM3Y28rvobK1w2tEnrsQdwVg2hpkeY2yRAWyEnV2l9Brp63WjwqVzmse4We5tyBoHDsgzYeGw8OdZdfJtKY8kYdlW0NzY9tVYy6BBToJvYJNJZCTVAG6irKiwVFNXa3OyU7Gou3TX23VPWse03br2H6FV8mOZTzPYbo6i4gjdo8FvZwLQUNNm3Q2kxAP8AK4ZXjkRb5Ixrgeykq8PimAcw5Xci2yAaHx6P1H4gND69Chdrs3stKdpJH3VyKTQHYHkqrCzsRrz6rVubdgRRimgJyo57xdS/zIxys76lv6LMzu8Sqsdhp2HILoPFcAsH/ht+f6Bc4w115nO3vce2+iOC0Kk9kFVHaQAm1rg+52K7jhsX8lvKzR9AuUtpmz1McjSHNPlmZzDm6gnpfce67JRRExjLsl5k5JfRLmT7GtjuEvgoxsSd4am4k4AYE3wFY+GkMa3gjCtNOo3UytDGmmJZwOIQ1LlXg5KCsSNR4NQeJUpeABujgV5zraqrCqlsp8abxzTRSVOGlrcx3CtMGtluOZv72U0xzaHZSUzANBsrap6LM2VzjT7CgFDInB6ilKanolSKzE6VrxyBGx5rIY/ghlLS4uBYCGvZa+W9yHA7jstfO7qq2o12us5yj0N4JqpLRiTw9rrLpzHh5XH/AOs2l1bRYeZC2zmsyEZLHS1xcFvMWFvdWD8MkedyB8la4Zg7YtT5nd1jlOf5BRx4sa9iJo6UAiySvb5SjAEHiknkPoua0DWzDYrIb2Cp6kX3OVo1cSresZrdMbSsf5ZAbHVpHJwUqKGqBnUzo4HSsYGAWALhd7iSANDsL81V4pE9gGapY58gcMrS3N5d7Wvbca2WzqKN0kDos+YOGhI8wI1B9dFksRwKUEZgwm2jmnKSee47K/GsfH7IM/r8rXX0BYZjDo5LG42ytA/l26DXQ9zp6Lc0lQ2Zuos7YjmOxWMpcPsHl7QS8ZAwG4AB11HPb5KTCKqWEgPBuNMx/wDJv9XfupPIhFP2lOCU2vcjdYZThj7WsD8vZanLZoHRZWkqgbFa2A5gD2Cnxb0Hl/ZkuOn5KWRx/Dp6rnFK/wAKAOduRfvqt1/FaW8UUI3kfb2G/wCayDqE1EgYNGNtfuibUQYRcnol4OpXAunf5c24Ol29F0rhbGBn8Nrs7TyPxMKxtdHlaANAFefw/oCZHSkaDQfmoJeRP1LR60/DxQ8OU5vr/J0RKm3Xrplny1jl6yS6TMtsw9ZJZeLkmZZZxWB6cHoQSJc6bCAyKDA9PzINj1O1yeojKGyZhqNeynoJSb3FkwORFNumRu+xqyNqmTFqglKllksgJp9FRYyEbI53BClwXppUGZtUtyHqGiyhN0ZGxVEVRrYbq5p2HmmRdiZqhJGKjxd3lK0UyzmLnRZkdILGrZkpTqQp6WMEWKCqHZXKxw5wcLqRdlD/AEFw5mHsi3SNduAp6W226Nipm22TQOiodTNJ0A137qOTCmu3CvnADkFX1dTZLlo1JsBgw3IRl2J9gtbQss23RZ+hmvYb3/VaPPljLvVZBK7FZb6Ob8YHxq3+mFtu2Z2/2QNO4Nd5dlPjlUGlzRq97i53uqqN5HqoM1yly+D2/AxxWOn2y0qnmRwaNSTZdLwKhEMTW9tfVY3grCi9/iOGjdvVdCCyMbdnm/zPkrWCHS2xbr1026S6M+fHkppcm3SErjh2ZIXJt00ldRxSpzSvPaoy6ytVIp6CW6JwehmvTw5c5G2GNciKd26rBKiqOW9/RdGfuNi9ktTIq58m6IqHKrqXhOlI9DGiOoqVU1VdY2Au46ADcp1bPYG+gH0XsBobkyOHmdsDyHRJtydIbJqKLnBoCLOfvueythjsOYR52h52aSA4+l91DAwgIauwuJ+paCd/Q9R0VFSivaSJxk/cWs9WLLP4pPcL1XOWCxPoSd1SYjXHXJYn/L9N0qeR9D8cK2BVMGYpcLkySFp56hDUWIza+N4duQaxwd/qKQPLpMzRbpf80pPYySRtKVFZ7DVVeE1F2679Ee43Tk7MSBpp+SCcMx3T6t2/Rew94JH790EhjVKwvDKbW/71KuMXnDIdeihpI+nVTY3hRmYADa2yVlkoQZJKa5Lkzn80LXSZyNUVQ4L40nl0HMq7p+F3k+Y29FpcPw9sTbNUfLlpDsnmxxR9jtjsPpBEwNaLWRF0qRH0qPEnJyfJ9iEpt14ppQuQsW6QlIkK5Mw8SmkpCmrbOA5FXyuRFRKquoqFTOY+cqCmSqTxlUeMl/xBSXkF+oWjp0RhlR57dQQqIzJYaotcHdDdCstNMxZaaZpqo7qjrjyV3UPBAI2OoVXVxXV0nZ7WJmfqG5nBp2vr7LTYblDbkgLPVQs4Ac1meLqyoZ5Y3ZW2uOZK7F2FkXLR1FuJxXtnb81KZmv+Eg+hXMuFmuqaZ72yESMc0FpItYje3rdXP+DmiPm162uHD25qj1H8o6GHHPp7LvEWXcGm/ryQlbSWHJVBx2Rl9QTfQPGvqELPxFIfjc0fRKk4tDvQkvkndD1UlOFXsxlrt8p97FHU1Q0/CfbmhpAODRb0nleOjtPcbK0fsqBk9wCORB+qu3P0Q2dEBqXe4TMOZ5v3ZOlRNAxDexkno0NBHsrVBYaywRhKnzzt0eP5ErlR4pCvXSKayYQpClKQrrOGFInWXrLEdQ0hNIT7JCEaMoiITSFKQm2WmUZeolVXMbqZxJTRGglOwJOyAJUQIk7wUtzAoF1TmtRQgU1PSlxs0XKG3LoLiFYfPdmU7t29F6qOiu6DAw0Xfuq6ohyktPseoXq4oTjBcz1PGm1GmZ0RF0gScQ0Ae1pttzWhpqUXum1lNcEHUFPxLjsrWRc0zm2E05pZH2Hlf/l11IHMLpkGO0xPncwktFndbb36LKVMTo9HNzt2Btf/AKUEcrB8LDcd1QpqqK5+Hjye6Lr+hb10MEkjiT5RYgAbk9DZZHE6UFxyNAbyvur6rxN9hYDbYDRVBjlk2GnXkkyUUxscKjG5My1RQOubuvryVnhdBNuXEDlfdaGkwdrbE+d30CPENtTv9EEpqiaco3okwOkv8WtldyssgcKjLQXHmiKqoCUnSFrsgI6o/DmXIA1VOZHO+AX9tT6LV4NReGwZviO/bsk5MnFC/IyqEfstIxYWTsyhzJQ5RcrPIu2S3SXTMy9db2cPukum3SXXGD7pLpt1666zhyQr10hKJM0QhNISlyS62zDICJObGp2sXpHBou42U6t6QsaI1HPMxnxGyqa7iiNoOU3IWKxHGnyuJJsOi9Hx/wCNyZHc9IHvo2wxMzythh3O56Dquk4Ng7YWDmep3XKP4UOaZnk76Lsck2i9KHjwxaiirHBJWRVkqo6tmb8irCpkVbM5ZMpgRUrtbHdEyxXQUvUboymqMw780uDXQx32A1NFfbQqufhLr7A/JaNwUJejcEw45JLoz78KdfUD6KP/AAVt1ezSqsqHJTihqlJ9gbmW2UMjLooi6TLbUpMqRpIDlahGRPmeGMaXE8h9yeQUVTWX0H/K1vCLQxt7anc81kFzlRk58I2inljkonB0zQWWtmbchp7/AKq9pcRZILtIKusXhZLGQ4A3C4pLWvoqkxgksvdo6DoE7L4cZ/j2eTl5tuT2dbBS3WPoeLmaBxHutHR4ix40IXmz8ecPyQCkmHXXrpLpEsIddJdIvXWAi3XrpEiw4ddJmTV6640W68mkpLrkzDE4jxLFHo05j2WRxDGpJybnK3oEBJGEDW1NhZq+nw+FiwbS2LSsmrngWy7Ks8TVOElx3UUmuqok/kZFGm4HxTwKhpJsHaFdxiqcwuF8zxS2II0tzXXuBOIhNHkcfM3RJmt2Og/g2kzkFKVLI66jLUiURyYNdQSEt1CJdGo5I9FNKLHJiw4kDodCpTUN7KgrorIHxndVnOSGKKNBPVBBukBKqXTuUEkz/RLlNsYqLiarazcqnrMTLttkFKDz1UNkp7OsMpDd2q3GFz5QFisPhN1q6NuiPHpgT2i/qa+zd1xzjaa8ubuui4nLZi5PxLUZn2Crg3KaJpJKDHSTaAq8wXFnBvld7FYqWo5I3CaktV9p6ZDLHaOo4bxVbR+n2WipMYjk2IXIRXDmjqStym7XWUuXwMU/x0Bckdfa4HZOWIwbHyLB59+S2VLUB4XkeR4k8PfQcZKRMkTrJpUlB0IU0pyQrqMoakTrL1l1AnzvPX39VXulvzULimhfVuTYxKgmKRSBwvY7FDM3Usuy1PRlbHyInDMSfA8PYbEfVDjZDhczTufCvEsdUzcB43atKGhfPnD0hbM2xI15Ehd7oXXY2+ugS2hkWPMaY9qIKikS2hhV10FwqCaKxWonVNUDVTTih8GCQwXUr6Psi6UIqUaIOKoLlszNTTpkFFdWNVulp0loYT0FGFbPAaENSJ+Kn+WfRNhHQmT2ZDiviANBAOq5tLUFxLjurDH3EyG56qpKsxQUUS5J8mOGqIpn2UTdkqcLJpJ06KsI5oORNass6jT4fih6rdcNY5qGkrk1OVp8HcdNUbSyR4yEzjW0dthlzC6eqzBT5ArJfNZocZNDE7VnkiVKlmjSkSlItRjP/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0974" name="AutoShape 14" descr="data:image/jpeg;base64,/9j/4AAQSkZJRgABAQAAAQABAAD/2wCEAAkGBxATEhQUEBAWFRUVExUUFxQUFBQRDxIRFRYWFxUVFxQYHCggGBolHRQVITEiJSkrLi4uFx8zODMsNygtLiwBCgoKDg0OGBAQGywkHR0sLCwsLCwsLCwsLCwsLCwsLCwsLCwsLCwsLCwsLCwsLCwsLDcsLCwsLCsrLCw3LDcrLP/AABEIALQAtAMBIgACEQEDEQH/xAAbAAEAAgMBAQAAAAAAAAAAAAAABAUBAgMGB//EADcQAAIBAgQFAQUHBAIDAAAAAAABAgMRBBIhMQVBUWFxIgYTMoGRQqGxwdHw8RQjUuEzogckcv/EABkBAQADAQEAAAAAAAAAAAAAAAABAgMEBf/EACERAQEAAgMBAAIDAQAAAAAAAAABAhEDITESE0EEUWEi/9oADAMBAAIRAxEAPwD7iAAAAAAAAAAABhsDJghz4pRV/wC5HTvch1+PQXwxb73silzxnq0wtWGKxKha+726EX+uvontyS2PI8Z4m6l/U1ppZ/Sxt7KzlDDRlOTcpLNrq223Y5rz/wDWp468f48+d/t6ipVk95WN6WNa13RT4OLy5q84ydszt/xRfO1/zM0uM0ZyywmpW3tt3+g/Kj8X6kelo14y2Z2KClVi7OL+aJlHHNfFr35/Q3x5JWGXHYswaU6iexua7ZAAAAAAAAAAAAAAAc61RRTk9krgcsXi4U1eT8Lm2eU4jxSrVvbSPTuSMW5VamvP/qv0QlhY6LkvqzlzzuXUdPHjMe76pYQku3f8zfBxe0pXfVxt+epZVKMY93+9SNKkrPmc1jpl3G0owekrro8uhAqUpwlk5atNaQl27EzNdavbnz7nGFeUbRl6k9r7pr/RGybQWpVFapFb6a3jLpZ/qVvEvZxSj7zDSdCpB+qG9Kot/hW/ld9D0lLHqk3eKlG+tt4ve1tizre6qU73WRr4t8vlFscZYfkyxryXAvaVJ+7rNRnHlrl+T5nrMPjIy5nkeMeyznaNOPrXwO6s77pNv7mQuFYmtTn7ureLg7SjltK662M5llhdVrcePkm56+kUa7i7x/ku6U7pPqeW4fiFJJrRHqaS0Xg7+DLcedzY6rcAG7EAAAAAAAAAAApfaDE2yw63b8L+S5bPF8YxWeq2npey8LT9THmy1i04sd5N8JXvrbT8e3+yVDEX5WINHEKOva3yNI1HJ7WVzj+3Z8JteSVm3eUtkuhwk19bfVHSVK95W8X6fyRIUJuzf7fMrlVscY1zZZJ201udZ4RSj6X3jffwdoUdFz7HCNR0pKS1jtJLfXn8hC9+Idai4uXRqLV+q3X3feSfZ+tFSdLsmly21X4FxXwymtLbeVbsVGHw0lJSt8/u/Mvr5vSv1uI3E5zoy01V/FuWjJeN4c8ZSzW/v0o3TW04v7En1008kvHYf3kfUtUrr/6W5Yezzis0eej86GmGO7ZfGeeXUynry/BMU/htZ3tbnm6HvsJSywS/dyslwaKxKrK2qd42+3ykXKNuHj+NseXk+tMgA3YgAAAAAAAABqBH4lWyU5y6RdvPI+aRrtvfd2T8bsvuL8clUlVpQekVtbR+X10PO4O103yX4ckjzv5HLMrqPR4eC4TeS2i0/C5Flg4rS5VYaP4Fth9CmP8Aq+XiydO6K6vhJp5kyzoTOz1N/iZRh9/NV1Olda7sjxwMeeyLRwIk4v8AUpcdLTL+mlNvJo9tjXCV075uf3WOFWDjz2f1REqVtb7Pryf6FbnqrfG4u8RUSjfvr+ZmhpKGXtYp8NiVKDX7vv8AmWPAZNyhdbXZrhnLWOeOo9OZMIydrkAAAAAAAAAAANamxsayA+Yf13u1aNJzlOTdk7N20TvbsS8NQu72t2e67Eh4OSlmh8ULrzfdeSVT5aclvvc8qTu7eznlLjNOLpalhQpaHGUlHWWi6uyJuDx9Ga9M4vw07fQ1mq57vTKjZnbP1NnBNaNGjLyaZ27Z96Yai90RaiaNqc2SnWnaVOOz1XcrMTg4bpWJ85kKrJsrlIY1BhTyvzp9P5Z6DgVL1Sa2St83/BRzi866I9dwvD5IJc3q/LL8OP8A0z5sukwAHW5QAAAAAAAAAADDMgCh4jwypmcqdmpO7TdrN8/BWTg4u0mm1o2tr87Hr5Hi8XU9Un1bf1OTmwmPcdfBnll1Uyykrbrurnl+Oey+FqaqLo1Ps1aV6dRPqpLY9Dw2WmpYyjGSs9fJnI3+tV854fR4hRlGMMTKuszu52zZfspW8PW7PZ4DFVHG73JTwFJapJO++52pU1FOyI1dpyylnUcZYtLdEeXF6K0cop9Lop+O0ZVLr3jp3Vk1qzxFb2Sx7rp0cY1SbbUs9mk3f1Rb1sui17XLYy1WzU3rb6hDFRltr4Zlu6bKThFCqnlmpaXs5SzOS5N9PBO4vWqxpqnhoZ6s9Unqkucn0Q2n43ZIsOEYXPOze1nL9D1SKD2U4VVoUv8A2KmerLVtK0Yr/GJO4nxCUFaK1a35I6eKfOPbj5tXOyXxYymlubHnOCV5TzSm7vNbU9GaSsQAEgAAAAAAAAAANZ7Hia1M9uzyuIp2nJPk/wAdTn/keR0/xrq1WSq5SVQqztrorX11ZjFUucYXfmz+8quHcZoz9N2pX1hLSS5J2ucsrumNyx6iwweMpSll97eSV3Hmle17dC0xdZKGhVVeGqbUk8trrZZr9n0OFPAYrNJyrRcLWSyer63E3FLJb0tqNKNSCfU4rhyWza7LYlYH0RUXyOOJxOtkaSK7s8YzqKd9lqdMNWcYqcXrPVvutl8iPXoKpTnFbrUm8Fop07P+GbcePfbn5M5Itvf2im92iBUjJ3ad9NiRiFsvkbKFlbtY305Jk48KoJKVtpTb/AukV/DoWSLBEydHtrIACQAAAAAAAAxc1lUS3ZScfpV6kYqjUcLTTlbeUEndJ9diLdE90t8TioQjmm7fizzOIxvvJttWXLwiHVzt+uUm1p6t0c0rM4+Xk+unbxcUx7T6t8rseD4nw5Od4xyyTvGS10e6l1R77D1lbVHPE8PpS2Vn22MbNuzh5/xV5zh3GMXFqFWi5x2U4O+neLs/pcvqPEc2ytbk1qaRwkYfu7JFPh1Sb00XV6fcXxmV8ZcueFu/HKeJbNcPXjCtShOP/IptN7Xi1p51LdcNhBLXM+b2SK7j2Cb9xNPWEm7+bfob48Vndc2XPL1EitTcMTC21RST6aImcNp5cy6NnSullhJr4ZRf32Z3pU7X7s6JO3Jll0zOFxJaHRmpdjtvh1axLRCsTYLQir4VkAELgAAAAAc617Ox0OdZ6BFQomxmxmxOmTnKlF7pPyjhPhdJ8reGTEjKK3CX9L48lnlV74LS5OS+a186GHwpL4ZS+qf5Fncxcj8WLT8+X9q+jw2MXffuyalY2Fi8knjO53L1ycDXEUcysd7AlX6u3CrT9Fux1hsjMgiP2i3pg1FwSq3pbologZ7NWJ1O9tSK1wvTYAELgAAAAAcMQzszlWg3sEZeOIMtWMFmLICASAC4AGk6iW5CxXFKcF6pW/H5EbNrC5hsoavHf8acm34V14IHEeLVlC+SOt/tWUUl1trpqRM4i2x6n3ybNveK9jwXB+O58rTem6as05bMuHxe1WnHyvm7f7Ls5y69ekZhmkJ3Org+hC878bYend3ZLRxwq0fk7oq2xnQAAsAAAAABgyANZRuRpEtkaMbsmKZRqZirnf3aMxjYbRMEecGuRwr0qrV4Wv0ehYWA2n4iHw/DSirzd2+XJdTljODUKjTlDXa69La6PqiyMEVaR8+rYiUalTRL1SjH/Oyel2V1eSXp3zrLKcnq7p6X5K73JeIo1KuIqRoRcrTlqtkrvdlnQ9iZSV61bK2toLRfN7mM/wAi1xjxs8RkfolorabRdt3bpuTK1Zf1FHK73+e35bj2i/8AHuOWmGqQqKVlr/alG7tfndeD2fst7JQwyjOo1OqoKOZ6xg+eVGktZ58OOSy4NhZq8p/atZc0td/qWthYyXtTjjMZpixkAhYAAAAAAAAAABmsYgAZMgAAAAAAHOFKK2SV9XZWu+rNwADAAGQAAAAAAAAAB//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0976" name="Picture 16" descr="o-CONFUSED-KID-facebook"/>
          <p:cNvPicPr>
            <a:picLocks noChangeAspect="1" noChangeArrowheads="1"/>
          </p:cNvPicPr>
          <p:nvPr/>
        </p:nvPicPr>
        <p:blipFill>
          <a:blip r:embed="rId2"/>
          <a:srcRect/>
          <a:stretch>
            <a:fillRect/>
          </a:stretch>
        </p:blipFill>
        <p:spPr bwMode="auto">
          <a:xfrm>
            <a:off x="3507776" y="4316801"/>
            <a:ext cx="2857500" cy="1905000"/>
          </a:xfrm>
          <a:prstGeom prst="rect">
            <a:avLst/>
          </a:prstGeom>
          <a:noFill/>
        </p:spPr>
      </p:pic>
      <p:sp>
        <p:nvSpPr>
          <p:cNvPr id="10" name="TextBox 9"/>
          <p:cNvSpPr txBox="1"/>
          <p:nvPr/>
        </p:nvSpPr>
        <p:spPr>
          <a:xfrm>
            <a:off x="1121434" y="6418529"/>
            <a:ext cx="3140015" cy="276999"/>
          </a:xfrm>
          <a:prstGeom prst="rect">
            <a:avLst/>
          </a:prstGeom>
          <a:noFill/>
        </p:spPr>
        <p:txBody>
          <a:bodyPr wrap="square" rtlCol="0">
            <a:spAutoFit/>
          </a:bodyPr>
          <a:lstStyle/>
          <a:p>
            <a:r>
              <a:rPr lang="en-US" sz="1200" dirty="0" smtClean="0"/>
              <a:t>Core Pre-Service Curriculum – Lab 4.3.20</a:t>
            </a:r>
            <a:endParaRPr lang="en-US" sz="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smtClean="0"/>
              <a:t>Lab Activity 5:</a:t>
            </a:r>
            <a:r>
              <a:rPr lang="en-US" dirty="0" smtClean="0"/>
              <a:t/>
            </a:r>
            <a:br>
              <a:rPr lang="en-US" dirty="0" smtClean="0"/>
            </a:br>
            <a:r>
              <a:rPr lang="en-US" sz="3600" dirty="0" smtClean="0"/>
              <a:t>Demonstrating Language Solutions</a:t>
            </a:r>
            <a:br>
              <a:rPr lang="en-US" sz="3600" dirty="0" smtClean="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4.3.21</a:t>
            </a:r>
            <a:endParaRPr lang="en-US" sz="1200" dirty="0"/>
          </a:p>
        </p:txBody>
      </p:sp>
    </p:spTree>
    <p:extLst>
      <p:ext uri="{BB962C8B-B14F-4D97-AF65-F5344CB8AC3E}">
        <p14:creationId xmlns:p14="http://schemas.microsoft.com/office/powerpoint/2010/main" val="14588041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a:bodyPr>
          <a:lstStyle/>
          <a:p>
            <a:r>
              <a:rPr lang="en-US" sz="3600" dirty="0" smtClean="0"/>
              <a:t>Lab Activity 6:</a:t>
            </a:r>
            <a:r>
              <a:rPr lang="en-US" dirty="0"/>
              <a:t/>
            </a:r>
            <a:br>
              <a:rPr lang="en-US" dirty="0"/>
            </a:br>
            <a:r>
              <a:rPr lang="en-US" dirty="0" smtClean="0"/>
              <a:t>What to ask a Four-Year-Old</a:t>
            </a:r>
            <a:r>
              <a:rPr lang="en-US" sz="3600" dirty="0" smtClean="0"/>
              <a:t/>
            </a:r>
            <a:br>
              <a:rPr lang="en-US" sz="3600" dirty="0" smtClean="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4.3.22</a:t>
            </a:r>
            <a:endParaRPr lang="en-US" sz="1200" dirty="0"/>
          </a:p>
        </p:txBody>
      </p:sp>
    </p:spTree>
    <p:extLst>
      <p:ext uri="{BB962C8B-B14F-4D97-AF65-F5344CB8AC3E}">
        <p14:creationId xmlns:p14="http://schemas.microsoft.com/office/powerpoint/2010/main" val="2353836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Learning Objectives</a:t>
            </a:r>
            <a:endParaRPr lang="en-US" dirty="0"/>
          </a:p>
        </p:txBody>
      </p:sp>
      <p:sp>
        <p:nvSpPr>
          <p:cNvPr id="7" name="Content Placeholder 6"/>
          <p:cNvSpPr>
            <a:spLocks noGrp="1"/>
          </p:cNvSpPr>
          <p:nvPr>
            <p:ph idx="1"/>
          </p:nvPr>
        </p:nvSpPr>
        <p:spPr/>
        <p:txBody>
          <a:bodyPr>
            <a:normAutofit fontScale="92500" lnSpcReduction="20000"/>
          </a:bodyPr>
          <a:lstStyle/>
          <a:p>
            <a:pPr marL="514350" lvl="0" indent="-514350">
              <a:buFont typeface="+mj-lt"/>
              <a:buAutoNum type="arabicPeriod"/>
            </a:pPr>
            <a:r>
              <a:rPr lang="en-US" dirty="0" smtClean="0"/>
              <a:t>Discuss the shadowing experience.</a:t>
            </a:r>
          </a:p>
          <a:p>
            <a:pPr lvl="1"/>
            <a:r>
              <a:rPr lang="en-US" dirty="0" smtClean="0"/>
              <a:t>What worked well</a:t>
            </a:r>
          </a:p>
          <a:p>
            <a:pPr lvl="1"/>
            <a:r>
              <a:rPr lang="en-US" dirty="0" smtClean="0"/>
              <a:t>What was a challenge</a:t>
            </a:r>
          </a:p>
          <a:p>
            <a:pPr marL="514350" lvl="0" indent="-514350">
              <a:buFont typeface="+mj-lt"/>
              <a:buAutoNum type="arabicPeriod"/>
            </a:pPr>
            <a:r>
              <a:rPr lang="en-US" dirty="0" smtClean="0"/>
              <a:t>Discuss exploring and focusing skills observed.</a:t>
            </a:r>
          </a:p>
          <a:p>
            <a:pPr lvl="1"/>
            <a:r>
              <a:rPr lang="en-US" dirty="0" smtClean="0"/>
              <a:t>Examples of effective uses</a:t>
            </a:r>
          </a:p>
          <a:p>
            <a:pPr lvl="1"/>
            <a:r>
              <a:rPr lang="en-US" dirty="0" smtClean="0"/>
              <a:t>Missed opportunities</a:t>
            </a:r>
          </a:p>
          <a:p>
            <a:pPr marL="514350" lvl="0" indent="-514350">
              <a:buFont typeface="+mj-lt"/>
              <a:buAutoNum type="arabicPeriod"/>
            </a:pPr>
            <a:r>
              <a:rPr lang="en-US" dirty="0" smtClean="0"/>
              <a:t>Beyond exploring and focusing skills, describe other skills noticed.</a:t>
            </a:r>
          </a:p>
          <a:p>
            <a:pPr>
              <a:buNone/>
            </a:pPr>
            <a:r>
              <a:rPr lang="en-US" b="1" dirty="0" smtClean="0"/>
              <a:t> </a:t>
            </a:r>
            <a:endParaRPr lang="en-US" dirty="0" smtClean="0"/>
          </a:p>
          <a:p>
            <a:pPr marL="514350" indent="-514350">
              <a:buFont typeface="+mj-lt"/>
              <a:buAutoNum type="arabicPeriod"/>
            </a:pPr>
            <a:endParaRPr lang="en-US" b="1"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4.1.2</a:t>
            </a:r>
            <a:endParaRPr lang="en-US" sz="1200" dirty="0"/>
          </a:p>
        </p:txBody>
      </p:sp>
    </p:spTree>
    <p:extLst>
      <p:ext uri="{BB962C8B-B14F-4D97-AF65-F5344CB8AC3E}">
        <p14:creationId xmlns:p14="http://schemas.microsoft.com/office/powerpoint/2010/main" val="37311324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702" y="491778"/>
            <a:ext cx="4408097" cy="1143000"/>
          </a:xfrm>
        </p:spPr>
        <p:txBody>
          <a:bodyPr/>
          <a:lstStyle/>
          <a:p>
            <a:pPr algn="r"/>
            <a:r>
              <a:rPr lang="en-US" dirty="0" smtClean="0"/>
              <a:t>Language Skills:</a:t>
            </a:r>
            <a:br>
              <a:rPr lang="en-US" dirty="0" smtClean="0"/>
            </a:br>
            <a:r>
              <a:rPr lang="en-US" dirty="0" smtClean="0"/>
              <a:t>Latency Age (6-11)</a:t>
            </a:r>
            <a:endParaRPr lang="en-US" dirty="0"/>
          </a:p>
        </p:txBody>
      </p:sp>
      <p:sp>
        <p:nvSpPr>
          <p:cNvPr id="4" name="TextBox 3"/>
          <p:cNvSpPr txBox="1"/>
          <p:nvPr/>
        </p:nvSpPr>
        <p:spPr>
          <a:xfrm>
            <a:off x="1242204" y="2277371"/>
            <a:ext cx="7668883" cy="4339650"/>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rgbClr val="56944F"/>
                </a:solidFill>
              </a:rPr>
              <a:t>More developed language</a:t>
            </a:r>
          </a:p>
          <a:p>
            <a:pPr marL="457200" indent="-457200">
              <a:buFont typeface="Arial" panose="020B0604020202020204" pitchFamily="34" charset="0"/>
              <a:buChar char="•"/>
            </a:pPr>
            <a:r>
              <a:rPr lang="en-US" sz="3200" dirty="0" smtClean="0">
                <a:solidFill>
                  <a:srgbClr val="56944F"/>
                </a:solidFill>
              </a:rPr>
              <a:t>Increasingly </a:t>
            </a:r>
            <a:r>
              <a:rPr lang="en-US" sz="3200" dirty="0">
                <a:solidFill>
                  <a:srgbClr val="56944F"/>
                </a:solidFill>
              </a:rPr>
              <a:t>accurate perception of </a:t>
            </a:r>
            <a:r>
              <a:rPr lang="en-US" sz="3200" dirty="0" smtClean="0">
                <a:solidFill>
                  <a:srgbClr val="56944F"/>
                </a:solidFill>
              </a:rPr>
              <a:t>reality</a:t>
            </a:r>
          </a:p>
          <a:p>
            <a:pPr marL="457200" indent="-457200">
              <a:buFont typeface="Arial" panose="020B0604020202020204" pitchFamily="34" charset="0"/>
              <a:buChar char="•"/>
            </a:pPr>
            <a:r>
              <a:rPr lang="en-US" sz="3200" dirty="0" smtClean="0">
                <a:solidFill>
                  <a:srgbClr val="56944F"/>
                </a:solidFill>
              </a:rPr>
              <a:t>Developing logic </a:t>
            </a:r>
            <a:r>
              <a:rPr lang="en-US" sz="3200" dirty="0">
                <a:solidFill>
                  <a:srgbClr val="56944F"/>
                </a:solidFill>
              </a:rPr>
              <a:t>and </a:t>
            </a:r>
            <a:r>
              <a:rPr lang="en-US" sz="3200" dirty="0" smtClean="0">
                <a:solidFill>
                  <a:srgbClr val="56944F"/>
                </a:solidFill>
              </a:rPr>
              <a:t>reasoning</a:t>
            </a:r>
          </a:p>
          <a:p>
            <a:pPr marL="457200" indent="-457200">
              <a:buFont typeface="Arial" panose="020B0604020202020204" pitchFamily="34" charset="0"/>
              <a:buChar char="•"/>
            </a:pPr>
            <a:r>
              <a:rPr lang="en-US" sz="3200" dirty="0" smtClean="0">
                <a:solidFill>
                  <a:srgbClr val="56944F"/>
                </a:solidFill>
              </a:rPr>
              <a:t>More </a:t>
            </a:r>
            <a:r>
              <a:rPr lang="en-US" sz="3200" dirty="0">
                <a:solidFill>
                  <a:srgbClr val="56944F"/>
                </a:solidFill>
              </a:rPr>
              <a:t>able </a:t>
            </a:r>
            <a:r>
              <a:rPr lang="en-US" sz="3200" dirty="0" smtClean="0">
                <a:solidFill>
                  <a:srgbClr val="56944F"/>
                </a:solidFill>
              </a:rPr>
              <a:t>to:</a:t>
            </a:r>
          </a:p>
          <a:p>
            <a:pPr marL="914400" lvl="1" indent="-457200">
              <a:buFont typeface="Arial" panose="020B0604020202020204" pitchFamily="34" charset="0"/>
              <a:buChar char="•"/>
            </a:pPr>
            <a:r>
              <a:rPr lang="en-US" sz="2800" dirty="0" smtClean="0">
                <a:solidFill>
                  <a:srgbClr val="56944F"/>
                </a:solidFill>
              </a:rPr>
              <a:t>Sustain </a:t>
            </a:r>
            <a:r>
              <a:rPr lang="en-US" sz="2800" dirty="0">
                <a:solidFill>
                  <a:srgbClr val="56944F"/>
                </a:solidFill>
              </a:rPr>
              <a:t>attention and focus on a </a:t>
            </a:r>
            <a:r>
              <a:rPr lang="en-US" sz="2800" dirty="0" smtClean="0">
                <a:solidFill>
                  <a:srgbClr val="56944F"/>
                </a:solidFill>
              </a:rPr>
              <a:t>task</a:t>
            </a:r>
          </a:p>
          <a:p>
            <a:pPr marL="914400" lvl="1" indent="-457200">
              <a:buFont typeface="Arial" panose="020B0604020202020204" pitchFamily="34" charset="0"/>
              <a:buChar char="•"/>
            </a:pPr>
            <a:r>
              <a:rPr lang="en-US" sz="2800" dirty="0">
                <a:solidFill>
                  <a:srgbClr val="56944F"/>
                </a:solidFill>
              </a:rPr>
              <a:t>Think about problem </a:t>
            </a:r>
            <a:r>
              <a:rPr lang="en-US" sz="2800" dirty="0" smtClean="0">
                <a:solidFill>
                  <a:srgbClr val="56944F"/>
                </a:solidFill>
              </a:rPr>
              <a:t>solving</a:t>
            </a:r>
            <a:endParaRPr lang="en-US" sz="2800" dirty="0">
              <a:solidFill>
                <a:srgbClr val="56944F"/>
              </a:solidFill>
            </a:endParaRPr>
          </a:p>
          <a:p>
            <a:pPr marL="914400" lvl="1" indent="-457200">
              <a:buFont typeface="Arial" panose="020B0604020202020204" pitchFamily="34" charset="0"/>
              <a:buChar char="•"/>
            </a:pPr>
            <a:r>
              <a:rPr lang="en-US" sz="2800" dirty="0" smtClean="0">
                <a:solidFill>
                  <a:srgbClr val="56944F"/>
                </a:solidFill>
              </a:rPr>
              <a:t>Be aware </a:t>
            </a:r>
            <a:r>
              <a:rPr lang="en-US" sz="2800" dirty="0">
                <a:solidFill>
                  <a:srgbClr val="56944F"/>
                </a:solidFill>
              </a:rPr>
              <a:t>of self</a:t>
            </a:r>
          </a:p>
          <a:p>
            <a:endParaRPr lang="en-US" sz="3200" b="1" dirty="0">
              <a:solidFill>
                <a:srgbClr val="56944F"/>
              </a:solidFill>
              <a:latin typeface="Calibri" panose="020F0502020204030204" pitchFamily="34" charset="0"/>
            </a:endParaRPr>
          </a:p>
        </p:txBody>
      </p:sp>
      <p:pic>
        <p:nvPicPr>
          <p:cNvPr id="12290" name="Picture 2" descr="http://ts1.mm.bing.net/th?&amp;id=HN.608019090083677011&amp;w=300&amp;h=300&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202" y="52387"/>
            <a:ext cx="2857500" cy="2266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4.3.23</a:t>
            </a:r>
            <a:endParaRPr lang="en-US" sz="1200" dirty="0"/>
          </a:p>
        </p:txBody>
      </p:sp>
    </p:spTree>
    <p:extLst>
      <p:ext uri="{BB962C8B-B14F-4D97-AF65-F5344CB8AC3E}">
        <p14:creationId xmlns:p14="http://schemas.microsoft.com/office/powerpoint/2010/main" val="32267055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br>
              <a:rPr lang="en-US" dirty="0" smtClean="0"/>
            </a:br>
            <a:r>
              <a:rPr lang="en-US" dirty="0" smtClean="0"/>
              <a:t>Latency Age (6-11)</a:t>
            </a:r>
            <a:endParaRPr lang="en-US" dirty="0"/>
          </a:p>
        </p:txBody>
      </p:sp>
      <p:sp>
        <p:nvSpPr>
          <p:cNvPr id="4" name="TextBox 3"/>
          <p:cNvSpPr txBox="1"/>
          <p:nvPr/>
        </p:nvSpPr>
        <p:spPr>
          <a:xfrm>
            <a:off x="1293962" y="3657598"/>
            <a:ext cx="7668883" cy="584775"/>
          </a:xfrm>
          <a:prstGeom prst="rect">
            <a:avLst/>
          </a:prstGeom>
          <a:noFill/>
        </p:spPr>
        <p:txBody>
          <a:bodyPr wrap="square" rtlCol="0">
            <a:spAutoFit/>
          </a:bodyPr>
          <a:lstStyle/>
          <a:p>
            <a:r>
              <a:rPr lang="en-US" sz="3200" b="1" dirty="0" smtClean="0">
                <a:solidFill>
                  <a:srgbClr val="56944F"/>
                </a:solidFill>
                <a:latin typeface="Calibri" panose="020F0502020204030204" pitchFamily="34" charset="0"/>
              </a:rPr>
              <a:t>		</a:t>
            </a:r>
            <a:endParaRPr lang="en-US" sz="3200" b="1" dirty="0">
              <a:solidFill>
                <a:srgbClr val="56944F"/>
              </a:solidFill>
              <a:latin typeface="Calibri" panose="020F0502020204030204" pitchFamily="34" charset="0"/>
            </a:endParaRPr>
          </a:p>
        </p:txBody>
      </p:sp>
      <p:sp>
        <p:nvSpPr>
          <p:cNvPr id="3" name="Content Placeholder 2"/>
          <p:cNvSpPr>
            <a:spLocks noGrp="1"/>
          </p:cNvSpPr>
          <p:nvPr>
            <p:ph idx="1"/>
          </p:nvPr>
        </p:nvSpPr>
        <p:spPr/>
        <p:txBody>
          <a:bodyPr>
            <a:normAutofit/>
          </a:bodyPr>
          <a:lstStyle/>
          <a:p>
            <a:r>
              <a:rPr lang="en-US" b="1" dirty="0">
                <a:latin typeface="Calibri" panose="020F0502020204030204" pitchFamily="34" charset="0"/>
              </a:rPr>
              <a:t>Significant differences in </a:t>
            </a:r>
            <a:r>
              <a:rPr lang="en-US" b="1" dirty="0" smtClean="0">
                <a:latin typeface="Calibri" panose="020F0502020204030204" pitchFamily="34" charset="0"/>
              </a:rPr>
              <a:t>maturity</a:t>
            </a:r>
          </a:p>
          <a:p>
            <a:r>
              <a:rPr lang="en-US" b="1" dirty="0" smtClean="0">
                <a:latin typeface="Calibri" panose="020F0502020204030204" pitchFamily="34" charset="0"/>
              </a:rPr>
              <a:t>Thinking is still concrete</a:t>
            </a:r>
          </a:p>
          <a:p>
            <a:r>
              <a:rPr lang="en-US" b="1" dirty="0" smtClean="0">
                <a:latin typeface="Calibri" panose="020F0502020204030204" pitchFamily="34" charset="0"/>
              </a:rPr>
              <a:t>Experience embarrassment/shame/guilt</a:t>
            </a:r>
          </a:p>
          <a:p>
            <a:r>
              <a:rPr lang="en-US" b="1" dirty="0" smtClean="0">
                <a:latin typeface="Calibri" panose="020F0502020204030204" pitchFamily="34" charset="0"/>
              </a:rPr>
              <a:t>Moral responsibility</a:t>
            </a:r>
          </a:p>
          <a:p>
            <a:r>
              <a:rPr lang="en-US" b="1" dirty="0" smtClean="0">
                <a:latin typeface="Calibri" panose="020F0502020204030204" pitchFamily="34" charset="0"/>
              </a:rPr>
              <a:t>Loyalty to family</a:t>
            </a:r>
          </a:p>
          <a:p>
            <a:r>
              <a:rPr lang="en-US" b="1" dirty="0" smtClean="0">
                <a:latin typeface="Calibri" panose="020F0502020204030204" pitchFamily="34" charset="0"/>
              </a:rPr>
              <a:t>Developing memory strategies</a:t>
            </a:r>
            <a:r>
              <a:rPr lang="en-US" b="1" dirty="0">
                <a:latin typeface="Calibri" panose="020F0502020204030204" pitchFamily="34" charset="0"/>
              </a:rPr>
              <a:t>	</a:t>
            </a:r>
            <a:endParaRPr lang="en-US" dirty="0"/>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4.3.24</a:t>
            </a:r>
            <a:endParaRPr lang="en-US" sz="1200" dirty="0"/>
          </a:p>
        </p:txBody>
      </p:sp>
    </p:spTree>
    <p:extLst>
      <p:ext uri="{BB962C8B-B14F-4D97-AF65-F5344CB8AC3E}">
        <p14:creationId xmlns:p14="http://schemas.microsoft.com/office/powerpoint/2010/main" val="20101083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008" y="336503"/>
            <a:ext cx="6961516" cy="1143000"/>
          </a:xfrm>
        </p:spPr>
        <p:txBody>
          <a:bodyPr/>
          <a:lstStyle/>
          <a:p>
            <a:r>
              <a:rPr lang="en-US" dirty="0" smtClean="0"/>
              <a:t>Language Assessment:</a:t>
            </a:r>
            <a:br>
              <a:rPr lang="en-US" dirty="0" smtClean="0"/>
            </a:br>
            <a:r>
              <a:rPr lang="en-US" dirty="0"/>
              <a:t>Latency Age (</a:t>
            </a:r>
            <a:r>
              <a:rPr lang="en-US" dirty="0" smtClean="0"/>
              <a:t>6-11)</a:t>
            </a:r>
            <a:endParaRPr lang="en-US" dirty="0"/>
          </a:p>
        </p:txBody>
      </p:sp>
      <p:sp>
        <p:nvSpPr>
          <p:cNvPr id="3" name="Content Placeholder 2"/>
          <p:cNvSpPr>
            <a:spLocks noGrp="1"/>
          </p:cNvSpPr>
          <p:nvPr>
            <p:ph idx="1"/>
          </p:nvPr>
        </p:nvSpPr>
        <p:spPr>
          <a:xfrm>
            <a:off x="1794295" y="1906438"/>
            <a:ext cx="5865962" cy="4951562"/>
          </a:xfrm>
        </p:spPr>
        <p:txBody>
          <a:bodyPr>
            <a:normAutofit/>
          </a:bodyPr>
          <a:lstStyle/>
          <a:p>
            <a:pPr lvl="0"/>
            <a:r>
              <a:rPr lang="en-US" dirty="0"/>
              <a:t>Knowledge of DOB, address, city/state of </a:t>
            </a:r>
            <a:r>
              <a:rPr lang="en-US" dirty="0" smtClean="0"/>
              <a:t>residence, kinship </a:t>
            </a:r>
            <a:endParaRPr lang="en-US" dirty="0"/>
          </a:p>
          <a:p>
            <a:r>
              <a:rPr lang="en-US" dirty="0" smtClean="0"/>
              <a:t>Style of speech, including affect</a:t>
            </a:r>
          </a:p>
          <a:p>
            <a:r>
              <a:rPr lang="en-US" dirty="0" smtClean="0"/>
              <a:t>Narrative details &amp; vocabulary</a:t>
            </a:r>
          </a:p>
          <a:p>
            <a:r>
              <a:rPr lang="en-US" dirty="0" smtClean="0"/>
              <a:t>Understanding of time</a:t>
            </a:r>
          </a:p>
          <a:p>
            <a:r>
              <a:rPr lang="en-US" dirty="0" smtClean="0"/>
              <a:t>Ability to describe feelings</a:t>
            </a:r>
          </a:p>
          <a:p>
            <a:pPr marL="0" indent="0">
              <a:buNone/>
            </a:pP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4.3.25</a:t>
            </a:r>
            <a:endParaRPr lang="en-US" sz="1200" dirty="0"/>
          </a:p>
        </p:txBody>
      </p:sp>
    </p:spTree>
    <p:extLst>
      <p:ext uri="{BB962C8B-B14F-4D97-AF65-F5344CB8AC3E}">
        <p14:creationId xmlns:p14="http://schemas.microsoft.com/office/powerpoint/2010/main" val="14176342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of Time</a:t>
            </a:r>
            <a:endParaRPr lang="en-US" dirty="0"/>
          </a:p>
        </p:txBody>
      </p:sp>
      <p:pic>
        <p:nvPicPr>
          <p:cNvPr id="14339" name="Picture 3" descr="C:\Users\radigan-linda\AppData\Local\Microsoft\Windows\Temporary Internet Files\Content.IE5\O1A65P6K\2015-calendar-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733" y="1755549"/>
            <a:ext cx="4459855" cy="413385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radigan-linda\AppData\Local\Microsoft\Windows\Temporary Internet Files\Content.IE5\RNGSGB6W\pugg-wall-clock-lar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587" y="1984075"/>
            <a:ext cx="2812211" cy="28812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4.3.26</a:t>
            </a:r>
            <a:endParaRPr lang="en-US" sz="1200" dirty="0"/>
          </a:p>
        </p:txBody>
      </p:sp>
    </p:spTree>
    <p:extLst>
      <p:ext uri="{BB962C8B-B14F-4D97-AF65-F5344CB8AC3E}">
        <p14:creationId xmlns:p14="http://schemas.microsoft.com/office/powerpoint/2010/main" val="1381814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980" y="211419"/>
            <a:ext cx="7082263" cy="1143000"/>
          </a:xfrm>
        </p:spPr>
        <p:txBody>
          <a:bodyPr/>
          <a:lstStyle/>
          <a:p>
            <a:r>
              <a:rPr lang="en-US" dirty="0" smtClean="0"/>
              <a:t>Understanding of feelings</a:t>
            </a:r>
            <a:endParaRPr lang="en-US" dirty="0"/>
          </a:p>
        </p:txBody>
      </p:sp>
      <p:pic>
        <p:nvPicPr>
          <p:cNvPr id="15364" name="Picture 4" descr="http://project-files.internaldrive.com/princeton-university/07-10-15-2011/web/AaronG/img/emotion_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227" y="1017916"/>
            <a:ext cx="7763773" cy="5262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433" y="6435782"/>
            <a:ext cx="3140015" cy="276999"/>
          </a:xfrm>
          <a:prstGeom prst="rect">
            <a:avLst/>
          </a:prstGeom>
          <a:noFill/>
        </p:spPr>
        <p:txBody>
          <a:bodyPr wrap="square" rtlCol="0">
            <a:spAutoFit/>
          </a:bodyPr>
          <a:lstStyle/>
          <a:p>
            <a:r>
              <a:rPr lang="en-US" sz="1200" dirty="0" smtClean="0"/>
              <a:t>Core Pre-Service Curriculum – Lab 4.3.27</a:t>
            </a:r>
            <a:endParaRPr lang="en-US" sz="1200" dirty="0"/>
          </a:p>
        </p:txBody>
      </p:sp>
    </p:spTree>
    <p:extLst>
      <p:ext uri="{BB962C8B-B14F-4D97-AF65-F5344CB8AC3E}">
        <p14:creationId xmlns:p14="http://schemas.microsoft.com/office/powerpoint/2010/main" val="20852630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a:bodyPr>
          <a:lstStyle/>
          <a:p>
            <a:r>
              <a:rPr lang="en-US" sz="3600" dirty="0" smtClean="0"/>
              <a:t>Lab Activity 7:</a:t>
            </a:r>
            <a:r>
              <a:rPr lang="en-US" dirty="0"/>
              <a:t/>
            </a:r>
            <a:br>
              <a:rPr lang="en-US" dirty="0"/>
            </a:br>
            <a:r>
              <a:rPr lang="en-US" dirty="0" smtClean="0"/>
              <a:t>What to ask a Nine-Year-Old</a:t>
            </a:r>
            <a:r>
              <a:rPr lang="en-US" sz="3600" dirty="0" smtClean="0"/>
              <a:t/>
            </a:r>
            <a:br>
              <a:rPr lang="en-US" sz="3600" dirty="0" smtClean="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4.3.28</a:t>
            </a:r>
            <a:endParaRPr lang="en-US" sz="1200" dirty="0"/>
          </a:p>
        </p:txBody>
      </p:sp>
    </p:spTree>
    <p:extLst>
      <p:ext uri="{BB962C8B-B14F-4D97-AF65-F5344CB8AC3E}">
        <p14:creationId xmlns:p14="http://schemas.microsoft.com/office/powerpoint/2010/main" val="18055036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019" y="491778"/>
            <a:ext cx="6625087" cy="1143000"/>
          </a:xfrm>
        </p:spPr>
        <p:txBody>
          <a:bodyPr/>
          <a:lstStyle/>
          <a:p>
            <a:r>
              <a:rPr lang="en-US" dirty="0" smtClean="0"/>
              <a:t>Adolescents (12-18)</a:t>
            </a:r>
            <a:endParaRPr lang="en-US" dirty="0"/>
          </a:p>
        </p:txBody>
      </p:sp>
      <p:pic>
        <p:nvPicPr>
          <p:cNvPr id="16386" name="Picture 2" descr="http://ts1.mm.bing.net/th?&amp;id=HN.608034633570190989&amp;w=300&amp;h=300&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616" y="1634777"/>
            <a:ext cx="5486400" cy="42829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4.3.29</a:t>
            </a:r>
            <a:endParaRPr lang="en-US" sz="1200" dirty="0"/>
          </a:p>
        </p:txBody>
      </p:sp>
    </p:spTree>
    <p:extLst>
      <p:ext uri="{BB962C8B-B14F-4D97-AF65-F5344CB8AC3E}">
        <p14:creationId xmlns:p14="http://schemas.microsoft.com/office/powerpoint/2010/main" val="30718909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Interviewing Considerations for Adolescents</a:t>
            </a:r>
            <a:endParaRPr lang="en-US" dirty="0"/>
          </a:p>
        </p:txBody>
      </p:sp>
      <p:sp>
        <p:nvSpPr>
          <p:cNvPr id="3" name="Content Placeholder 2"/>
          <p:cNvSpPr>
            <a:spLocks noGrp="1"/>
          </p:cNvSpPr>
          <p:nvPr>
            <p:ph idx="1"/>
          </p:nvPr>
        </p:nvSpPr>
        <p:spPr>
          <a:xfrm>
            <a:off x="1276709" y="1850241"/>
            <a:ext cx="7410091" cy="4365702"/>
          </a:xfrm>
        </p:spPr>
        <p:txBody>
          <a:bodyPr>
            <a:normAutofit fontScale="85000" lnSpcReduction="10000"/>
          </a:bodyPr>
          <a:lstStyle/>
          <a:p>
            <a:pPr lvl="0"/>
            <a:r>
              <a:rPr lang="en-US" dirty="0"/>
              <a:t>Adolescents may have a gender preference for interviewer</a:t>
            </a:r>
          </a:p>
          <a:p>
            <a:pPr lvl="0"/>
            <a:r>
              <a:rPr lang="en-US" dirty="0"/>
              <a:t>Allow the victim to control pace if at all possible</a:t>
            </a:r>
          </a:p>
          <a:p>
            <a:pPr lvl="0"/>
            <a:r>
              <a:rPr lang="en-US" dirty="0"/>
              <a:t>Acknowledge disclosure may make things worse before they get better</a:t>
            </a:r>
          </a:p>
          <a:p>
            <a:pPr lvl="0"/>
            <a:r>
              <a:rPr lang="en-US" dirty="0" smtClean="0"/>
              <a:t>Recognize </a:t>
            </a:r>
            <a:r>
              <a:rPr lang="en-US" dirty="0"/>
              <a:t>consensual sexual history confuses the issue</a:t>
            </a:r>
          </a:p>
          <a:p>
            <a:pPr lvl="0"/>
            <a:r>
              <a:rPr lang="en-US" dirty="0"/>
              <a:t>Recognize they may be younger emotionally than they appear </a:t>
            </a:r>
            <a:r>
              <a:rPr lang="en-US" dirty="0" smtClean="0"/>
              <a:t>physically</a:t>
            </a:r>
          </a:p>
          <a:p>
            <a:r>
              <a:rPr lang="en-US" dirty="0"/>
              <a:t>Accept their need for accountability</a:t>
            </a:r>
          </a:p>
          <a:p>
            <a:pPr lvl="0"/>
            <a:endParaRPr lang="en-US" dirty="0"/>
          </a:p>
          <a:p>
            <a:endParaRPr lang="en-US" dirty="0"/>
          </a:p>
        </p:txBody>
      </p:sp>
      <p:sp>
        <p:nvSpPr>
          <p:cNvPr id="4" name="TextBox 3"/>
          <p:cNvSpPr txBox="1"/>
          <p:nvPr/>
        </p:nvSpPr>
        <p:spPr>
          <a:xfrm>
            <a:off x="1121433" y="6280030"/>
            <a:ext cx="3140015" cy="276999"/>
          </a:xfrm>
          <a:prstGeom prst="rect">
            <a:avLst/>
          </a:prstGeom>
          <a:noFill/>
        </p:spPr>
        <p:txBody>
          <a:bodyPr wrap="square" rtlCol="0">
            <a:spAutoFit/>
          </a:bodyPr>
          <a:lstStyle/>
          <a:p>
            <a:r>
              <a:rPr lang="en-US" sz="1200" dirty="0" smtClean="0"/>
              <a:t>Core Pre-Service Curriculum – Lab 4.3.30</a:t>
            </a:r>
            <a:endParaRPr lang="en-US" sz="1200" dirty="0"/>
          </a:p>
        </p:txBody>
      </p:sp>
    </p:spTree>
    <p:extLst>
      <p:ext uri="{BB962C8B-B14F-4D97-AF65-F5344CB8AC3E}">
        <p14:creationId xmlns:p14="http://schemas.microsoft.com/office/powerpoint/2010/main" val="4545626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a:bodyPr>
          <a:lstStyle/>
          <a:p>
            <a:r>
              <a:rPr lang="en-US" sz="3600" dirty="0" smtClean="0"/>
              <a:t>Lab Activity 8:</a:t>
            </a:r>
            <a:r>
              <a:rPr lang="en-US" dirty="0"/>
              <a:t/>
            </a:r>
            <a:br>
              <a:rPr lang="en-US" dirty="0"/>
            </a:br>
            <a:r>
              <a:rPr lang="en-US" dirty="0" smtClean="0"/>
              <a:t>What to ask a fifteen-year old</a:t>
            </a:r>
            <a:r>
              <a:rPr lang="en-US" sz="3600" dirty="0" smtClean="0"/>
              <a:t/>
            </a:r>
            <a:br>
              <a:rPr lang="en-US" sz="3600" dirty="0" smtClean="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4.3.31</a:t>
            </a:r>
            <a:endParaRPr lang="en-US" sz="1200" dirty="0"/>
          </a:p>
        </p:txBody>
      </p:sp>
    </p:spTree>
    <p:extLst>
      <p:ext uri="{BB962C8B-B14F-4D97-AF65-F5344CB8AC3E}">
        <p14:creationId xmlns:p14="http://schemas.microsoft.com/office/powerpoint/2010/main" val="29054174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2460" y="1619313"/>
            <a:ext cx="6859859" cy="1028884"/>
          </a:xfrm>
        </p:spPr>
        <p:txBody>
          <a:bodyPr/>
          <a:lstStyle/>
          <a:p>
            <a:r>
              <a:rPr lang="en-US" dirty="0" smtClean="0"/>
              <a:t>Child Interviewing Day 2</a:t>
            </a:r>
            <a:br>
              <a:rPr lang="en-US" dirty="0" smtClean="0"/>
            </a:br>
            <a:r>
              <a:rPr lang="en-US" dirty="0" smtClean="0"/>
              <a:t>Lab Unit 4.4</a:t>
            </a:r>
            <a:endParaRPr lang="en-US" dirty="0"/>
          </a:p>
        </p:txBody>
      </p:sp>
      <p:sp>
        <p:nvSpPr>
          <p:cNvPr id="3" name="Subtitle 2"/>
          <p:cNvSpPr>
            <a:spLocks noGrp="1"/>
          </p:cNvSpPr>
          <p:nvPr>
            <p:ph type="subTitle" idx="1"/>
          </p:nvPr>
        </p:nvSpPr>
        <p:spPr>
          <a:xfrm>
            <a:off x="1344167" y="2906990"/>
            <a:ext cx="7474712" cy="1015340"/>
          </a:xfrm>
        </p:spPr>
        <p:txBody>
          <a:bodyPr>
            <a:normAutofit lnSpcReduction="10000"/>
          </a:bodyPr>
          <a:lstStyle/>
          <a:p>
            <a:r>
              <a:rPr lang="en-US" dirty="0" smtClean="0"/>
              <a:t>Interviewing Children to Learn about Maltreatment and Safety</a:t>
            </a:r>
            <a:endParaRPr lang="en-US" dirty="0"/>
          </a:p>
        </p:txBody>
      </p:sp>
      <p:pic>
        <p:nvPicPr>
          <p:cNvPr id="4" name="Picture 10"/>
          <p:cNvPicPr>
            <a:picLocks noChangeAspect="1"/>
          </p:cNvPicPr>
          <p:nvPr/>
        </p:nvPicPr>
        <p:blipFill>
          <a:blip r:embed="rId3" cstate="screen"/>
          <a:srcRect/>
          <a:stretch>
            <a:fillRect/>
          </a:stretch>
        </p:blipFill>
        <p:spPr bwMode="auto">
          <a:xfrm>
            <a:off x="7767332" y="431863"/>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4.4.1</a:t>
            </a:r>
            <a:endParaRPr lang="en-US" sz="1200" dirty="0"/>
          </a:p>
        </p:txBody>
      </p:sp>
    </p:spTree>
    <p:extLst>
      <p:ext uri="{BB962C8B-B14F-4D97-AF65-F5344CB8AC3E}">
        <p14:creationId xmlns:p14="http://schemas.microsoft.com/office/powerpoint/2010/main" val="1840772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Effective Interview Openings</a:t>
            </a:r>
            <a:endParaRPr lang="en-US" dirty="0"/>
          </a:p>
        </p:txBody>
      </p:sp>
      <p:sp>
        <p:nvSpPr>
          <p:cNvPr id="9" name="Content Placeholder 8"/>
          <p:cNvSpPr>
            <a:spLocks noGrp="1"/>
          </p:cNvSpPr>
          <p:nvPr>
            <p:ph idx="1"/>
          </p:nvPr>
        </p:nvSpPr>
        <p:spPr/>
        <p:txBody>
          <a:bodyPr/>
          <a:lstStyle/>
          <a:p>
            <a:r>
              <a:rPr lang="en-US" dirty="0" smtClean="0"/>
              <a:t>Respectful greeting</a:t>
            </a:r>
          </a:p>
          <a:p>
            <a:r>
              <a:rPr lang="en-US" dirty="0" smtClean="0"/>
              <a:t>Purpose explained</a:t>
            </a:r>
          </a:p>
          <a:p>
            <a:r>
              <a:rPr lang="en-US" dirty="0" smtClean="0"/>
              <a:t>Personal expression offered</a:t>
            </a:r>
          </a:p>
          <a:p>
            <a:r>
              <a:rPr lang="en-US" dirty="0" smtClean="0"/>
              <a:t>Immediate concerns addressed</a:t>
            </a:r>
          </a:p>
          <a:p>
            <a:r>
              <a:rPr lang="en-US" dirty="0" smtClean="0"/>
              <a:t>Any suggested improvements</a:t>
            </a: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4.1.3</a:t>
            </a:r>
            <a:endParaRPr lang="en-US" sz="1200" dirty="0"/>
          </a:p>
        </p:txBody>
      </p:sp>
    </p:spTree>
    <p:extLst>
      <p:ext uri="{BB962C8B-B14F-4D97-AF65-F5344CB8AC3E}">
        <p14:creationId xmlns:p14="http://schemas.microsoft.com/office/powerpoint/2010/main" val="4515200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p:cNvSpPr>
            <a:spLocks noGrp="1"/>
          </p:cNvSpPr>
          <p:nvPr>
            <p:ph type="title"/>
          </p:nvPr>
        </p:nvSpPr>
        <p:spPr/>
        <p:txBody>
          <a:bodyPr/>
          <a:lstStyle/>
          <a:p>
            <a:r>
              <a:rPr lang="en-US" dirty="0" smtClean="0">
                <a:latin typeface="Arial Black" pitchFamily="34" charset="0"/>
              </a:rPr>
              <a:t>Day 2 Agenda</a:t>
            </a:r>
          </a:p>
        </p:txBody>
      </p:sp>
      <p:sp>
        <p:nvSpPr>
          <p:cNvPr id="2" name="Content Placeholder 1"/>
          <p:cNvSpPr>
            <a:spLocks noGrp="1"/>
          </p:cNvSpPr>
          <p:nvPr>
            <p:ph idx="1"/>
          </p:nvPr>
        </p:nvSpPr>
        <p:spPr>
          <a:xfrm>
            <a:off x="1362974" y="1328468"/>
            <a:ext cx="7323855" cy="4749452"/>
          </a:xfrm>
        </p:spPr>
        <p:txBody>
          <a:bodyPr>
            <a:normAutofit/>
          </a:bodyPr>
          <a:lstStyle/>
          <a:p>
            <a:pPr marL="514350" lvl="0" indent="-514350">
              <a:buFont typeface="+mj-lt"/>
              <a:buAutoNum type="arabicPeriod"/>
            </a:pPr>
            <a:r>
              <a:rPr lang="en-US" dirty="0" smtClean="0"/>
              <a:t>Describe </a:t>
            </a:r>
            <a:r>
              <a:rPr lang="en-US" dirty="0"/>
              <a:t>foundational concepts of interviewing </a:t>
            </a:r>
            <a:r>
              <a:rPr lang="en-US" dirty="0" smtClean="0"/>
              <a:t>children for maltreatment disclosures and safety assessment.</a:t>
            </a:r>
            <a:endParaRPr lang="en-US" b="1" dirty="0"/>
          </a:p>
          <a:p>
            <a:pPr marL="514350" lvl="0" indent="-514350">
              <a:buFont typeface="+mj-lt"/>
              <a:buAutoNum type="arabicPeriod"/>
            </a:pPr>
            <a:r>
              <a:rPr lang="en-US" dirty="0" smtClean="0"/>
              <a:t>Identify </a:t>
            </a:r>
            <a:r>
              <a:rPr lang="en-US" dirty="0"/>
              <a:t>and practice interviewing </a:t>
            </a:r>
            <a:r>
              <a:rPr lang="en-US" dirty="0" smtClean="0"/>
              <a:t>questions to learn about maltreatment and safety.</a:t>
            </a:r>
          </a:p>
          <a:p>
            <a:pPr marL="514350" lvl="0" indent="-514350">
              <a:buFont typeface="+mj-lt"/>
              <a:buAutoNum type="arabicPeriod"/>
            </a:pPr>
            <a:r>
              <a:rPr lang="en-US" dirty="0" smtClean="0"/>
              <a:t>Prepare for field observation and practice of child interviewing skills.</a:t>
            </a:r>
            <a:endParaRPr lang="en-US" dirty="0"/>
          </a:p>
          <a:p>
            <a:pPr marL="0" indent="0">
              <a:buNone/>
            </a:pPr>
            <a:endParaRPr lang="en-US" dirty="0"/>
          </a:p>
        </p:txBody>
      </p:sp>
      <p:pic>
        <p:nvPicPr>
          <p:cNvPr id="10244" name="Picture 10"/>
          <p:cNvPicPr>
            <a:picLocks noChangeAspect="1"/>
          </p:cNvPicPr>
          <p:nvPr/>
        </p:nvPicPr>
        <p:blipFill>
          <a:blip r:embed="rId3" cstate="screen"/>
          <a:srcRect/>
          <a:stretch>
            <a:fillRect/>
          </a:stretch>
        </p:blipFill>
        <p:spPr bwMode="auto">
          <a:xfrm>
            <a:off x="7893050" y="5348288"/>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4.4.2</a:t>
            </a:r>
            <a:endParaRPr lang="en-US" sz="1200" dirty="0"/>
          </a:p>
        </p:txBody>
      </p:sp>
    </p:spTree>
    <p:extLst>
      <p:ext uri="{BB962C8B-B14F-4D97-AF65-F5344CB8AC3E}">
        <p14:creationId xmlns:p14="http://schemas.microsoft.com/office/powerpoint/2010/main" val="18761989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fontScale="77500" lnSpcReduction="20000"/>
          </a:bodyPr>
          <a:lstStyle/>
          <a:p>
            <a:pPr marL="514350" lvl="0" indent="-514350">
              <a:buFont typeface="+mj-lt"/>
              <a:buAutoNum type="arabicPeriod"/>
            </a:pPr>
            <a:r>
              <a:rPr lang="en-US" dirty="0"/>
              <a:t>Learn how language assessment informs the interview questions.</a:t>
            </a:r>
          </a:p>
          <a:p>
            <a:pPr marL="514350" lvl="0" indent="-514350">
              <a:buFont typeface="+mj-lt"/>
              <a:buAutoNum type="arabicPeriod"/>
            </a:pPr>
            <a:r>
              <a:rPr lang="en-US" dirty="0"/>
              <a:t>Learn effective question </a:t>
            </a:r>
            <a:r>
              <a:rPr lang="en-US" dirty="0" smtClean="0"/>
              <a:t>styles, content and methods </a:t>
            </a:r>
            <a:r>
              <a:rPr lang="en-US" dirty="0"/>
              <a:t>for eliciting factual information.</a:t>
            </a:r>
          </a:p>
          <a:p>
            <a:pPr lvl="1"/>
            <a:r>
              <a:rPr lang="en-US" dirty="0" smtClean="0"/>
              <a:t>Child’s </a:t>
            </a:r>
            <a:r>
              <a:rPr lang="en-US" dirty="0"/>
              <a:t>names for body </a:t>
            </a:r>
            <a:r>
              <a:rPr lang="en-US" dirty="0" smtClean="0"/>
              <a:t>parts</a:t>
            </a:r>
          </a:p>
          <a:p>
            <a:pPr lvl="1"/>
            <a:r>
              <a:rPr lang="en-US" dirty="0"/>
              <a:t>Child’s understanding of types of touching</a:t>
            </a:r>
          </a:p>
          <a:p>
            <a:pPr lvl="1"/>
            <a:r>
              <a:rPr lang="en-US" dirty="0" smtClean="0"/>
              <a:t>Safe house drawings</a:t>
            </a:r>
            <a:endParaRPr lang="en-US" dirty="0"/>
          </a:p>
          <a:p>
            <a:pPr marL="514350" lvl="0" indent="-514350">
              <a:buFont typeface="+mj-lt"/>
              <a:buAutoNum type="arabicPeriod"/>
            </a:pPr>
            <a:r>
              <a:rPr lang="en-US" dirty="0"/>
              <a:t>Explain the purpose of forensic interviews and how to best support a forensic interview.</a:t>
            </a:r>
          </a:p>
          <a:p>
            <a:pPr marL="514350" lvl="0" indent="-514350">
              <a:buFont typeface="+mj-lt"/>
              <a:buAutoNum type="arabicPeriod"/>
            </a:pPr>
            <a:r>
              <a:rPr lang="en-US" dirty="0"/>
              <a:t>Describe the main errors in interviewing children</a:t>
            </a:r>
            <a:r>
              <a:rPr lang="en-US" dirty="0" smtClean="0"/>
              <a:t>.</a:t>
            </a:r>
          </a:p>
          <a:p>
            <a:pPr marL="514350" lvl="0" indent="-514350">
              <a:buFont typeface="+mj-lt"/>
              <a:buAutoNum type="arabicPeriod"/>
            </a:pPr>
            <a:r>
              <a:rPr lang="en-US" dirty="0" smtClean="0"/>
              <a:t>Identify and demonstrate appropriate interviewing questions with children.</a:t>
            </a:r>
            <a:endParaRPr lang="en-US" dirty="0"/>
          </a:p>
          <a:p>
            <a:pPr marL="457200" lvl="1" indent="0">
              <a:buNone/>
            </a:pPr>
            <a:endParaRPr lang="en-US" dirty="0"/>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4.4.3</a:t>
            </a:r>
            <a:endParaRPr lang="en-US" sz="1200" dirty="0"/>
          </a:p>
        </p:txBody>
      </p:sp>
    </p:spTree>
    <p:extLst>
      <p:ext uri="{BB962C8B-B14F-4D97-AF65-F5344CB8AC3E}">
        <p14:creationId xmlns:p14="http://schemas.microsoft.com/office/powerpoint/2010/main" val="16649084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Interview Opening</a:t>
            </a:r>
            <a:endParaRPr lang="en-US" dirty="0"/>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2771567922"/>
              </p:ext>
            </p:extLst>
          </p:nvPr>
        </p:nvGraphicFramePr>
        <p:xfrm>
          <a:off x="1670050" y="1851025"/>
          <a:ext cx="6950075" cy="4365625"/>
        </p:xfrm>
        <a:graphic>
          <a:graphicData uri="http://schemas.openxmlformats.org/presentationml/2006/ole">
            <mc:AlternateContent xmlns:mc="http://schemas.openxmlformats.org/markup-compatibility/2006">
              <mc:Choice xmlns:v="urn:schemas-microsoft-com:vml" Requires="v">
                <p:oleObj spid="_x0000_s12327" name="Document" r:id="rId4" imgW="9451708" imgH="5937609" progId="Word.Document.12">
                  <p:embed/>
                </p:oleObj>
              </mc:Choice>
              <mc:Fallback>
                <p:oleObj name="Document" r:id="rId4" imgW="9451708" imgH="5937609" progId="Word.Document.12">
                  <p:embed/>
                  <p:pic>
                    <p:nvPicPr>
                      <p:cNvPr id="0" name=""/>
                      <p:cNvPicPr/>
                      <p:nvPr/>
                    </p:nvPicPr>
                    <p:blipFill>
                      <a:blip r:embed="rId5"/>
                      <a:stretch>
                        <a:fillRect/>
                      </a:stretch>
                    </p:blipFill>
                    <p:spPr>
                      <a:xfrm>
                        <a:off x="1670050" y="1851025"/>
                        <a:ext cx="6950075" cy="4365625"/>
                      </a:xfrm>
                      <a:prstGeom prst="rect">
                        <a:avLst/>
                      </a:prstGeom>
                    </p:spPr>
                  </p:pic>
                </p:oleObj>
              </mc:Fallback>
            </mc:AlternateContent>
          </a:graphicData>
        </a:graphic>
      </p:graphicFrame>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4.4.4</a:t>
            </a:r>
            <a:endParaRPr lang="en-US" sz="1200" dirty="0"/>
          </a:p>
        </p:txBody>
      </p:sp>
    </p:spTree>
    <p:extLst>
      <p:ext uri="{BB962C8B-B14F-4D97-AF65-F5344CB8AC3E}">
        <p14:creationId xmlns:p14="http://schemas.microsoft.com/office/powerpoint/2010/main" val="39965489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Child Interview- Gathering Information</a:t>
            </a:r>
            <a:endParaRPr lang="en-US" dirty="0"/>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1451682248"/>
              </p:ext>
            </p:extLst>
          </p:nvPr>
        </p:nvGraphicFramePr>
        <p:xfrm>
          <a:off x="1670050" y="1851025"/>
          <a:ext cx="6950075" cy="4365625"/>
        </p:xfrm>
        <a:graphic>
          <a:graphicData uri="http://schemas.openxmlformats.org/presentationml/2006/ole">
            <mc:AlternateContent xmlns:mc="http://schemas.openxmlformats.org/markup-compatibility/2006">
              <mc:Choice xmlns:v="urn:schemas-microsoft-com:vml" Requires="v">
                <p:oleObj spid="_x0000_s13351" name="Document" r:id="rId4" imgW="9451708" imgH="5937609" progId="Word.Document.12">
                  <p:embed/>
                </p:oleObj>
              </mc:Choice>
              <mc:Fallback>
                <p:oleObj name="Document" r:id="rId4" imgW="9451708" imgH="5937609" progId="Word.Document.12">
                  <p:embed/>
                  <p:pic>
                    <p:nvPicPr>
                      <p:cNvPr id="0" name=""/>
                      <p:cNvPicPr/>
                      <p:nvPr/>
                    </p:nvPicPr>
                    <p:blipFill>
                      <a:blip r:embed="rId5"/>
                      <a:stretch>
                        <a:fillRect/>
                      </a:stretch>
                    </p:blipFill>
                    <p:spPr>
                      <a:xfrm>
                        <a:off x="1670050" y="1851025"/>
                        <a:ext cx="6950075" cy="4365625"/>
                      </a:xfrm>
                      <a:prstGeom prst="rect">
                        <a:avLst/>
                      </a:prstGeom>
                    </p:spPr>
                  </p:pic>
                </p:oleObj>
              </mc:Fallback>
            </mc:AlternateContent>
          </a:graphicData>
        </a:graphic>
      </p:graphicFrame>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4.4.5</a:t>
            </a:r>
            <a:endParaRPr lang="en-US" sz="1200" dirty="0"/>
          </a:p>
        </p:txBody>
      </p:sp>
    </p:spTree>
    <p:extLst>
      <p:ext uri="{BB962C8B-B14F-4D97-AF65-F5344CB8AC3E}">
        <p14:creationId xmlns:p14="http://schemas.microsoft.com/office/powerpoint/2010/main" val="24011641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smtClean="0"/>
              <a:t>Lab Activity 9:</a:t>
            </a:r>
            <a:r>
              <a:rPr lang="en-US" dirty="0"/>
              <a:t/>
            </a:r>
            <a:br>
              <a:rPr lang="en-US" dirty="0"/>
            </a:br>
            <a:r>
              <a:rPr lang="en-US" dirty="0" smtClean="0"/>
              <a:t>Asking child about adult functioning, parenting and discipline</a:t>
            </a:r>
            <a:r>
              <a:rPr lang="en-US" sz="3600" dirty="0" smtClean="0"/>
              <a:t/>
            </a:r>
            <a:br>
              <a:rPr lang="en-US" sz="3600" dirty="0" smtClean="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4.4.6</a:t>
            </a:r>
            <a:endParaRPr lang="en-US" sz="1200" dirty="0"/>
          </a:p>
        </p:txBody>
      </p:sp>
    </p:spTree>
    <p:extLst>
      <p:ext uri="{BB962C8B-B14F-4D97-AF65-F5344CB8AC3E}">
        <p14:creationId xmlns:p14="http://schemas.microsoft.com/office/powerpoint/2010/main" val="24580191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90444" y="274638"/>
            <a:ext cx="7953555" cy="1143000"/>
          </a:xfrm>
        </p:spPr>
        <p:txBody>
          <a:bodyPr/>
          <a:lstStyle/>
          <a:p>
            <a:pPr eaLnBrk="1" hangingPunct="1"/>
            <a:r>
              <a:rPr lang="en-US" altLang="en-US" sz="4000" b="1" dirty="0" smtClean="0">
                <a:solidFill>
                  <a:srgbClr val="18579B"/>
                </a:solidFill>
                <a:latin typeface="Calibri" panose="020F0502020204030204" pitchFamily="34" charset="0"/>
              </a:rPr>
              <a:t>Forensic Interview Rooms:</a:t>
            </a:r>
            <a:br>
              <a:rPr lang="en-US" altLang="en-US" sz="4000" b="1" dirty="0" smtClean="0">
                <a:solidFill>
                  <a:srgbClr val="18579B"/>
                </a:solidFill>
                <a:latin typeface="Calibri" panose="020F0502020204030204" pitchFamily="34" charset="0"/>
              </a:rPr>
            </a:br>
            <a:r>
              <a:rPr lang="en-US" altLang="en-US" sz="2400" b="1" dirty="0" smtClean="0">
                <a:solidFill>
                  <a:srgbClr val="18579B"/>
                </a:solidFill>
                <a:latin typeface="Calibri" panose="020F0502020204030204" pitchFamily="34" charset="0"/>
              </a:rPr>
              <a:t>Pre-Interview Room                        Interview Room</a:t>
            </a:r>
          </a:p>
        </p:txBody>
      </p:sp>
      <p:pic>
        <p:nvPicPr>
          <p:cNvPr id="20483" name="Picture 3" descr="work 00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544837" y="1383147"/>
            <a:ext cx="3394075" cy="4525963"/>
          </a:xfr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descr="work 009"/>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435788" y="1394618"/>
            <a:ext cx="3394075" cy="4525963"/>
          </a:xfr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Oval 5"/>
          <p:cNvSpPr>
            <a:spLocks noChangeArrowheads="1"/>
          </p:cNvSpPr>
          <p:nvPr/>
        </p:nvSpPr>
        <p:spPr bwMode="auto">
          <a:xfrm>
            <a:off x="6248400" y="1828800"/>
            <a:ext cx="838200" cy="914400"/>
          </a:xfrm>
          <a:prstGeom prst="ellipse">
            <a:avLst/>
          </a:prstGeom>
          <a:noFill/>
          <a:ln w="381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en-US" altLang="en-US" sz="1800">
              <a:latin typeface="Comic Sans MS" pitchFamily="66" charset="0"/>
            </a:endParaRPr>
          </a:p>
        </p:txBody>
      </p:sp>
      <p:sp>
        <p:nvSpPr>
          <p:cNvPr id="20486" name="Line 6"/>
          <p:cNvSpPr>
            <a:spLocks noChangeShapeType="1"/>
          </p:cNvSpPr>
          <p:nvPr/>
        </p:nvSpPr>
        <p:spPr bwMode="auto">
          <a:xfrm>
            <a:off x="6705600" y="2743200"/>
            <a:ext cx="0" cy="9144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1395531" y="6034967"/>
            <a:ext cx="7748468" cy="646331"/>
          </a:xfrm>
          <a:prstGeom prst="rect">
            <a:avLst/>
          </a:prstGeom>
          <a:noFill/>
        </p:spPr>
        <p:txBody>
          <a:bodyPr wrap="square" rtlCol="0">
            <a:spAutoFit/>
          </a:bodyPr>
          <a:lstStyle/>
          <a:p>
            <a:pPr algn="ctr"/>
            <a:r>
              <a:rPr lang="en-US" b="1" dirty="0"/>
              <a:t>Children’s Advocacy Center, of the Thirteenth Judicial Circuit Court, </a:t>
            </a:r>
            <a:r>
              <a:rPr lang="en-US" b="1" dirty="0" smtClean="0"/>
              <a:t>Tampa, </a:t>
            </a:r>
            <a:r>
              <a:rPr lang="en-US" b="1" dirty="0"/>
              <a:t>Florida</a:t>
            </a:r>
          </a:p>
        </p:txBody>
      </p:sp>
      <p:sp>
        <p:nvSpPr>
          <p:cNvPr id="8" name="TextBox 7"/>
          <p:cNvSpPr txBox="1"/>
          <p:nvPr/>
        </p:nvSpPr>
        <p:spPr>
          <a:xfrm>
            <a:off x="1121433" y="6488494"/>
            <a:ext cx="3140015" cy="276999"/>
          </a:xfrm>
          <a:prstGeom prst="rect">
            <a:avLst/>
          </a:prstGeom>
          <a:noFill/>
        </p:spPr>
        <p:txBody>
          <a:bodyPr wrap="square" rtlCol="0">
            <a:spAutoFit/>
          </a:bodyPr>
          <a:lstStyle/>
          <a:p>
            <a:r>
              <a:rPr lang="en-US" sz="1200" dirty="0" smtClean="0"/>
              <a:t>Core Pre-Service Curriculum – Lab 4.4.7</a:t>
            </a:r>
            <a:endParaRPr lang="en-US" sz="1200" dirty="0"/>
          </a:p>
        </p:txBody>
      </p:sp>
    </p:spTree>
    <p:extLst>
      <p:ext uri="{BB962C8B-B14F-4D97-AF65-F5344CB8AC3E}">
        <p14:creationId xmlns:p14="http://schemas.microsoft.com/office/powerpoint/2010/main" val="32348814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914400" y="2362200"/>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pitchFamily="34"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pitchFamily="34"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9pPr>
          </a:lstStyle>
          <a:p>
            <a:pPr>
              <a:spcBef>
                <a:spcPct val="50000"/>
              </a:spcBef>
              <a:buClrTx/>
              <a:buSzTx/>
              <a:buFontTx/>
              <a:buNone/>
            </a:pPr>
            <a:endParaRPr lang="en-US" altLang="en-US" sz="1800">
              <a:latin typeface="Comic Sans MS" pitchFamily="66" charset="0"/>
            </a:endParaRPr>
          </a:p>
        </p:txBody>
      </p:sp>
      <p:sp>
        <p:nvSpPr>
          <p:cNvPr id="21507" name="Rectangle 3"/>
          <p:cNvSpPr>
            <a:spLocks noChangeArrowheads="1"/>
          </p:cNvSpPr>
          <p:nvPr/>
        </p:nvSpPr>
        <p:spPr bwMode="auto">
          <a:xfrm>
            <a:off x="1242204" y="533400"/>
            <a:ext cx="7444596"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SzPct val="75000"/>
              <a:buFont typeface="Wingdings" pitchFamily="2" charset="2"/>
              <a:buChar char="n"/>
              <a:defRPr sz="3100">
                <a:solidFill>
                  <a:schemeClr val="tx1"/>
                </a:solidFill>
                <a:latin typeface="Arial" pitchFamily="34"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pitchFamily="34"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9pPr>
          </a:lstStyle>
          <a:p>
            <a:pPr algn="ctr" eaLnBrk="1" hangingPunct="1">
              <a:buClr>
                <a:schemeClr val="hlink"/>
              </a:buClr>
              <a:buSzPct val="65000"/>
              <a:buFont typeface="Wingdings" pitchFamily="2" charset="2"/>
              <a:buNone/>
            </a:pPr>
            <a:r>
              <a:rPr lang="en-US" altLang="en-US" sz="3600" b="1" dirty="0">
                <a:solidFill>
                  <a:srgbClr val="18579B"/>
                </a:solidFill>
                <a:latin typeface="Calibri" panose="020F0502020204030204" pitchFamily="34" charset="0"/>
              </a:rPr>
              <a:t>Forensic Interview Recording Room</a:t>
            </a:r>
          </a:p>
        </p:txBody>
      </p:sp>
      <p:sp>
        <p:nvSpPr>
          <p:cNvPr id="21508" name="Text Box 4"/>
          <p:cNvSpPr txBox="1">
            <a:spLocks noChangeArrowheads="1"/>
          </p:cNvSpPr>
          <p:nvPr/>
        </p:nvSpPr>
        <p:spPr bwMode="auto">
          <a:xfrm>
            <a:off x="1371600" y="2895600"/>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pitchFamily="34"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pitchFamily="34"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9pPr>
          </a:lstStyle>
          <a:p>
            <a:pPr>
              <a:spcBef>
                <a:spcPct val="50000"/>
              </a:spcBef>
              <a:buClrTx/>
              <a:buSzTx/>
              <a:buFontTx/>
              <a:buNone/>
            </a:pPr>
            <a:endParaRPr lang="en-US" altLang="en-US" sz="1800">
              <a:latin typeface="Comic Sans MS" pitchFamily="66" charset="0"/>
            </a:endParaRPr>
          </a:p>
        </p:txBody>
      </p:sp>
      <p:pic>
        <p:nvPicPr>
          <p:cNvPr id="21509" name="Picture 7" descr="C:\Users\millerje\Desktop\facility-secur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84" y="1436298"/>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42204" y="6008298"/>
            <a:ext cx="7643952" cy="923330"/>
          </a:xfrm>
          <a:prstGeom prst="rect">
            <a:avLst/>
          </a:prstGeom>
          <a:noFill/>
        </p:spPr>
        <p:txBody>
          <a:bodyPr wrap="none" rtlCol="0">
            <a:spAutoFit/>
          </a:bodyPr>
          <a:lstStyle/>
          <a:p>
            <a:pPr algn="ctr"/>
            <a:r>
              <a:rPr lang="en-US" b="1" dirty="0"/>
              <a:t>Children’s Advocacy Center, of the Thirteenth Judicial Circuit Court</a:t>
            </a:r>
            <a:r>
              <a:rPr lang="en-US" b="1" dirty="0" smtClean="0"/>
              <a:t>,</a:t>
            </a:r>
          </a:p>
          <a:p>
            <a:pPr algn="ctr"/>
            <a:r>
              <a:rPr lang="en-US" b="1" dirty="0" smtClean="0"/>
              <a:t>Tampa</a:t>
            </a:r>
            <a:r>
              <a:rPr lang="en-US" b="1" dirty="0"/>
              <a:t>, Florida</a:t>
            </a:r>
          </a:p>
          <a:p>
            <a:endParaRPr lang="en-US" dirty="0"/>
          </a:p>
        </p:txBody>
      </p:sp>
      <p:sp>
        <p:nvSpPr>
          <p:cNvPr id="7" name="TextBox 6"/>
          <p:cNvSpPr txBox="1"/>
          <p:nvPr/>
        </p:nvSpPr>
        <p:spPr>
          <a:xfrm>
            <a:off x="1121432" y="6469963"/>
            <a:ext cx="3140015" cy="276999"/>
          </a:xfrm>
          <a:prstGeom prst="rect">
            <a:avLst/>
          </a:prstGeom>
          <a:noFill/>
        </p:spPr>
        <p:txBody>
          <a:bodyPr wrap="square" rtlCol="0">
            <a:spAutoFit/>
          </a:bodyPr>
          <a:lstStyle/>
          <a:p>
            <a:r>
              <a:rPr lang="en-US" sz="1200" dirty="0" smtClean="0"/>
              <a:t>Core Pre-Service Curriculum – Lab 4.4.8</a:t>
            </a:r>
            <a:endParaRPr lang="en-US" sz="1200" dirty="0"/>
          </a:p>
        </p:txBody>
      </p:sp>
    </p:spTree>
    <p:extLst>
      <p:ext uri="{BB962C8B-B14F-4D97-AF65-F5344CB8AC3E}">
        <p14:creationId xmlns:p14="http://schemas.microsoft.com/office/powerpoint/2010/main" val="20064751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about maltreatment</a:t>
            </a:r>
            <a:endParaRPr lang="en-US" dirty="0"/>
          </a:p>
        </p:txBody>
      </p:sp>
      <p:sp>
        <p:nvSpPr>
          <p:cNvPr id="4" name="Content Placeholder 3"/>
          <p:cNvSpPr>
            <a:spLocks noGrp="1"/>
          </p:cNvSpPr>
          <p:nvPr>
            <p:ph idx="1"/>
          </p:nvPr>
        </p:nvSpPr>
        <p:spPr>
          <a:xfrm>
            <a:off x="1345743" y="1634778"/>
            <a:ext cx="7082264" cy="4365702"/>
          </a:xfrm>
        </p:spPr>
        <p:txBody>
          <a:bodyPr>
            <a:normAutofit fontScale="85000" lnSpcReduction="10000"/>
          </a:bodyPr>
          <a:lstStyle/>
          <a:p>
            <a:r>
              <a:rPr lang="en-US" altLang="en-US" sz="3600" dirty="0" smtClean="0"/>
              <a:t>Contributes information to know if child is </a:t>
            </a:r>
            <a:r>
              <a:rPr lang="en-US" altLang="en-US" sz="3600" dirty="0" smtClean="0">
                <a:solidFill>
                  <a:srgbClr val="C00000"/>
                </a:solidFill>
              </a:rPr>
              <a:t>safe or not safe</a:t>
            </a:r>
          </a:p>
          <a:p>
            <a:r>
              <a:rPr lang="en-US" altLang="en-US" sz="3600" dirty="0" smtClean="0"/>
              <a:t>Provides legal evidence for sheltering a child (</a:t>
            </a:r>
            <a:r>
              <a:rPr lang="en-US" altLang="en-US" sz="3600" dirty="0" smtClean="0">
                <a:solidFill>
                  <a:srgbClr val="C00000"/>
                </a:solidFill>
              </a:rPr>
              <a:t>probable cause</a:t>
            </a:r>
            <a:r>
              <a:rPr lang="en-US" altLang="en-US" sz="3600" dirty="0" smtClean="0"/>
              <a:t>)</a:t>
            </a:r>
          </a:p>
          <a:p>
            <a:r>
              <a:rPr lang="en-US" altLang="en-US" sz="3600" dirty="0" smtClean="0"/>
              <a:t>Provides legal evidence for dependency petition (</a:t>
            </a:r>
            <a:r>
              <a:rPr lang="en-US" altLang="en-US" sz="3600" dirty="0" smtClean="0">
                <a:solidFill>
                  <a:srgbClr val="C00000"/>
                </a:solidFill>
              </a:rPr>
              <a:t>preponderance of evidence</a:t>
            </a:r>
            <a:r>
              <a:rPr lang="en-US" altLang="en-US" sz="3600" dirty="0" smtClean="0"/>
              <a:t>)</a:t>
            </a:r>
            <a:endParaRPr lang="en-US" altLang="en-US" sz="3600" dirty="0"/>
          </a:p>
          <a:p>
            <a:r>
              <a:rPr lang="en-US" altLang="en-US" sz="3600" dirty="0" smtClean="0"/>
              <a:t>As </a:t>
            </a:r>
            <a:r>
              <a:rPr lang="en-US" altLang="en-US" sz="3600" dirty="0"/>
              <a:t>a “First Responder,” your performance is critical</a:t>
            </a:r>
            <a:r>
              <a:rPr lang="en-US" altLang="en-US" sz="3600" dirty="0">
                <a:solidFill>
                  <a:srgbClr val="EE1E5E"/>
                </a:solidFill>
              </a:rPr>
              <a:t> </a:t>
            </a:r>
            <a:r>
              <a:rPr lang="en-US" altLang="en-US" sz="3600" dirty="0"/>
              <a:t>to the rest of </a:t>
            </a:r>
            <a:r>
              <a:rPr lang="en-US" altLang="en-US" sz="3600" dirty="0" smtClean="0"/>
              <a:t>any </a:t>
            </a:r>
            <a:r>
              <a:rPr lang="en-US" altLang="en-US" sz="3600" dirty="0" smtClean="0">
                <a:solidFill>
                  <a:srgbClr val="C00000"/>
                </a:solidFill>
              </a:rPr>
              <a:t>criminal </a:t>
            </a:r>
            <a:r>
              <a:rPr lang="en-US" altLang="en-US" sz="3600" dirty="0">
                <a:solidFill>
                  <a:srgbClr val="C00000"/>
                </a:solidFill>
              </a:rPr>
              <a:t>investigation</a:t>
            </a:r>
            <a:endParaRPr lang="en-US" sz="3600" b="1" dirty="0" smtClean="0">
              <a:solidFill>
                <a:srgbClr val="C00000"/>
              </a:solidFill>
            </a:endParaRPr>
          </a:p>
          <a:p>
            <a:pPr marL="0" indent="0">
              <a:buNone/>
            </a:pPr>
            <a:endParaRPr lang="en-US" sz="3600" b="1" dirty="0"/>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4.4.9</a:t>
            </a:r>
            <a:endParaRPr lang="en-US" sz="1200" dirty="0"/>
          </a:p>
        </p:txBody>
      </p:sp>
    </p:spTree>
    <p:extLst>
      <p:ext uri="{BB962C8B-B14F-4D97-AF65-F5344CB8AC3E}">
        <p14:creationId xmlns:p14="http://schemas.microsoft.com/office/powerpoint/2010/main" val="17830073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 Step Investigative Interview,” Last four….</a:t>
            </a:r>
            <a:endParaRPr lang="en-US" dirty="0"/>
          </a:p>
        </p:txBody>
      </p:sp>
      <p:sp>
        <p:nvSpPr>
          <p:cNvPr id="3" name="Content Placeholder 2"/>
          <p:cNvSpPr>
            <a:spLocks noGrp="1"/>
          </p:cNvSpPr>
          <p:nvPr>
            <p:ph idx="1"/>
          </p:nvPr>
        </p:nvSpPr>
        <p:spPr/>
        <p:txBody>
          <a:bodyPr/>
          <a:lstStyle/>
          <a:p>
            <a:pPr marL="0" indent="0">
              <a:buNone/>
            </a:pPr>
            <a:r>
              <a:rPr lang="en-US" b="1" dirty="0"/>
              <a:t>7. ALLEGATION </a:t>
            </a:r>
            <a:endParaRPr lang="en-US" b="1" dirty="0" smtClean="0"/>
          </a:p>
          <a:p>
            <a:pPr marL="0" indent="0">
              <a:buNone/>
            </a:pPr>
            <a:endParaRPr lang="en-US" sz="1400" b="1" dirty="0" smtClean="0"/>
          </a:p>
          <a:p>
            <a:pPr marL="0" indent="0">
              <a:buNone/>
            </a:pPr>
            <a:r>
              <a:rPr lang="en-US" b="1" dirty="0"/>
              <a:t>8. ALLEGATION FOLLOW </a:t>
            </a:r>
            <a:r>
              <a:rPr lang="en-US" b="1" dirty="0" smtClean="0"/>
              <a:t>UP</a:t>
            </a:r>
          </a:p>
          <a:p>
            <a:pPr marL="0" indent="0">
              <a:buNone/>
            </a:pPr>
            <a:endParaRPr lang="en-US" sz="1400" dirty="0"/>
          </a:p>
          <a:p>
            <a:pPr marL="0" indent="0">
              <a:buNone/>
            </a:pPr>
            <a:r>
              <a:rPr lang="en-US" b="1" dirty="0"/>
              <a:t>9. Follow up with TELL ME MORE and </a:t>
            </a:r>
            <a:r>
              <a:rPr lang="en-US" b="1" dirty="0" smtClean="0"/>
              <a:t>  WHAT </a:t>
            </a:r>
            <a:r>
              <a:rPr lang="en-US" b="1" dirty="0"/>
              <a:t>HAPPENED NEXT </a:t>
            </a:r>
            <a:endParaRPr lang="en-US" b="1" dirty="0" smtClean="0"/>
          </a:p>
          <a:p>
            <a:pPr marL="0" indent="0">
              <a:buNone/>
            </a:pPr>
            <a:endParaRPr lang="en-US" sz="1400" b="1" dirty="0" smtClean="0"/>
          </a:p>
          <a:p>
            <a:pPr marL="0" indent="0">
              <a:buNone/>
            </a:pPr>
            <a:r>
              <a:rPr lang="en-US" b="1" dirty="0"/>
              <a:t>10. MULTIPLE INCIDENTS</a:t>
            </a:r>
            <a:endParaRPr lang="en-US" dirty="0"/>
          </a:p>
          <a:p>
            <a:endParaRPr lang="en-US" dirty="0"/>
          </a:p>
        </p:txBody>
      </p:sp>
      <p:sp>
        <p:nvSpPr>
          <p:cNvPr id="4" name="TextBox 3"/>
          <p:cNvSpPr txBox="1"/>
          <p:nvPr/>
        </p:nvSpPr>
        <p:spPr>
          <a:xfrm>
            <a:off x="1121434" y="5681296"/>
            <a:ext cx="7069051" cy="369332"/>
          </a:xfrm>
          <a:prstGeom prst="rect">
            <a:avLst/>
          </a:prstGeom>
          <a:noFill/>
        </p:spPr>
        <p:txBody>
          <a:bodyPr wrap="none" rtlCol="0">
            <a:spAutoFit/>
          </a:bodyPr>
          <a:lstStyle/>
          <a:p>
            <a:r>
              <a:rPr lang="en-US" dirty="0"/>
              <a:t>Thomas D. Lyon, J.D., Ph.D. tlyon@law.usc.edu © 2005 (version 2)</a:t>
            </a:r>
          </a:p>
        </p:txBody>
      </p:sp>
      <p:sp>
        <p:nvSpPr>
          <p:cNvPr id="5" name="TextBox 4"/>
          <p:cNvSpPr txBox="1"/>
          <p:nvPr/>
        </p:nvSpPr>
        <p:spPr>
          <a:xfrm>
            <a:off x="1155939" y="6280030"/>
            <a:ext cx="3140015" cy="276999"/>
          </a:xfrm>
          <a:prstGeom prst="rect">
            <a:avLst/>
          </a:prstGeom>
          <a:noFill/>
        </p:spPr>
        <p:txBody>
          <a:bodyPr wrap="square" rtlCol="0">
            <a:spAutoFit/>
          </a:bodyPr>
          <a:lstStyle/>
          <a:p>
            <a:r>
              <a:rPr lang="en-US" sz="1200" dirty="0" smtClean="0"/>
              <a:t>Core Pre-Service Curriculum – Lab 4.4.10</a:t>
            </a:r>
            <a:endParaRPr lang="en-US" sz="1200" dirty="0"/>
          </a:p>
        </p:txBody>
      </p:sp>
    </p:spTree>
    <p:extLst>
      <p:ext uri="{BB962C8B-B14F-4D97-AF65-F5344CB8AC3E}">
        <p14:creationId xmlns:p14="http://schemas.microsoft.com/office/powerpoint/2010/main" val="19180727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research</a:t>
            </a:r>
            <a:endParaRPr lang="en-US" dirty="0"/>
          </a:p>
        </p:txBody>
      </p:sp>
      <p:pic>
        <p:nvPicPr>
          <p:cNvPr id="14340" name="Picture 4" descr="http://www.truehealthct.com/wp-content/uploads/2011/10/Child-Brain-Develop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541" y="2004324"/>
            <a:ext cx="3314700"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3241" y="2002417"/>
            <a:ext cx="4013557"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solidFill>
                  <a:srgbClr val="56944F"/>
                </a:solidFill>
                <a:latin typeface="Calibri" panose="020F0502020204030204" pitchFamily="34" charset="0"/>
              </a:rPr>
              <a:t>Children have memories of events</a:t>
            </a:r>
          </a:p>
          <a:p>
            <a:pPr marL="285750" indent="-285750">
              <a:buFont typeface="Arial" panose="020B0604020202020204" pitchFamily="34" charset="0"/>
              <a:buChar char="•"/>
            </a:pPr>
            <a:r>
              <a:rPr lang="en-US" sz="3200" dirty="0" smtClean="0">
                <a:solidFill>
                  <a:srgbClr val="56944F"/>
                </a:solidFill>
                <a:latin typeface="Calibri" panose="020F0502020204030204" pitchFamily="34" charset="0"/>
              </a:rPr>
              <a:t>Specific questions yield information</a:t>
            </a:r>
          </a:p>
          <a:p>
            <a:pPr marL="285750" indent="-285750">
              <a:buFont typeface="Arial" panose="020B0604020202020204" pitchFamily="34" charset="0"/>
              <a:buChar char="•"/>
            </a:pPr>
            <a:r>
              <a:rPr lang="en-US" sz="3200" dirty="0" smtClean="0">
                <a:solidFill>
                  <a:srgbClr val="56944F"/>
                </a:solidFill>
                <a:latin typeface="Calibri" panose="020F0502020204030204" pitchFamily="34" charset="0"/>
              </a:rPr>
              <a:t>Errors in memory increase with the wrong questions about details</a:t>
            </a:r>
            <a:endParaRPr lang="en-US" sz="3200" dirty="0">
              <a:solidFill>
                <a:srgbClr val="56944F"/>
              </a:solidFill>
              <a:latin typeface="Calibri" panose="020F0502020204030204" pitchFamily="34" charset="0"/>
            </a:endParaRPr>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4.4.11</a:t>
            </a:r>
            <a:endParaRPr lang="en-US" sz="1200" dirty="0"/>
          </a:p>
        </p:txBody>
      </p:sp>
    </p:spTree>
    <p:extLst>
      <p:ext uri="{BB962C8B-B14F-4D97-AF65-F5344CB8AC3E}">
        <p14:creationId xmlns:p14="http://schemas.microsoft.com/office/powerpoint/2010/main" val="372203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Gathering</a:t>
            </a:r>
            <a:endParaRPr lang="en-US" dirty="0"/>
          </a:p>
        </p:txBody>
      </p:sp>
      <p:sp>
        <p:nvSpPr>
          <p:cNvPr id="3" name="Content Placeholder 2"/>
          <p:cNvSpPr>
            <a:spLocks noGrp="1"/>
          </p:cNvSpPr>
          <p:nvPr>
            <p:ph idx="1"/>
          </p:nvPr>
        </p:nvSpPr>
        <p:spPr/>
        <p:txBody>
          <a:bodyPr>
            <a:normAutofit lnSpcReduction="10000"/>
          </a:bodyPr>
          <a:lstStyle/>
          <a:p>
            <a:r>
              <a:rPr lang="en-US" dirty="0" smtClean="0"/>
              <a:t>Appropriate mix of exploring skills</a:t>
            </a:r>
          </a:p>
          <a:p>
            <a:r>
              <a:rPr lang="en-US" dirty="0" smtClean="0"/>
              <a:t>Appropriate mix of focusing skills</a:t>
            </a:r>
          </a:p>
          <a:p>
            <a:r>
              <a:rPr lang="en-US" dirty="0" smtClean="0"/>
              <a:t>Examples of:</a:t>
            </a:r>
          </a:p>
          <a:p>
            <a:r>
              <a:rPr lang="en-US" dirty="0" smtClean="0"/>
              <a:t>Conversational flow to interview?</a:t>
            </a:r>
          </a:p>
          <a:p>
            <a:pPr lvl="1"/>
            <a:r>
              <a:rPr lang="en-US" dirty="0"/>
              <a:t>Reframes</a:t>
            </a:r>
          </a:p>
          <a:p>
            <a:pPr lvl="1"/>
            <a:r>
              <a:rPr lang="en-US" dirty="0"/>
              <a:t>Positive feedback</a:t>
            </a:r>
          </a:p>
          <a:p>
            <a:pPr lvl="1"/>
            <a:r>
              <a:rPr lang="en-US" dirty="0"/>
              <a:t>Developing </a:t>
            </a:r>
            <a:r>
              <a:rPr lang="en-US" dirty="0" smtClean="0"/>
              <a:t>discrepancy</a:t>
            </a:r>
          </a:p>
          <a:p>
            <a:r>
              <a:rPr lang="en-US" dirty="0" smtClean="0"/>
              <a:t>Suggested improvements?</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4.1.4</a:t>
            </a:r>
            <a:endParaRPr lang="en-US" sz="1200" dirty="0"/>
          </a:p>
        </p:txBody>
      </p:sp>
    </p:spTree>
    <p:extLst>
      <p:ext uri="{BB962C8B-B14F-4D97-AF65-F5344CB8AC3E}">
        <p14:creationId xmlns:p14="http://schemas.microsoft.com/office/powerpoint/2010/main" val="2654431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a:xfrm>
            <a:off x="1066800" y="495300"/>
            <a:ext cx="8077200" cy="533400"/>
          </a:xfrm>
        </p:spPr>
        <p:txBody>
          <a:bodyPr/>
          <a:lstStyle/>
          <a:p>
            <a:pPr eaLnBrk="1" hangingPunct="1"/>
            <a:r>
              <a:rPr lang="en-US" altLang="en-US" sz="2400" dirty="0" smtClean="0"/>
              <a:t>Guidelines for Age-Appropriate </a:t>
            </a:r>
            <a:br>
              <a:rPr lang="en-US" altLang="en-US" sz="2400" dirty="0" smtClean="0"/>
            </a:br>
            <a:r>
              <a:rPr lang="en-US" altLang="en-US" sz="2400" dirty="0" smtClean="0"/>
              <a:t>Interview Questions</a:t>
            </a:r>
          </a:p>
        </p:txBody>
      </p:sp>
      <p:graphicFrame>
        <p:nvGraphicFramePr>
          <p:cNvPr id="432131" name="Group 3"/>
          <p:cNvGraphicFramePr>
            <a:graphicFrameLocks noGrp="1"/>
          </p:cNvGraphicFramePr>
          <p:nvPr>
            <p:ph idx="1"/>
            <p:extLst>
              <p:ext uri="{D42A27DB-BD31-4B8C-83A1-F6EECF244321}">
                <p14:modId xmlns:p14="http://schemas.microsoft.com/office/powerpoint/2010/main" val="2524766734"/>
              </p:ext>
            </p:extLst>
          </p:nvPr>
        </p:nvGraphicFramePr>
        <p:xfrm>
          <a:off x="1296838" y="1718094"/>
          <a:ext cx="7620000" cy="3932241"/>
        </p:xfrm>
        <a:graphic>
          <a:graphicData uri="http://schemas.openxmlformats.org/drawingml/2006/table">
            <a:tbl>
              <a:tblPr/>
              <a:tblGrid>
                <a:gridCol w="830263"/>
                <a:gridCol w="987425"/>
                <a:gridCol w="1093787"/>
                <a:gridCol w="1093788"/>
                <a:gridCol w="1096962"/>
                <a:gridCol w="1146175"/>
                <a:gridCol w="1371600"/>
              </a:tblGrid>
              <a:tr h="64013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Times New Roman" pitchFamily="18" charset="0"/>
                          <a:cs typeface="Times New Roman" pitchFamily="18" charset="0"/>
                        </a:rPr>
                        <a:t>Age</a:t>
                      </a:r>
                      <a:endParaRPr kumimoji="0" lang="en-US" altLang="en-US" sz="1800" b="1" i="0" u="none" strike="noStrike" cap="none" normalizeH="0" baseline="0" dirty="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Times New Roman" pitchFamily="18" charset="0"/>
                          <a:cs typeface="Times New Roman" pitchFamily="18" charset="0"/>
                        </a:rPr>
                        <a:t>Who</a:t>
                      </a:r>
                      <a:endParaRPr kumimoji="0" lang="en-US" altLang="en-US" sz="1800" b="1" i="0" u="none" strike="noStrike" cap="none" normalizeH="0" baseline="0" dirty="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Times New Roman" pitchFamily="18" charset="0"/>
                          <a:cs typeface="Times New Roman" pitchFamily="18" charset="0"/>
                        </a:rPr>
                        <a:t>What</a:t>
                      </a:r>
                      <a:endParaRPr kumimoji="0" lang="en-US" altLang="en-US" sz="1800" b="1" i="0" u="none" strike="noStrike" cap="none" normalizeH="0" baseline="0" dirty="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Times New Roman" pitchFamily="18" charset="0"/>
                          <a:cs typeface="Times New Roman" pitchFamily="18" charset="0"/>
                        </a:rPr>
                        <a:t>Where</a:t>
                      </a:r>
                      <a:endParaRPr kumimoji="0" lang="en-US" altLang="en-US" sz="1800" b="1" i="0" u="none" strike="noStrike" cap="none" normalizeH="0" baseline="0" dirty="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Times New Roman" pitchFamily="18" charset="0"/>
                          <a:cs typeface="Times New Roman" pitchFamily="18" charset="0"/>
                        </a:rPr>
                        <a:t>When</a:t>
                      </a:r>
                      <a:endParaRPr kumimoji="0" lang="en-US" altLang="en-US" sz="1800" b="1" i="0" u="none" strike="noStrike" cap="none" normalizeH="0" baseline="0" dirty="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Times New Roman" pitchFamily="18" charset="0"/>
                          <a:cs typeface="Times New Roman" pitchFamily="18" charset="0"/>
                        </a:rPr>
                        <a:t># of Times</a:t>
                      </a:r>
                      <a:endParaRPr kumimoji="0" lang="en-US" altLang="en-US" sz="1800" b="1" i="0" u="none" strike="noStrike" cap="none" normalizeH="0" baseline="0" dirty="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Times New Roman" pitchFamily="18" charset="0"/>
                          <a:cs typeface="Times New Roman" pitchFamily="18" charset="0"/>
                        </a:rPr>
                        <a:t>Circumstance</a:t>
                      </a:r>
                      <a:endParaRPr kumimoji="0" lang="en-US" altLang="en-US" sz="1400" b="1" i="0" u="none" strike="noStrike" cap="none" normalizeH="0" baseline="0" dirty="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altLang="en-US" sz="1800" b="0" i="0" u="none" strike="noStrike" cap="none" normalizeH="0" baseline="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itchFamily="18" charset="0"/>
                          <a:cs typeface="Times New Roman" pitchFamily="18" charset="0"/>
                        </a:rPr>
                        <a:t>4 - 6</a:t>
                      </a:r>
                      <a:endParaRPr kumimoji="0" lang="en-US" altLang="en-US" sz="1800" b="0" i="0" u="none" strike="noStrike" cap="none" normalizeH="0" baseline="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itchFamily="18" charset="0"/>
                          <a:cs typeface="Times New Roman" pitchFamily="18" charset="0"/>
                        </a:rPr>
                        <a:t>7 - 8</a:t>
                      </a:r>
                      <a:endParaRPr kumimoji="0" lang="en-US" altLang="en-US" sz="1800" b="0" i="0" u="none" strike="noStrike" cap="none" normalizeH="0" baseline="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itchFamily="18" charset="0"/>
                          <a:cs typeface="Times New Roman" pitchFamily="18" charset="0"/>
                        </a:rPr>
                        <a:t>9 - 10</a:t>
                      </a:r>
                      <a:endParaRPr kumimoji="0" lang="en-US" altLang="en-US" sz="1800" b="0" i="0" u="none" strike="noStrike" cap="none" normalizeH="0" baseline="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Times New Roman" pitchFamily="18" charset="0"/>
                          <a:cs typeface="Times New Roman" pitchFamily="18" charset="0"/>
                        </a:rPr>
                        <a:t>11 - 12</a:t>
                      </a:r>
                      <a:endParaRPr kumimoji="0" lang="en-US" altLang="en-US" sz="1600" b="0" i="0" u="none" strike="noStrike" cap="none" normalizeH="0" baseline="0" smtClean="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r>
            </a:tbl>
          </a:graphicData>
        </a:graphic>
      </p:graphicFrame>
      <p:sp>
        <p:nvSpPr>
          <p:cNvPr id="2" name="TextBox 1"/>
          <p:cNvSpPr txBox="1"/>
          <p:nvPr/>
        </p:nvSpPr>
        <p:spPr>
          <a:xfrm>
            <a:off x="1272886" y="5801113"/>
            <a:ext cx="7643952" cy="923330"/>
          </a:xfrm>
          <a:prstGeom prst="rect">
            <a:avLst/>
          </a:prstGeom>
          <a:noFill/>
        </p:spPr>
        <p:txBody>
          <a:bodyPr wrap="none" rtlCol="0">
            <a:spAutoFit/>
          </a:bodyPr>
          <a:lstStyle/>
          <a:p>
            <a:pPr algn="ctr"/>
            <a:r>
              <a:rPr lang="en-US" b="1" dirty="0"/>
              <a:t>Children’s Advocacy Center, of the Thirteenth Judicial Circuit Court,</a:t>
            </a:r>
          </a:p>
          <a:p>
            <a:pPr algn="ctr"/>
            <a:r>
              <a:rPr lang="en-US" b="1" dirty="0"/>
              <a:t>Tampa, Florida</a:t>
            </a:r>
          </a:p>
          <a:p>
            <a:endParaRPr lang="en-US" dirty="0"/>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4.4.12</a:t>
            </a:r>
            <a:endParaRPr lang="en-US" sz="1200" dirty="0"/>
          </a:p>
        </p:txBody>
      </p:sp>
    </p:spTree>
    <p:extLst>
      <p:ext uri="{BB962C8B-B14F-4D97-AF65-F5344CB8AC3E}">
        <p14:creationId xmlns:p14="http://schemas.microsoft.com/office/powerpoint/2010/main" val="204058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32130"/>
                                        </p:tgtEl>
                                        <p:attrNameLst>
                                          <p:attrName>style.visibility</p:attrName>
                                        </p:attrNameLst>
                                      </p:cBhvr>
                                      <p:to>
                                        <p:strVal val="visible"/>
                                      </p:to>
                                    </p:set>
                                    <p:animEffect transition="in" filter="checkerboard(across)">
                                      <p:cBhvr>
                                        <p:cTn id="7" dur="500"/>
                                        <p:tgtEl>
                                          <p:spTgt spid="432130"/>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432131"/>
                                        </p:tgtEl>
                                        <p:attrNameLst>
                                          <p:attrName>style.visibility</p:attrName>
                                        </p:attrNameLst>
                                      </p:cBhvr>
                                      <p:to>
                                        <p:strVal val="visible"/>
                                      </p:to>
                                    </p:set>
                                    <p:animEffect transition="in" filter="checkerboard(across)">
                                      <p:cBhvr>
                                        <p:cTn id="11" dur="500"/>
                                        <p:tgtEl>
                                          <p:spTgt spid="432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 Cues vs. Leading </a:t>
            </a:r>
            <a:r>
              <a:rPr lang="en-US" dirty="0"/>
              <a:t>Q</a:t>
            </a:r>
            <a:r>
              <a:rPr lang="en-US" dirty="0" smtClean="0"/>
              <a:t>uestions</a:t>
            </a:r>
            <a:endParaRPr lang="en-US" dirty="0"/>
          </a:p>
        </p:txBody>
      </p:sp>
      <p:sp>
        <p:nvSpPr>
          <p:cNvPr id="3" name="Content Placeholder 2"/>
          <p:cNvSpPr>
            <a:spLocks noGrp="1"/>
          </p:cNvSpPr>
          <p:nvPr>
            <p:ph idx="1"/>
          </p:nvPr>
        </p:nvSpPr>
        <p:spPr>
          <a:xfrm>
            <a:off x="1345720" y="1634778"/>
            <a:ext cx="7513608" cy="4581165"/>
          </a:xfrm>
        </p:spPr>
        <p:txBody>
          <a:bodyPr>
            <a:normAutofit fontScale="92500" lnSpcReduction="20000"/>
          </a:bodyPr>
          <a:lstStyle/>
          <a:p>
            <a:r>
              <a:rPr lang="en-US" b="1" dirty="0" smtClean="0"/>
              <a:t>Appropriate Cue</a:t>
            </a:r>
          </a:p>
          <a:p>
            <a:pPr marL="0" indent="0">
              <a:spcBef>
                <a:spcPts val="0"/>
              </a:spcBef>
              <a:buNone/>
            </a:pPr>
            <a:r>
              <a:rPr lang="en-US" dirty="0" smtClean="0"/>
              <a:t>Tell me how your arm got broken.</a:t>
            </a:r>
          </a:p>
          <a:p>
            <a:pPr>
              <a:spcBef>
                <a:spcPts val="0"/>
              </a:spcBef>
            </a:pPr>
            <a:r>
              <a:rPr lang="en-US" b="1" dirty="0" smtClean="0"/>
              <a:t>Leading Question</a:t>
            </a:r>
          </a:p>
          <a:p>
            <a:pPr marL="0" indent="0">
              <a:spcBef>
                <a:spcPts val="0"/>
              </a:spcBef>
              <a:buNone/>
            </a:pPr>
            <a:r>
              <a:rPr lang="en-US" dirty="0" smtClean="0"/>
              <a:t>Your dad really didn’t break your arm, did he?</a:t>
            </a:r>
          </a:p>
          <a:p>
            <a:pPr marL="0" indent="0">
              <a:spcBef>
                <a:spcPts val="0"/>
              </a:spcBef>
              <a:buNone/>
            </a:pPr>
            <a:endParaRPr lang="en-US" dirty="0" smtClean="0"/>
          </a:p>
          <a:p>
            <a:pPr>
              <a:spcBef>
                <a:spcPts val="0"/>
              </a:spcBef>
            </a:pPr>
            <a:r>
              <a:rPr lang="en-US" b="1" dirty="0" smtClean="0"/>
              <a:t>Appropriate Cue</a:t>
            </a:r>
          </a:p>
          <a:p>
            <a:pPr marL="0" indent="0">
              <a:spcBef>
                <a:spcPts val="0"/>
              </a:spcBef>
              <a:buNone/>
            </a:pPr>
            <a:r>
              <a:rPr lang="en-US" dirty="0" smtClean="0"/>
              <a:t>I am wondering if there are secrets in your family?</a:t>
            </a:r>
          </a:p>
          <a:p>
            <a:pPr>
              <a:spcBef>
                <a:spcPts val="0"/>
              </a:spcBef>
            </a:pPr>
            <a:r>
              <a:rPr lang="en-US" b="1" dirty="0" smtClean="0"/>
              <a:t>Leading Question</a:t>
            </a:r>
          </a:p>
          <a:p>
            <a:pPr marL="0" indent="0">
              <a:spcBef>
                <a:spcPts val="0"/>
              </a:spcBef>
              <a:buNone/>
            </a:pPr>
            <a:r>
              <a:rPr lang="en-US" dirty="0" smtClean="0"/>
              <a:t>There are secrets in your family, aren’t</a:t>
            </a:r>
          </a:p>
          <a:p>
            <a:pPr marL="0" indent="0">
              <a:spcBef>
                <a:spcPts val="0"/>
              </a:spcBef>
              <a:buNone/>
            </a:pPr>
            <a:r>
              <a:rPr lang="en-US" dirty="0" smtClean="0"/>
              <a:t>there?</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4.4.13</a:t>
            </a:r>
            <a:endParaRPr lang="en-US" sz="1200" dirty="0"/>
          </a:p>
        </p:txBody>
      </p:sp>
    </p:spTree>
    <p:extLst>
      <p:ext uri="{BB962C8B-B14F-4D97-AF65-F5344CB8AC3E}">
        <p14:creationId xmlns:p14="http://schemas.microsoft.com/office/powerpoint/2010/main" val="18632676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Sexual Abuse Needs to Be Explored When</a:t>
            </a:r>
            <a:endParaRPr lang="en-US" dirty="0"/>
          </a:p>
        </p:txBody>
      </p:sp>
      <p:sp>
        <p:nvSpPr>
          <p:cNvPr id="3" name="Content Placeholder 2"/>
          <p:cNvSpPr>
            <a:spLocks noGrp="1"/>
          </p:cNvSpPr>
          <p:nvPr>
            <p:ph idx="1"/>
          </p:nvPr>
        </p:nvSpPr>
        <p:spPr/>
        <p:txBody>
          <a:bodyPr/>
          <a:lstStyle/>
          <a:p>
            <a:r>
              <a:rPr lang="en-US" dirty="0" smtClean="0"/>
              <a:t>Child may have made intentional disclosure before interview</a:t>
            </a:r>
          </a:p>
          <a:p>
            <a:r>
              <a:rPr lang="en-US" dirty="0" smtClean="0"/>
              <a:t>Reporter may have concerns about sexualized behaviors, no disclosure</a:t>
            </a:r>
          </a:p>
          <a:p>
            <a:r>
              <a:rPr lang="en-US" dirty="0" smtClean="0"/>
              <a:t>Perpetrator violence towards adult spouse/partner</a:t>
            </a:r>
          </a:p>
          <a:p>
            <a:r>
              <a:rPr lang="en-US" dirty="0" smtClean="0"/>
              <a:t>Child lives with other child(</a:t>
            </a:r>
            <a:r>
              <a:rPr lang="en-US" dirty="0" err="1" smtClean="0"/>
              <a:t>ren</a:t>
            </a:r>
            <a:r>
              <a:rPr lang="en-US" dirty="0" smtClean="0"/>
              <a:t>) who have been sexually abused</a:t>
            </a: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4.4.14</a:t>
            </a:r>
            <a:endParaRPr lang="en-US" sz="1200" dirty="0"/>
          </a:p>
        </p:txBody>
      </p:sp>
    </p:spTree>
    <p:extLst>
      <p:ext uri="{BB962C8B-B14F-4D97-AF65-F5344CB8AC3E}">
        <p14:creationId xmlns:p14="http://schemas.microsoft.com/office/powerpoint/2010/main" val="2559940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About Possible Sexual Abuse</a:t>
            </a:r>
            <a:endParaRPr lang="en-US" dirty="0"/>
          </a:p>
        </p:txBody>
      </p:sp>
      <p:sp>
        <p:nvSpPr>
          <p:cNvPr id="3" name="Content Placeholder 2"/>
          <p:cNvSpPr>
            <a:spLocks noGrp="1"/>
          </p:cNvSpPr>
          <p:nvPr>
            <p:ph idx="1"/>
          </p:nvPr>
        </p:nvSpPr>
        <p:spPr/>
        <p:txBody>
          <a:bodyPr/>
          <a:lstStyle/>
          <a:p>
            <a:r>
              <a:rPr lang="en-US" dirty="0" smtClean="0"/>
              <a:t>Use child’s drawings and words from language assessment</a:t>
            </a:r>
          </a:p>
          <a:p>
            <a:r>
              <a:rPr lang="en-US" dirty="0" smtClean="0"/>
              <a:t>Conduct “Touch Inquiry”</a:t>
            </a:r>
          </a:p>
          <a:p>
            <a:pPr lvl="1"/>
            <a:r>
              <a:rPr lang="en-US" dirty="0" smtClean="0"/>
              <a:t>Ask questions to clarify whether any not ok touches have happened</a:t>
            </a:r>
          </a:p>
          <a:p>
            <a:r>
              <a:rPr lang="en-US" dirty="0" smtClean="0"/>
              <a:t>Who, what, where, when…</a:t>
            </a:r>
          </a:p>
          <a:p>
            <a:r>
              <a:rPr lang="en-US" dirty="0" smtClean="0"/>
              <a:t>Obtain sensory details</a:t>
            </a: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4.4.15</a:t>
            </a:r>
            <a:endParaRPr lang="en-US" sz="1200" dirty="0"/>
          </a:p>
        </p:txBody>
      </p:sp>
    </p:spTree>
    <p:extLst>
      <p:ext uri="{BB962C8B-B14F-4D97-AF65-F5344CB8AC3E}">
        <p14:creationId xmlns:p14="http://schemas.microsoft.com/office/powerpoint/2010/main" val="8225193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1173192" y="437071"/>
            <a:ext cx="7551708" cy="1143000"/>
          </a:xfrm>
        </p:spPr>
        <p:txBody>
          <a:bodyPr/>
          <a:lstStyle/>
          <a:p>
            <a:pPr eaLnBrk="1" hangingPunct="1">
              <a:defRPr/>
            </a:pPr>
            <a:r>
              <a:rPr lang="en-US" altLang="en-US" sz="4800" u="sng" dirty="0" smtClean="0">
                <a:solidFill>
                  <a:srgbClr val="18579B"/>
                </a:solidFill>
              </a:rPr>
              <a:t>Touch Inquiry</a:t>
            </a:r>
            <a:br>
              <a:rPr lang="en-US" altLang="en-US" sz="4800" u="sng" dirty="0" smtClean="0">
                <a:solidFill>
                  <a:srgbClr val="18579B"/>
                </a:solidFill>
              </a:rPr>
            </a:br>
            <a:r>
              <a:rPr lang="en-US" altLang="en-US" i="1" dirty="0" smtClean="0">
                <a:solidFill>
                  <a:srgbClr val="18579B"/>
                </a:solidFill>
              </a:rPr>
              <a:t>“Where is it ok?”</a:t>
            </a:r>
          </a:p>
        </p:txBody>
      </p:sp>
      <p:sp>
        <p:nvSpPr>
          <p:cNvPr id="397315" name="Rectangle 3"/>
          <p:cNvSpPr>
            <a:spLocks noGrp="1" noChangeArrowheads="1"/>
          </p:cNvSpPr>
          <p:nvPr>
            <p:ph type="body" idx="1"/>
          </p:nvPr>
        </p:nvSpPr>
        <p:spPr>
          <a:xfrm>
            <a:off x="1173192" y="3399017"/>
            <a:ext cx="7848600" cy="2455862"/>
          </a:xfrm>
        </p:spPr>
        <p:txBody>
          <a:bodyPr/>
          <a:lstStyle/>
          <a:p>
            <a:pPr algn="ctr" eaLnBrk="1" hangingPunct="1">
              <a:lnSpc>
                <a:spcPct val="80000"/>
              </a:lnSpc>
              <a:buFont typeface="Wingdings" pitchFamily="2" charset="2"/>
              <a:buNone/>
              <a:defRPr/>
            </a:pPr>
            <a:r>
              <a:rPr lang="en-US" altLang="en-US" sz="4000" b="1" dirty="0" smtClean="0"/>
              <a:t>Caution:</a:t>
            </a:r>
          </a:p>
          <a:p>
            <a:pPr algn="ctr" eaLnBrk="1" hangingPunct="1">
              <a:lnSpc>
                <a:spcPct val="80000"/>
              </a:lnSpc>
              <a:buFont typeface="Wingdings" pitchFamily="2" charset="2"/>
              <a:buNone/>
              <a:defRPr/>
            </a:pPr>
            <a:r>
              <a:rPr lang="en-US" altLang="en-US" sz="4000" b="1" dirty="0" smtClean="0">
                <a:solidFill>
                  <a:srgbClr val="CC0000"/>
                </a:solidFill>
                <a:effectLst>
                  <a:outerShdw blurRad="38100" dist="38100" dir="2700000" algn="tl">
                    <a:srgbClr val="FFFFFF"/>
                  </a:outerShdw>
                </a:effectLst>
              </a:rPr>
              <a:t>“OK/Not OK” </a:t>
            </a:r>
          </a:p>
          <a:p>
            <a:pPr algn="ctr" eaLnBrk="1" hangingPunct="1">
              <a:lnSpc>
                <a:spcPct val="80000"/>
              </a:lnSpc>
              <a:buFont typeface="Wingdings" pitchFamily="2" charset="2"/>
              <a:buNone/>
              <a:defRPr/>
            </a:pPr>
            <a:r>
              <a:rPr lang="en-US" altLang="en-US" sz="4000" b="1" i="1" dirty="0" smtClean="0"/>
              <a:t>versus </a:t>
            </a:r>
          </a:p>
          <a:p>
            <a:pPr algn="ctr" eaLnBrk="1" hangingPunct="1">
              <a:lnSpc>
                <a:spcPct val="80000"/>
              </a:lnSpc>
              <a:buFont typeface="Wingdings" pitchFamily="2" charset="2"/>
              <a:buNone/>
              <a:defRPr/>
            </a:pPr>
            <a:r>
              <a:rPr lang="en-US" altLang="en-US" sz="4000" b="1" dirty="0" smtClean="0">
                <a:solidFill>
                  <a:srgbClr val="CC0000"/>
                </a:solidFill>
                <a:effectLst>
                  <a:outerShdw blurRad="38100" dist="38100" dir="2700000" algn="tl">
                    <a:srgbClr val="FFFFFF"/>
                  </a:outerShdw>
                </a:effectLst>
              </a:rPr>
              <a:t>“Good Touch/Bad Touch”</a:t>
            </a:r>
          </a:p>
        </p:txBody>
      </p:sp>
      <p:sp>
        <p:nvSpPr>
          <p:cNvPr id="35844" name="Text Box 4"/>
          <p:cNvSpPr txBox="1">
            <a:spLocks noChangeArrowheads="1"/>
          </p:cNvSpPr>
          <p:nvPr/>
        </p:nvSpPr>
        <p:spPr bwMode="auto">
          <a:xfrm>
            <a:off x="1173192" y="2044460"/>
            <a:ext cx="784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a:spcBef>
                <a:spcPct val="50000"/>
              </a:spcBef>
              <a:buClrTx/>
              <a:buSzTx/>
              <a:buFontTx/>
              <a:buNone/>
            </a:pPr>
            <a:r>
              <a:rPr lang="en-US" altLang="en-US" b="1" dirty="0"/>
              <a:t>Establishes where the </a:t>
            </a:r>
            <a:r>
              <a:rPr lang="en-US" altLang="en-US" b="1" i="1" u="sng" dirty="0"/>
              <a:t>child</a:t>
            </a:r>
            <a:r>
              <a:rPr lang="en-US" altLang="en-US" b="1" dirty="0"/>
              <a:t> believes it is ok and not ok to get touches</a:t>
            </a:r>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4.4.16</a:t>
            </a:r>
            <a:endParaRPr lang="en-US" sz="1200" dirty="0"/>
          </a:p>
        </p:txBody>
      </p:sp>
    </p:spTree>
    <p:extLst>
      <p:ext uri="{BB962C8B-B14F-4D97-AF65-F5344CB8AC3E}">
        <p14:creationId xmlns:p14="http://schemas.microsoft.com/office/powerpoint/2010/main" val="29837675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bo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7400" y="304800"/>
            <a:ext cx="4953000" cy="6324600"/>
          </a:xfrm>
          <a:noFill/>
          <a:ln>
            <a:solidFill>
              <a:srgbClr val="CC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Oval 3"/>
          <p:cNvSpPr>
            <a:spLocks noChangeArrowheads="1"/>
          </p:cNvSpPr>
          <p:nvPr/>
        </p:nvSpPr>
        <p:spPr bwMode="auto">
          <a:xfrm>
            <a:off x="3469257" y="3968151"/>
            <a:ext cx="381000" cy="457200"/>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spcBef>
                <a:spcPct val="0"/>
              </a:spcBef>
              <a:buClrTx/>
              <a:buSzTx/>
              <a:buFontTx/>
              <a:buNone/>
            </a:pPr>
            <a:endParaRPr lang="en-US" altLang="en-US" sz="1800">
              <a:latin typeface="Comic Sans MS" pitchFamily="66" charset="0"/>
            </a:endParaRPr>
          </a:p>
        </p:txBody>
      </p:sp>
      <p:sp>
        <p:nvSpPr>
          <p:cNvPr id="36868" name="Oval 4"/>
          <p:cNvSpPr>
            <a:spLocks noChangeArrowheads="1"/>
          </p:cNvSpPr>
          <p:nvPr/>
        </p:nvSpPr>
        <p:spPr bwMode="auto">
          <a:xfrm>
            <a:off x="3276600" y="2895600"/>
            <a:ext cx="685800" cy="533400"/>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spcBef>
                <a:spcPct val="0"/>
              </a:spcBef>
              <a:buClrTx/>
              <a:buSzTx/>
              <a:buFontTx/>
              <a:buNone/>
            </a:pPr>
            <a:endParaRPr lang="en-US" altLang="en-US" sz="1800">
              <a:latin typeface="Comic Sans MS" pitchFamily="66" charset="0"/>
            </a:endParaRPr>
          </a:p>
        </p:txBody>
      </p:sp>
      <p:sp>
        <p:nvSpPr>
          <p:cNvPr id="36869" name="Oval 5"/>
          <p:cNvSpPr>
            <a:spLocks noChangeArrowheads="1"/>
          </p:cNvSpPr>
          <p:nvPr/>
        </p:nvSpPr>
        <p:spPr bwMode="auto">
          <a:xfrm>
            <a:off x="3886200" y="5105400"/>
            <a:ext cx="609600" cy="609600"/>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spcBef>
                <a:spcPct val="0"/>
              </a:spcBef>
              <a:buClrTx/>
              <a:buSzTx/>
              <a:buFontTx/>
              <a:buNone/>
            </a:pPr>
            <a:endParaRPr lang="en-US" altLang="en-US" sz="1800">
              <a:latin typeface="Comic Sans MS" pitchFamily="66" charset="0"/>
            </a:endParaRPr>
          </a:p>
        </p:txBody>
      </p:sp>
      <p:sp>
        <p:nvSpPr>
          <p:cNvPr id="36870" name="Oval 6"/>
          <p:cNvSpPr>
            <a:spLocks noChangeArrowheads="1"/>
          </p:cNvSpPr>
          <p:nvPr/>
        </p:nvSpPr>
        <p:spPr bwMode="auto">
          <a:xfrm>
            <a:off x="5029200" y="3733800"/>
            <a:ext cx="381000" cy="457200"/>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spcBef>
                <a:spcPct val="0"/>
              </a:spcBef>
              <a:buClrTx/>
              <a:buSzTx/>
              <a:buFontTx/>
              <a:buNone/>
            </a:pPr>
            <a:endParaRPr lang="en-US" altLang="en-US" sz="1800">
              <a:latin typeface="Comic Sans MS" pitchFamily="66" charset="0"/>
            </a:endParaRPr>
          </a:p>
        </p:txBody>
      </p:sp>
      <p:sp>
        <p:nvSpPr>
          <p:cNvPr id="2" name="TextBox 1"/>
          <p:cNvSpPr txBox="1"/>
          <p:nvPr/>
        </p:nvSpPr>
        <p:spPr>
          <a:xfrm>
            <a:off x="7573993" y="1981200"/>
            <a:ext cx="949412" cy="707886"/>
          </a:xfrm>
          <a:prstGeom prst="rect">
            <a:avLst/>
          </a:prstGeom>
          <a:noFill/>
        </p:spPr>
        <p:txBody>
          <a:bodyPr wrap="square" rtlCol="0">
            <a:spAutoFit/>
          </a:bodyPr>
          <a:lstStyle/>
          <a:p>
            <a:r>
              <a:rPr lang="en-US" sz="4000" b="1" dirty="0" smtClean="0">
                <a:latin typeface="Calibri" panose="020F0502020204030204" pitchFamily="34" charset="0"/>
              </a:rPr>
              <a:t>OK</a:t>
            </a:r>
            <a:endParaRPr lang="en-US" sz="4000" b="1" dirty="0">
              <a:latin typeface="Calibri" panose="020F0502020204030204" pitchFamily="34" charset="0"/>
            </a:endParaRPr>
          </a:p>
        </p:txBody>
      </p:sp>
      <p:sp>
        <p:nvSpPr>
          <p:cNvPr id="3" name="TextBox 2"/>
          <p:cNvSpPr txBox="1"/>
          <p:nvPr/>
        </p:nvSpPr>
        <p:spPr>
          <a:xfrm>
            <a:off x="7096665" y="3429000"/>
            <a:ext cx="1853328" cy="707886"/>
          </a:xfrm>
          <a:prstGeom prst="rect">
            <a:avLst/>
          </a:prstGeom>
          <a:noFill/>
        </p:spPr>
        <p:txBody>
          <a:bodyPr wrap="none" rtlCol="0">
            <a:spAutoFit/>
          </a:bodyPr>
          <a:lstStyle/>
          <a:p>
            <a:r>
              <a:rPr lang="en-US" sz="4000" b="1" dirty="0" smtClean="0">
                <a:latin typeface="Calibri" panose="020F0502020204030204" pitchFamily="34" charset="0"/>
              </a:rPr>
              <a:t>NOT OK</a:t>
            </a:r>
            <a:endParaRPr lang="en-US" sz="4000" b="1" dirty="0">
              <a:latin typeface="Calibri" panose="020F0502020204030204" pitchFamily="34" charset="0"/>
            </a:endParaRPr>
          </a:p>
        </p:txBody>
      </p:sp>
      <p:cxnSp>
        <p:nvCxnSpPr>
          <p:cNvPr id="5" name="Straight Arrow Connector 4"/>
          <p:cNvCxnSpPr/>
          <p:nvPr/>
        </p:nvCxnSpPr>
        <p:spPr>
          <a:xfrm flipH="1">
            <a:off x="5219700" y="2362590"/>
            <a:ext cx="2354293" cy="1627257"/>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2" idx="1"/>
          </p:cNvCxnSpPr>
          <p:nvPr/>
        </p:nvCxnSpPr>
        <p:spPr>
          <a:xfrm flipH="1">
            <a:off x="4191000" y="2335143"/>
            <a:ext cx="3382993" cy="3075057"/>
          </a:xfrm>
          <a:prstGeom prst="straightConnector1">
            <a:avLst/>
          </a:prstGeom>
          <a:ln>
            <a:solidFill>
              <a:srgbClr val="56944F"/>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3581400" y="3162300"/>
            <a:ext cx="3515265" cy="710371"/>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3" idx="1"/>
          </p:cNvCxnSpPr>
          <p:nvPr/>
        </p:nvCxnSpPr>
        <p:spPr>
          <a:xfrm flipH="1">
            <a:off x="3659758" y="3782943"/>
            <a:ext cx="3436907" cy="413808"/>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4.4.17</a:t>
            </a:r>
            <a:endParaRPr lang="en-US" sz="1200" dirty="0"/>
          </a:p>
        </p:txBody>
      </p:sp>
    </p:spTree>
    <p:extLst>
      <p:ext uri="{BB962C8B-B14F-4D97-AF65-F5344CB8AC3E}">
        <p14:creationId xmlns:p14="http://schemas.microsoft.com/office/powerpoint/2010/main" val="81930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afterEffect">
                                  <p:stCondLst>
                                    <p:cond delay="0"/>
                                  </p:stCondLst>
                                  <p:childTnLst>
                                    <p:animClr clrSpc="rgb" dir="cw">
                                      <p:cBhvr override="childStyle">
                                        <p:cTn id="6" dur="100" fill="hold"/>
                                        <p:tgtEl>
                                          <p:spTgt spid="399362"/>
                                        </p:tgtEl>
                                        <p:attrNameLst>
                                          <p:attrName>style.color</p:attrName>
                                        </p:attrNameLst>
                                      </p:cBhvr>
                                      <p:to>
                                        <a:schemeClr val="accent2"/>
                                      </p:to>
                                    </p:animClr>
                                    <p:animClr clrSpc="rgb" dir="cw">
                                      <p:cBhvr>
                                        <p:cTn id="7" dur="100" fill="hold"/>
                                        <p:tgtEl>
                                          <p:spTgt spid="399362"/>
                                        </p:tgtEl>
                                        <p:attrNameLst>
                                          <p:attrName>fillcolor</p:attrName>
                                        </p:attrNameLst>
                                      </p:cBhvr>
                                      <p:to>
                                        <a:schemeClr val="accent2"/>
                                      </p:to>
                                    </p:animClr>
                                    <p:set>
                                      <p:cBhvr>
                                        <p:cTn id="8" dur="100" fill="hold"/>
                                        <p:tgtEl>
                                          <p:spTgt spid="399362"/>
                                        </p:tgtEl>
                                        <p:attrNameLst>
                                          <p:attrName>fill.type</p:attrName>
                                        </p:attrNameLst>
                                      </p:cBhvr>
                                      <p:to>
                                        <p:strVal val="solid"/>
                                      </p:to>
                                    </p:set>
                                    <p:set>
                                      <p:cBhvr>
                                        <p:cTn id="9" dur="100" fill="hold"/>
                                        <p:tgtEl>
                                          <p:spTgt spid="399362"/>
                                        </p:tgtEl>
                                        <p:attrNameLst>
                                          <p:attrName>fill.on</p:attrName>
                                        </p:attrNameLst>
                                      </p:cBhvr>
                                      <p:to>
                                        <p:strVal val="true"/>
                                      </p:to>
                                    </p:set>
                                    <p:animRot by="120000">
                                      <p:cBhvr>
                                        <p:cTn id="10" dur="100" fill="hold">
                                          <p:stCondLst>
                                            <p:cond delay="0"/>
                                          </p:stCondLst>
                                        </p:cTn>
                                        <p:tgtEl>
                                          <p:spTgt spid="399362"/>
                                        </p:tgtEl>
                                        <p:attrNameLst>
                                          <p:attrName>r</p:attrName>
                                        </p:attrNameLst>
                                      </p:cBhvr>
                                    </p:animRot>
                                    <p:animRot by="-240000">
                                      <p:cBhvr>
                                        <p:cTn id="11" dur="200" fill="hold">
                                          <p:stCondLst>
                                            <p:cond delay="200"/>
                                          </p:stCondLst>
                                        </p:cTn>
                                        <p:tgtEl>
                                          <p:spTgt spid="399362"/>
                                        </p:tgtEl>
                                        <p:attrNameLst>
                                          <p:attrName>r</p:attrName>
                                        </p:attrNameLst>
                                      </p:cBhvr>
                                    </p:animRot>
                                    <p:animRot by="240000">
                                      <p:cBhvr>
                                        <p:cTn id="12" dur="200" fill="hold">
                                          <p:stCondLst>
                                            <p:cond delay="400"/>
                                          </p:stCondLst>
                                        </p:cTn>
                                        <p:tgtEl>
                                          <p:spTgt spid="399362"/>
                                        </p:tgtEl>
                                        <p:attrNameLst>
                                          <p:attrName>r</p:attrName>
                                        </p:attrNameLst>
                                      </p:cBhvr>
                                    </p:animRot>
                                    <p:animRot by="-240000">
                                      <p:cBhvr>
                                        <p:cTn id="13" dur="200" fill="hold">
                                          <p:stCondLst>
                                            <p:cond delay="600"/>
                                          </p:stCondLst>
                                        </p:cTn>
                                        <p:tgtEl>
                                          <p:spTgt spid="399362"/>
                                        </p:tgtEl>
                                        <p:attrNameLst>
                                          <p:attrName>r</p:attrName>
                                        </p:attrNameLst>
                                      </p:cBhvr>
                                    </p:animRot>
                                    <p:animRot by="120000">
                                      <p:cBhvr>
                                        <p:cTn id="14" dur="200" fill="hold">
                                          <p:stCondLst>
                                            <p:cond delay="800"/>
                                          </p:stCondLst>
                                        </p:cTn>
                                        <p:tgtEl>
                                          <p:spTgt spid="3993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Considers Regarding Disclosures/Child Statements</a:t>
            </a:r>
            <a:endParaRPr lang="en-US" dirty="0"/>
          </a:p>
        </p:txBody>
      </p:sp>
      <p:sp>
        <p:nvSpPr>
          <p:cNvPr id="3" name="Content Placeholder 2"/>
          <p:cNvSpPr>
            <a:spLocks noGrp="1"/>
          </p:cNvSpPr>
          <p:nvPr>
            <p:ph idx="1"/>
          </p:nvPr>
        </p:nvSpPr>
        <p:spPr/>
        <p:txBody>
          <a:bodyPr/>
          <a:lstStyle/>
          <a:p>
            <a:r>
              <a:rPr lang="en-US" dirty="0" smtClean="0"/>
              <a:t>Who did the child disclose to first? Next?</a:t>
            </a:r>
          </a:p>
          <a:p>
            <a:r>
              <a:rPr lang="en-US" dirty="0" smtClean="0"/>
              <a:t>Documentation in case notes of details provided by child</a:t>
            </a:r>
          </a:p>
          <a:p>
            <a:r>
              <a:rPr lang="en-US" dirty="0" smtClean="0"/>
              <a:t>What questions did interview ask to elicit the response is crucial to document in case notes.</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4.4.19</a:t>
            </a:r>
            <a:endParaRPr lang="en-US" sz="1200" dirty="0"/>
          </a:p>
        </p:txBody>
      </p:sp>
    </p:spTree>
    <p:extLst>
      <p:ext uri="{BB962C8B-B14F-4D97-AF65-F5344CB8AC3E}">
        <p14:creationId xmlns:p14="http://schemas.microsoft.com/office/powerpoint/2010/main" val="40409725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Houses</a:t>
            </a:r>
            <a:endParaRPr lang="en-US" dirty="0"/>
          </a:p>
        </p:txBody>
      </p:sp>
      <p:graphicFrame>
        <p:nvGraphicFramePr>
          <p:cNvPr id="5" name="Content Placeholder 4"/>
          <p:cNvGraphicFramePr>
            <a:graphicFrameLocks noGrp="1" noChangeAspect="1"/>
          </p:cNvGraphicFramePr>
          <p:nvPr>
            <p:ph sz="quarter" idx="2"/>
            <p:extLst>
              <p:ext uri="{D42A27DB-BD31-4B8C-83A1-F6EECF244321}">
                <p14:modId xmlns:p14="http://schemas.microsoft.com/office/powerpoint/2010/main" val="1885534999"/>
              </p:ext>
            </p:extLst>
          </p:nvPr>
        </p:nvGraphicFramePr>
        <p:xfrm>
          <a:off x="1293962" y="1104181"/>
          <a:ext cx="7487729" cy="5555411"/>
        </p:xfrm>
        <a:graphic>
          <a:graphicData uri="http://schemas.openxmlformats.org/presentationml/2006/ole">
            <mc:AlternateContent xmlns:mc="http://schemas.openxmlformats.org/markup-compatibility/2006">
              <mc:Choice xmlns:v="urn:schemas-microsoft-com:vml" Requires="v">
                <p:oleObj spid="_x0000_s20518" name="Document" r:id="rId4" imgW="8585085" imgH="5961689" progId="Word.Document.12">
                  <p:embed/>
                </p:oleObj>
              </mc:Choice>
              <mc:Fallback>
                <p:oleObj name="Document" r:id="rId4" imgW="8585085" imgH="5961689" progId="Word.Document.12">
                  <p:embed/>
                  <p:pic>
                    <p:nvPicPr>
                      <p:cNvPr id="0" name=""/>
                      <p:cNvPicPr/>
                      <p:nvPr/>
                    </p:nvPicPr>
                    <p:blipFill>
                      <a:blip r:embed="rId5"/>
                      <a:stretch>
                        <a:fillRect/>
                      </a:stretch>
                    </p:blipFill>
                    <p:spPr>
                      <a:xfrm>
                        <a:off x="1293962" y="1104181"/>
                        <a:ext cx="7487729" cy="5555411"/>
                      </a:xfrm>
                      <a:prstGeom prst="rect">
                        <a:avLst/>
                      </a:prstGeom>
                    </p:spPr>
                  </p:pic>
                </p:oleObj>
              </mc:Fallback>
            </mc:AlternateContent>
          </a:graphicData>
        </a:graphic>
      </p:graphicFrame>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4.4.13</a:t>
            </a:r>
            <a:endParaRPr lang="en-US" sz="1200" dirty="0"/>
          </a:p>
        </p:txBody>
      </p:sp>
    </p:spTree>
    <p:extLst>
      <p:ext uri="{BB962C8B-B14F-4D97-AF65-F5344CB8AC3E}">
        <p14:creationId xmlns:p14="http://schemas.microsoft.com/office/powerpoint/2010/main" val="33108609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04536" y="146721"/>
            <a:ext cx="7082263" cy="1143000"/>
          </a:xfrm>
        </p:spPr>
        <p:txBody>
          <a:bodyPr/>
          <a:lstStyle/>
          <a:p>
            <a:r>
              <a:rPr lang="en-US" dirty="0" smtClean="0"/>
              <a:t>House of Worries</a:t>
            </a:r>
            <a:endParaRPr lang="en-US" dirty="0"/>
          </a:p>
        </p:txBody>
      </p:sp>
      <p:pic>
        <p:nvPicPr>
          <p:cNvPr id="1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1441" y="1289721"/>
            <a:ext cx="5254471"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21434" y="6418528"/>
            <a:ext cx="3140015" cy="276999"/>
          </a:xfrm>
          <a:prstGeom prst="rect">
            <a:avLst/>
          </a:prstGeom>
          <a:noFill/>
        </p:spPr>
        <p:txBody>
          <a:bodyPr wrap="square" rtlCol="0">
            <a:spAutoFit/>
          </a:bodyPr>
          <a:lstStyle/>
          <a:p>
            <a:r>
              <a:rPr lang="en-US" sz="1200" dirty="0" smtClean="0"/>
              <a:t>Core Pre-Service Curriculum – Lab 4.4.20</a:t>
            </a:r>
            <a:endParaRPr lang="en-US" sz="1200" dirty="0"/>
          </a:p>
        </p:txBody>
      </p:sp>
      <p:sp>
        <p:nvSpPr>
          <p:cNvPr id="11" name="Rectangle 10"/>
          <p:cNvSpPr/>
          <p:nvPr/>
        </p:nvSpPr>
        <p:spPr>
          <a:xfrm>
            <a:off x="1509888" y="5724872"/>
            <a:ext cx="6556793" cy="646331"/>
          </a:xfrm>
          <a:prstGeom prst="rect">
            <a:avLst/>
          </a:prstGeom>
        </p:spPr>
        <p:txBody>
          <a:bodyPr wrap="square">
            <a:spAutoFit/>
          </a:bodyPr>
          <a:lstStyle/>
          <a:p>
            <a:pPr algn="ctr"/>
            <a:r>
              <a:rPr lang="en-US" b="1" dirty="0"/>
              <a:t>Children’s Advocacy Center, of the Thirteenth Judicial Circuit </a:t>
            </a:r>
            <a:r>
              <a:rPr lang="en-US" b="1" dirty="0" smtClean="0"/>
              <a:t>Court, Tampa</a:t>
            </a:r>
            <a:r>
              <a:rPr lang="en-US" b="1" dirty="0"/>
              <a:t>, Florida</a:t>
            </a:r>
          </a:p>
        </p:txBody>
      </p:sp>
    </p:spTree>
    <p:extLst>
      <p:ext uri="{BB962C8B-B14F-4D97-AF65-F5344CB8AC3E}">
        <p14:creationId xmlns:p14="http://schemas.microsoft.com/office/powerpoint/2010/main" val="26665548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a:bodyPr>
          <a:lstStyle/>
          <a:p>
            <a:r>
              <a:rPr lang="en-US" sz="3600" dirty="0" smtClean="0"/>
              <a:t>Lab Activity 10:</a:t>
            </a:r>
            <a:r>
              <a:rPr lang="en-US" dirty="0"/>
              <a:t/>
            </a:r>
            <a:br>
              <a:rPr lang="en-US" dirty="0"/>
            </a:br>
            <a:r>
              <a:rPr lang="en-US" dirty="0" smtClean="0"/>
              <a:t>Asking child about details</a:t>
            </a:r>
            <a:r>
              <a:rPr lang="en-US" sz="3600" dirty="0" smtClean="0"/>
              <a:t/>
            </a:r>
            <a:br>
              <a:rPr lang="en-US" sz="3600" dirty="0" smtClean="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4.4.21</a:t>
            </a:r>
            <a:endParaRPr lang="en-US" sz="1200" dirty="0"/>
          </a:p>
        </p:txBody>
      </p:sp>
    </p:spTree>
    <p:extLst>
      <p:ext uri="{BB962C8B-B14F-4D97-AF65-F5344CB8AC3E}">
        <p14:creationId xmlns:p14="http://schemas.microsoft.com/office/powerpoint/2010/main" val="1607537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smtClean="0"/>
              <a:t>Lab Unit 4.2</a:t>
            </a:r>
            <a:endParaRPr lang="en-US" dirty="0"/>
          </a:p>
        </p:txBody>
      </p:sp>
      <p:sp>
        <p:nvSpPr>
          <p:cNvPr id="3" name="Subtitle 2"/>
          <p:cNvSpPr>
            <a:spLocks noGrp="1"/>
          </p:cNvSpPr>
          <p:nvPr>
            <p:ph type="subTitle" idx="1"/>
          </p:nvPr>
        </p:nvSpPr>
        <p:spPr>
          <a:xfrm>
            <a:off x="1344167" y="2648198"/>
            <a:ext cx="7474712" cy="1015340"/>
          </a:xfrm>
        </p:spPr>
        <p:txBody>
          <a:bodyPr>
            <a:normAutofit/>
          </a:bodyPr>
          <a:lstStyle/>
          <a:p>
            <a:r>
              <a:rPr lang="en-US" dirty="0" smtClean="0"/>
              <a:t>Power of Simplicity</a:t>
            </a:r>
          </a:p>
        </p:txBody>
      </p:sp>
      <p:pic>
        <p:nvPicPr>
          <p:cNvPr id="4" name="Picture 10"/>
          <p:cNvPicPr>
            <a:picLocks noChangeAspect="1"/>
          </p:cNvPicPr>
          <p:nvPr/>
        </p:nvPicPr>
        <p:blipFill>
          <a:blip r:embed="rId3" cstate="screen"/>
          <a:srcRect/>
          <a:stretch>
            <a:fillRect/>
          </a:stretch>
        </p:blipFill>
        <p:spPr bwMode="auto">
          <a:xfrm>
            <a:off x="7767332" y="431863"/>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4.2.1</a:t>
            </a:r>
            <a:endParaRPr lang="en-US" sz="1200" dirty="0"/>
          </a:p>
        </p:txBody>
      </p:sp>
    </p:spTree>
    <p:extLst>
      <p:ext uri="{BB962C8B-B14F-4D97-AF65-F5344CB8AC3E}">
        <p14:creationId xmlns:p14="http://schemas.microsoft.com/office/powerpoint/2010/main" val="30340378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important questions</a:t>
            </a:r>
            <a:endParaRPr lang="en-US" dirty="0"/>
          </a:p>
        </p:txBody>
      </p:sp>
      <p:sp>
        <p:nvSpPr>
          <p:cNvPr id="3" name="Content Placeholder 2"/>
          <p:cNvSpPr>
            <a:spLocks noGrp="1"/>
          </p:cNvSpPr>
          <p:nvPr>
            <p:ph idx="1"/>
          </p:nvPr>
        </p:nvSpPr>
        <p:spPr>
          <a:xfrm>
            <a:off x="1086928" y="1483742"/>
            <a:ext cx="7599872" cy="5037827"/>
          </a:xfrm>
        </p:spPr>
        <p:txBody>
          <a:bodyPr>
            <a:normAutofit fontScale="85000" lnSpcReduction="20000"/>
          </a:bodyPr>
          <a:lstStyle/>
          <a:p>
            <a:r>
              <a:rPr lang="en-US" sz="3300" dirty="0" smtClean="0"/>
              <a:t>Associated sensory details (sounds, smells, taste)</a:t>
            </a:r>
          </a:p>
          <a:p>
            <a:pPr marL="0" indent="0">
              <a:buNone/>
            </a:pPr>
            <a:endParaRPr lang="en-US" sz="3300" dirty="0" smtClean="0"/>
          </a:p>
          <a:p>
            <a:r>
              <a:rPr lang="en-US" sz="3300" dirty="0" smtClean="0"/>
              <a:t>How did this make you feel?</a:t>
            </a:r>
          </a:p>
          <a:p>
            <a:pPr marL="0" indent="0">
              <a:buNone/>
            </a:pPr>
            <a:endParaRPr lang="en-US" sz="3300" dirty="0" smtClean="0"/>
          </a:p>
          <a:p>
            <a:r>
              <a:rPr lang="en-US" sz="3300" dirty="0" smtClean="0"/>
              <a:t>Is there anything you didn’t tell that you can tell me now?</a:t>
            </a:r>
          </a:p>
          <a:p>
            <a:pPr marL="0" indent="0">
              <a:buNone/>
            </a:pPr>
            <a:endParaRPr lang="en-US" sz="3300" dirty="0" smtClean="0"/>
          </a:p>
          <a:p>
            <a:r>
              <a:rPr lang="en-US" sz="3300" dirty="0" smtClean="0"/>
              <a:t>Did this happen to anyone else?</a:t>
            </a:r>
          </a:p>
          <a:p>
            <a:pPr lvl="1"/>
            <a:r>
              <a:rPr lang="en-US" dirty="0" smtClean="0"/>
              <a:t>Who?</a:t>
            </a:r>
          </a:p>
          <a:p>
            <a:pPr marL="457200" lvl="1" indent="0">
              <a:buNone/>
            </a:pPr>
            <a:endParaRPr lang="en-US" dirty="0" smtClean="0"/>
          </a:p>
          <a:p>
            <a:r>
              <a:rPr lang="en-US" sz="3300" dirty="0" smtClean="0"/>
              <a:t>Who did you first tell this to? </a:t>
            </a:r>
          </a:p>
          <a:p>
            <a:pPr lvl="1"/>
            <a:r>
              <a:rPr lang="en-US" dirty="0" smtClean="0"/>
              <a:t>Next?</a:t>
            </a: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4.4.22</a:t>
            </a:r>
            <a:endParaRPr lang="en-US" sz="1200" dirty="0"/>
          </a:p>
        </p:txBody>
      </p:sp>
    </p:spTree>
    <p:extLst>
      <p:ext uri="{BB962C8B-B14F-4D97-AF65-F5344CB8AC3E}">
        <p14:creationId xmlns:p14="http://schemas.microsoft.com/office/powerpoint/2010/main" val="39307470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 sounds bizarre…</a:t>
            </a:r>
            <a:endParaRPr lang="en-US" dirty="0"/>
          </a:p>
        </p:txBody>
      </p:sp>
      <p:sp>
        <p:nvSpPr>
          <p:cNvPr id="3" name="Content Placeholder 2"/>
          <p:cNvSpPr>
            <a:spLocks noGrp="1"/>
          </p:cNvSpPr>
          <p:nvPr>
            <p:ph idx="1"/>
          </p:nvPr>
        </p:nvSpPr>
        <p:spPr/>
        <p:txBody>
          <a:bodyPr/>
          <a:lstStyle/>
          <a:p>
            <a:r>
              <a:rPr lang="en-US" dirty="0" smtClean="0"/>
              <a:t>Perpetrator deliberate attempt to confuse or frighten child</a:t>
            </a:r>
          </a:p>
          <a:p>
            <a:r>
              <a:rPr lang="en-US" dirty="0"/>
              <a:t>M</a:t>
            </a:r>
            <a:r>
              <a:rPr lang="en-US" dirty="0" smtClean="0"/>
              <a:t>emory distortion related to trauma</a:t>
            </a:r>
          </a:p>
          <a:p>
            <a:r>
              <a:rPr lang="en-US" dirty="0" smtClean="0"/>
              <a:t>Coping mechanisms</a:t>
            </a:r>
          </a:p>
          <a:p>
            <a:r>
              <a:rPr lang="en-US" dirty="0" smtClean="0"/>
              <a:t>Developmental limitations</a:t>
            </a: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4.4.23</a:t>
            </a:r>
            <a:endParaRPr lang="en-US" sz="1200" dirty="0"/>
          </a:p>
        </p:txBody>
      </p:sp>
    </p:spTree>
    <p:extLst>
      <p:ext uri="{BB962C8B-B14F-4D97-AF65-F5344CB8AC3E}">
        <p14:creationId xmlns:p14="http://schemas.microsoft.com/office/powerpoint/2010/main" val="40298084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smtClean="0"/>
              <a:t>Lab Unit 4.5</a:t>
            </a:r>
            <a:endParaRPr lang="en-US" dirty="0"/>
          </a:p>
        </p:txBody>
      </p:sp>
      <p:sp>
        <p:nvSpPr>
          <p:cNvPr id="3" name="Subtitle 2"/>
          <p:cNvSpPr>
            <a:spLocks noGrp="1"/>
          </p:cNvSpPr>
          <p:nvPr>
            <p:ph type="subTitle" idx="1"/>
          </p:nvPr>
        </p:nvSpPr>
        <p:spPr>
          <a:xfrm>
            <a:off x="1344167" y="2648198"/>
            <a:ext cx="7474712" cy="1015340"/>
          </a:xfrm>
        </p:spPr>
        <p:txBody>
          <a:bodyPr>
            <a:normAutofit/>
          </a:bodyPr>
          <a:lstStyle/>
          <a:p>
            <a:r>
              <a:rPr lang="en-US" dirty="0" smtClean="0"/>
              <a:t>Child Interviewing Skills Practice</a:t>
            </a:r>
          </a:p>
        </p:txBody>
      </p:sp>
      <p:pic>
        <p:nvPicPr>
          <p:cNvPr id="4" name="Picture 10"/>
          <p:cNvPicPr>
            <a:picLocks noChangeAspect="1"/>
          </p:cNvPicPr>
          <p:nvPr/>
        </p:nvPicPr>
        <p:blipFill>
          <a:blip r:embed="rId3" cstate="screen"/>
          <a:srcRect/>
          <a:stretch>
            <a:fillRect/>
          </a:stretch>
        </p:blipFill>
        <p:spPr bwMode="auto">
          <a:xfrm>
            <a:off x="7748904" y="431863"/>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4.5.1</a:t>
            </a:r>
            <a:endParaRPr lang="en-US" sz="1200" dirty="0"/>
          </a:p>
        </p:txBody>
      </p:sp>
    </p:spTree>
    <p:extLst>
      <p:ext uri="{BB962C8B-B14F-4D97-AF65-F5344CB8AC3E}">
        <p14:creationId xmlns:p14="http://schemas.microsoft.com/office/powerpoint/2010/main" val="14755322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Learning Objectives</a:t>
            </a:r>
            <a:endParaRPr lang="en-US" dirty="0"/>
          </a:p>
        </p:txBody>
      </p:sp>
      <p:sp>
        <p:nvSpPr>
          <p:cNvPr id="7" name="Content Placeholder 6"/>
          <p:cNvSpPr>
            <a:spLocks noGrp="1"/>
          </p:cNvSpPr>
          <p:nvPr>
            <p:ph idx="1"/>
          </p:nvPr>
        </p:nvSpPr>
        <p:spPr/>
        <p:txBody>
          <a:bodyPr>
            <a:normAutofit fontScale="85000" lnSpcReduction="10000"/>
          </a:bodyPr>
          <a:lstStyle/>
          <a:p>
            <a:pPr marL="514350" indent="-514350">
              <a:buFont typeface="+mj-lt"/>
              <a:buAutoNum type="arabicPeriod"/>
            </a:pPr>
            <a:r>
              <a:rPr lang="en-US" b="1" dirty="0" smtClean="0"/>
              <a:t>Review child interview skills checklist.</a:t>
            </a:r>
          </a:p>
          <a:p>
            <a:pPr marL="514350" indent="-514350">
              <a:buFont typeface="+mj-lt"/>
              <a:buAutoNum type="arabicPeriod"/>
            </a:pPr>
            <a:r>
              <a:rPr lang="en-US" b="1" dirty="0" smtClean="0"/>
              <a:t>Demonstrate a child interview to learn about child’s care, people in the home and home environment.</a:t>
            </a:r>
          </a:p>
          <a:p>
            <a:pPr marL="514350" indent="-514350">
              <a:buFont typeface="+mj-lt"/>
              <a:buAutoNum type="arabicPeriod"/>
            </a:pPr>
            <a:r>
              <a:rPr lang="en-US" b="1" dirty="0" smtClean="0"/>
              <a:t>Demonstrate observation of child interview.</a:t>
            </a:r>
          </a:p>
          <a:p>
            <a:pPr marL="914400" lvl="1" indent="-514350"/>
            <a:r>
              <a:rPr lang="en-US" b="1" dirty="0" smtClean="0"/>
              <a:t>Lab</a:t>
            </a:r>
          </a:p>
          <a:p>
            <a:pPr marL="914400" lvl="1" indent="-514350"/>
            <a:r>
              <a:rPr lang="en-US" b="1" dirty="0" smtClean="0"/>
              <a:t>Field</a:t>
            </a:r>
          </a:p>
          <a:p>
            <a:pPr marL="514350" indent="-514350">
              <a:buFont typeface="+mj-lt"/>
              <a:buAutoNum type="arabicPeriod"/>
            </a:pPr>
            <a:r>
              <a:rPr lang="en-US" b="1" dirty="0" smtClean="0"/>
              <a:t>Based on field interview conducted, demonstrate written summary of information learned.</a:t>
            </a:r>
            <a:endParaRPr lang="en-US" b="1"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4.5.2</a:t>
            </a:r>
            <a:endParaRPr lang="en-US" sz="1200" dirty="0"/>
          </a:p>
        </p:txBody>
      </p:sp>
    </p:spTree>
    <p:extLst>
      <p:ext uri="{BB962C8B-B14F-4D97-AF65-F5344CB8AC3E}">
        <p14:creationId xmlns:p14="http://schemas.microsoft.com/office/powerpoint/2010/main" val="32443149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Interviewing Skills</a:t>
            </a:r>
            <a:endParaRPr lang="en-US" dirty="0"/>
          </a:p>
        </p:txBody>
      </p:sp>
      <p:sp>
        <p:nvSpPr>
          <p:cNvPr id="3" name="Content Placeholder 2"/>
          <p:cNvSpPr>
            <a:spLocks noGrp="1"/>
          </p:cNvSpPr>
          <p:nvPr>
            <p:ph idx="1"/>
          </p:nvPr>
        </p:nvSpPr>
        <p:spPr/>
        <p:txBody>
          <a:bodyPr>
            <a:normAutofit/>
          </a:bodyPr>
          <a:lstStyle/>
          <a:p>
            <a:r>
              <a:rPr lang="en-US" dirty="0" smtClean="0"/>
              <a:t>Opening Phase of Interview</a:t>
            </a:r>
          </a:p>
          <a:p>
            <a:pPr lvl="1"/>
            <a:r>
              <a:rPr lang="en-US" dirty="0"/>
              <a:t>Build rapport</a:t>
            </a:r>
          </a:p>
          <a:p>
            <a:pPr lvl="1"/>
            <a:r>
              <a:rPr lang="en-US" dirty="0"/>
              <a:t>Provide interview instructions</a:t>
            </a:r>
          </a:p>
          <a:p>
            <a:pPr lvl="1"/>
            <a:r>
              <a:rPr lang="en-US" dirty="0"/>
              <a:t>Conduct language </a:t>
            </a:r>
            <a:r>
              <a:rPr lang="en-US" dirty="0" smtClean="0"/>
              <a:t>assessment</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4.5.3</a:t>
            </a:r>
            <a:endParaRPr lang="en-US" sz="1200" dirty="0"/>
          </a:p>
        </p:txBody>
      </p:sp>
    </p:spTree>
    <p:extLst>
      <p:ext uri="{BB962C8B-B14F-4D97-AF65-F5344CB8AC3E}">
        <p14:creationId xmlns:p14="http://schemas.microsoft.com/office/powerpoint/2010/main" val="32651948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Interviewing Skills</a:t>
            </a:r>
            <a:endParaRPr lang="en-US" dirty="0"/>
          </a:p>
        </p:txBody>
      </p:sp>
      <p:sp>
        <p:nvSpPr>
          <p:cNvPr id="3" name="Content Placeholder 2"/>
          <p:cNvSpPr>
            <a:spLocks noGrp="1"/>
          </p:cNvSpPr>
          <p:nvPr>
            <p:ph idx="1"/>
          </p:nvPr>
        </p:nvSpPr>
        <p:spPr/>
        <p:txBody>
          <a:bodyPr>
            <a:normAutofit/>
          </a:bodyPr>
          <a:lstStyle/>
          <a:p>
            <a:r>
              <a:rPr lang="en-US" dirty="0" smtClean="0"/>
              <a:t>Information collection</a:t>
            </a:r>
          </a:p>
          <a:p>
            <a:pPr lvl="1"/>
            <a:r>
              <a:rPr lang="en-US" dirty="0" smtClean="0"/>
              <a:t>Use clear language</a:t>
            </a:r>
          </a:p>
          <a:p>
            <a:pPr lvl="1"/>
            <a:r>
              <a:rPr lang="en-US" dirty="0" smtClean="0"/>
              <a:t>Use attending behaviors</a:t>
            </a:r>
          </a:p>
          <a:p>
            <a:pPr lvl="1"/>
            <a:r>
              <a:rPr lang="en-US" dirty="0" smtClean="0"/>
              <a:t>Ask appropriate questions</a:t>
            </a:r>
          </a:p>
          <a:p>
            <a:pPr lvl="1"/>
            <a:r>
              <a:rPr lang="en-US" dirty="0" smtClean="0"/>
              <a:t>Provide child with positive reinforcement</a:t>
            </a:r>
          </a:p>
          <a:p>
            <a:pPr lvl="1"/>
            <a:r>
              <a:rPr lang="en-US" dirty="0" smtClean="0"/>
              <a:t>Guide interview and questions from general to specific</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4.5.4</a:t>
            </a:r>
            <a:endParaRPr lang="en-US" sz="1200" dirty="0"/>
          </a:p>
        </p:txBody>
      </p:sp>
    </p:spTree>
    <p:extLst>
      <p:ext uri="{BB962C8B-B14F-4D97-AF65-F5344CB8AC3E}">
        <p14:creationId xmlns:p14="http://schemas.microsoft.com/office/powerpoint/2010/main" val="11391707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Interviewing Skills</a:t>
            </a:r>
            <a:endParaRPr lang="en-US" dirty="0"/>
          </a:p>
        </p:txBody>
      </p:sp>
      <p:sp>
        <p:nvSpPr>
          <p:cNvPr id="3" name="Content Placeholder 2"/>
          <p:cNvSpPr>
            <a:spLocks noGrp="1"/>
          </p:cNvSpPr>
          <p:nvPr>
            <p:ph idx="1"/>
          </p:nvPr>
        </p:nvSpPr>
        <p:spPr/>
        <p:txBody>
          <a:bodyPr>
            <a:normAutofit/>
          </a:bodyPr>
          <a:lstStyle/>
          <a:p>
            <a:r>
              <a:rPr lang="en-US" dirty="0" smtClean="0"/>
              <a:t>Closing Phase of Interview</a:t>
            </a:r>
          </a:p>
          <a:p>
            <a:pPr lvl="1"/>
            <a:r>
              <a:rPr lang="en-US" dirty="0"/>
              <a:t>Discuss next steps</a:t>
            </a:r>
            <a:endParaRPr lang="en-US" sz="2000" dirty="0"/>
          </a:p>
          <a:p>
            <a:pPr lvl="1"/>
            <a:r>
              <a:rPr lang="en-US" dirty="0"/>
              <a:t>Answer any questions child had</a:t>
            </a:r>
            <a:endParaRPr lang="en-US" sz="2000" dirty="0"/>
          </a:p>
          <a:p>
            <a:pPr lvl="1"/>
            <a:r>
              <a:rPr lang="en-US" dirty="0"/>
              <a:t>Affirm child for sharing information</a:t>
            </a:r>
            <a:endParaRPr lang="en-US" sz="2000" dirty="0"/>
          </a:p>
          <a:p>
            <a:pPr lvl="1"/>
            <a:endParaRPr lang="en-US" dirty="0" smtClean="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4.5.5</a:t>
            </a:r>
            <a:endParaRPr lang="en-US" sz="1200" dirty="0"/>
          </a:p>
        </p:txBody>
      </p:sp>
    </p:spTree>
    <p:extLst>
      <p:ext uri="{BB962C8B-B14F-4D97-AF65-F5344CB8AC3E}">
        <p14:creationId xmlns:p14="http://schemas.microsoft.com/office/powerpoint/2010/main" val="2931422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a:bodyPr>
          <a:lstStyle/>
          <a:p>
            <a:r>
              <a:rPr lang="en-US" sz="3600" dirty="0" smtClean="0"/>
              <a:t>Lab Activity 11:</a:t>
            </a:r>
            <a:r>
              <a:rPr lang="en-US" dirty="0"/>
              <a:t/>
            </a:r>
            <a:br>
              <a:rPr lang="en-US" dirty="0"/>
            </a:br>
            <a:r>
              <a:rPr lang="en-US" dirty="0" smtClean="0"/>
              <a:t>Skills Demonstration</a:t>
            </a:r>
            <a:r>
              <a:rPr lang="en-US" sz="3600" dirty="0" smtClean="0"/>
              <a:t/>
            </a:r>
            <a:br>
              <a:rPr lang="en-US" sz="3600" dirty="0" smtClean="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4.5.6</a:t>
            </a:r>
            <a:endParaRPr lang="en-US" sz="1200" dirty="0"/>
          </a:p>
        </p:txBody>
      </p:sp>
    </p:spTree>
    <p:extLst>
      <p:ext uri="{BB962C8B-B14F-4D97-AF65-F5344CB8AC3E}">
        <p14:creationId xmlns:p14="http://schemas.microsoft.com/office/powerpoint/2010/main" val="13695957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Congratulations!</a:t>
            </a:r>
            <a:endParaRPr lang="en-US" dirty="0"/>
          </a:p>
        </p:txBody>
      </p:sp>
      <p:pic>
        <p:nvPicPr>
          <p:cNvPr id="9218" name="Picture 2" descr="C:\Program Files (x86)\Microsoft Office\MEDIA\CAGCAT10\j0216516.wm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59497" y="3123552"/>
            <a:ext cx="1572768" cy="182057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radigan-linda\AppData\Local\Microsoft\Windows\Temporary Internet Files\Content.IE5\YD1ON6KA\MP9004100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615" y="1949570"/>
            <a:ext cx="5503653" cy="38818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a:t>
            </a:r>
            <a:r>
              <a:rPr lang="en-US" sz="1200" smtClean="0"/>
              <a:t>Lab 4.5.7</a:t>
            </a:r>
            <a:endParaRPr lang="en-US" sz="1200" dirty="0"/>
          </a:p>
        </p:txBody>
      </p:sp>
    </p:spTree>
    <p:extLst>
      <p:ext uri="{BB962C8B-B14F-4D97-AF65-F5344CB8AC3E}">
        <p14:creationId xmlns:p14="http://schemas.microsoft.com/office/powerpoint/2010/main" val="1452438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fontScale="92500" lnSpcReduction="20000"/>
          </a:bodyPr>
          <a:lstStyle/>
          <a:p>
            <a:pPr marL="514350" lvl="0" indent="-514350">
              <a:buFont typeface="+mj-lt"/>
              <a:buAutoNum type="arabicPeriod"/>
            </a:pPr>
            <a:r>
              <a:rPr lang="en-US" dirty="0" smtClean="0"/>
              <a:t>Identify different types and purposes of child interviews.</a:t>
            </a:r>
          </a:p>
          <a:p>
            <a:pPr marL="514350" lvl="0" indent="-514350">
              <a:buFont typeface="+mj-lt"/>
              <a:buAutoNum type="arabicPeriod"/>
            </a:pPr>
            <a:r>
              <a:rPr lang="en-US" dirty="0" smtClean="0"/>
              <a:t>Explain the stages of a child interview.</a:t>
            </a:r>
          </a:p>
          <a:p>
            <a:pPr marL="514350" lvl="0" indent="-514350">
              <a:buFont typeface="+mj-lt"/>
              <a:buAutoNum type="arabicPeriod"/>
            </a:pPr>
            <a:r>
              <a:rPr lang="en-US" dirty="0" smtClean="0"/>
              <a:t>Describe impact of child characteristics on interview approach.</a:t>
            </a:r>
          </a:p>
          <a:p>
            <a:pPr marL="514350" lvl="0" indent="-514350">
              <a:buFont typeface="+mj-lt"/>
              <a:buAutoNum type="arabicPeriod"/>
            </a:pPr>
            <a:r>
              <a:rPr lang="en-US" dirty="0" smtClean="0"/>
              <a:t>Discuss appropriate and inappropriate question types for children.</a:t>
            </a:r>
          </a:p>
          <a:p>
            <a:pPr marL="514350" lvl="0" indent="-514350">
              <a:buFont typeface="+mj-lt"/>
              <a:buAutoNum type="arabicPeriod"/>
            </a:pPr>
            <a:r>
              <a:rPr lang="en-US" dirty="0" smtClean="0"/>
              <a:t>Explain the specific “instructions” for children that are provided in child interviews.</a:t>
            </a:r>
          </a:p>
          <a:p>
            <a:pPr lvl="0">
              <a:buNone/>
            </a:pPr>
            <a:endParaRPr lang="en-US" dirty="0" smtClean="0"/>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smtClean="0"/>
              <a:t>Core Pre-Service Curriculum – Lab 4.2.2</a:t>
            </a:r>
            <a:endParaRPr lang="en-US" sz="1200" dirty="0"/>
          </a:p>
        </p:txBody>
      </p:sp>
    </p:spTree>
    <p:extLst>
      <p:ext uri="{BB962C8B-B14F-4D97-AF65-F5344CB8AC3E}">
        <p14:creationId xmlns:p14="http://schemas.microsoft.com/office/powerpoint/2010/main" val="217248177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ACP-whit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FA6F372E3F374D8C72B176BF3D73AB" ma:contentTypeVersion="0" ma:contentTypeDescription="Create a new document." ma:contentTypeScope="" ma:versionID="6e91955bbb8bbfd3c326cc6a6fac490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FF0424-1008-47F5-AFD1-6DAFFB08595D}"/>
</file>

<file path=customXml/itemProps2.xml><?xml version="1.0" encoding="utf-8"?>
<ds:datastoreItem xmlns:ds="http://schemas.openxmlformats.org/officeDocument/2006/customXml" ds:itemID="{ABA2F853-D7DD-444B-A939-67DE9885392F}"/>
</file>

<file path=customXml/itemProps3.xml><?xml version="1.0" encoding="utf-8"?>
<ds:datastoreItem xmlns:ds="http://schemas.openxmlformats.org/officeDocument/2006/customXml" ds:itemID="{BEDC6BF3-0F82-45E8-A4F1-9A0EA79D122E}"/>
</file>

<file path=docProps/app.xml><?xml version="1.0" encoding="utf-8"?>
<Properties xmlns="http://schemas.openxmlformats.org/officeDocument/2006/extended-properties" xmlns:vt="http://schemas.openxmlformats.org/officeDocument/2006/docPropsVTypes">
  <Template>ACP-white</Template>
  <TotalTime>19278</TotalTime>
  <Words>2724</Words>
  <Application>Microsoft Office PowerPoint</Application>
  <PresentationFormat>On-screen Show (4:3)</PresentationFormat>
  <Paragraphs>559</Paragraphs>
  <Slides>88</Slides>
  <Notes>29</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109" baseType="lpstr">
      <vt:lpstr>Arial</vt:lpstr>
      <vt:lpstr>Arial Black</vt:lpstr>
      <vt:lpstr>Arial Narrow</vt:lpstr>
      <vt:lpstr>Bookman Old Style</vt:lpstr>
      <vt:lpstr>Calibri</vt:lpstr>
      <vt:lpstr>Century Gothic</vt:lpstr>
      <vt:lpstr>Comic Sans MS</vt:lpstr>
      <vt:lpstr>Curlz MT</vt:lpstr>
      <vt:lpstr>Franklin Gothic Book</vt:lpstr>
      <vt:lpstr>Garamond</vt:lpstr>
      <vt:lpstr>Impact</vt:lpstr>
      <vt:lpstr>Jokerman</vt:lpstr>
      <vt:lpstr>Juice ITC</vt:lpstr>
      <vt:lpstr>Lucida Sans</vt:lpstr>
      <vt:lpstr>Matisse ITC</vt:lpstr>
      <vt:lpstr>Monotype Corsiva</vt:lpstr>
      <vt:lpstr>Tempus Sans ITC</vt:lpstr>
      <vt:lpstr>Times New Roman</vt:lpstr>
      <vt:lpstr>Wingdings</vt:lpstr>
      <vt:lpstr>ACP-white</vt:lpstr>
      <vt:lpstr>Document</vt:lpstr>
      <vt:lpstr>Communication Skills Lab 4</vt:lpstr>
      <vt:lpstr>Day 1 Agenda</vt:lpstr>
      <vt:lpstr>Day 2 Agenda</vt:lpstr>
      <vt:lpstr>Lab Unit 4.1</vt:lpstr>
      <vt:lpstr>Learning Objectives</vt:lpstr>
      <vt:lpstr>Effective Interview Openings</vt:lpstr>
      <vt:lpstr>Information Gathering</vt:lpstr>
      <vt:lpstr>Lab Unit 4.2</vt:lpstr>
      <vt:lpstr>Learning Objectives</vt:lpstr>
      <vt:lpstr>Translate this…</vt:lpstr>
      <vt:lpstr>PowerPoint Presentation</vt:lpstr>
      <vt:lpstr>Child Interview Types</vt:lpstr>
      <vt:lpstr>“She understands a lot, she just can’t talk yet.”</vt:lpstr>
      <vt:lpstr>Child Interview Types</vt:lpstr>
      <vt:lpstr>Engagement Skills Continuum</vt:lpstr>
      <vt:lpstr>Lab Activity 1: Ten Step Investigative Interview Part 1 </vt:lpstr>
      <vt:lpstr>Ask open ended questions</vt:lpstr>
      <vt:lpstr>Opening Phase of Interview</vt:lpstr>
      <vt:lpstr> Interviews at school</vt:lpstr>
      <vt:lpstr>Non-threatening, empathetic style</vt:lpstr>
      <vt:lpstr>Explaining Interview Purpose</vt:lpstr>
      <vt:lpstr>Interviewing Essentials</vt:lpstr>
      <vt:lpstr>Decrease Child Stress Level</vt:lpstr>
      <vt:lpstr>Lab Activity 2: Ten Step Investigative Interview, The Instructions </vt:lpstr>
      <vt:lpstr>Instructions for Child Interviews</vt:lpstr>
      <vt:lpstr>Lab Activity 3: Demonstrate use of child interview instructions. </vt:lpstr>
      <vt:lpstr>Tips To Consider When Talking With A Child In Distress</vt:lpstr>
      <vt:lpstr>Lab Unit 4.3</vt:lpstr>
      <vt:lpstr>Learning Objectives</vt:lpstr>
      <vt:lpstr>Suggestibility</vt:lpstr>
      <vt:lpstr>Lab Activity 4: Ten Step Investigative Interview,  Narrative Practice </vt:lpstr>
      <vt:lpstr>Like to do/Don’t like to do</vt:lpstr>
      <vt:lpstr>                Frames</vt:lpstr>
      <vt:lpstr>Tell me about your birthday!</vt:lpstr>
      <vt:lpstr>Narrative: Helping the child tell their story</vt:lpstr>
      <vt:lpstr>Language Assessment </vt:lpstr>
      <vt:lpstr>  Pre-School Age  (3-5 years)</vt:lpstr>
      <vt:lpstr>Language Challenges:  Pre-School Age</vt:lpstr>
      <vt:lpstr>Is this alligator pretend or real?</vt:lpstr>
      <vt:lpstr>Anatomical Diagrams</vt:lpstr>
      <vt:lpstr>In their own words…</vt:lpstr>
      <vt:lpstr>Understanding of feelings</vt:lpstr>
      <vt:lpstr>Language Challenges:  Pre-School Age, continued</vt:lpstr>
      <vt:lpstr>Language Challenges:  Pre-School Age, continued</vt:lpstr>
      <vt:lpstr>Where is my pen?</vt:lpstr>
      <vt:lpstr>Language Assessment:  Pre-School Age</vt:lpstr>
      <vt:lpstr>Other ways to confuse a child…</vt:lpstr>
      <vt:lpstr>Lab Activity 5: Demonstrating Language Solutions </vt:lpstr>
      <vt:lpstr>Lab Activity 6: What to ask a Four-Year-Old </vt:lpstr>
      <vt:lpstr>Language Skills: Latency Age (6-11)</vt:lpstr>
      <vt:lpstr>Challenges: Latency Age (6-11)</vt:lpstr>
      <vt:lpstr>Language Assessment: Latency Age (6-11)</vt:lpstr>
      <vt:lpstr>Understanding of Time</vt:lpstr>
      <vt:lpstr>Understanding of feelings</vt:lpstr>
      <vt:lpstr>Lab Activity 7: What to ask a Nine-Year-Old </vt:lpstr>
      <vt:lpstr>Adolescents (12-18)</vt:lpstr>
      <vt:lpstr>Interviewing Considerations for Adolescents</vt:lpstr>
      <vt:lpstr>Lab Activity 8: What to ask a fifteen-year old </vt:lpstr>
      <vt:lpstr>Child Interviewing Day 2 Lab Unit 4.4</vt:lpstr>
      <vt:lpstr>Day 2 Agenda</vt:lpstr>
      <vt:lpstr>Learning Objectives</vt:lpstr>
      <vt:lpstr>Child Interview Opening</vt:lpstr>
      <vt:lpstr>Child Interview- Gathering Information</vt:lpstr>
      <vt:lpstr>Lab Activity 9: Asking child about adult functioning, parenting and discipline </vt:lpstr>
      <vt:lpstr>Forensic Interview Rooms: Pre-Interview Room                        Interview Room</vt:lpstr>
      <vt:lpstr>PowerPoint Presentation</vt:lpstr>
      <vt:lpstr>Learning about maltreatment</vt:lpstr>
      <vt:lpstr>“Ten Step Investigative Interview,” Last four….</vt:lpstr>
      <vt:lpstr>Memory research</vt:lpstr>
      <vt:lpstr>Guidelines for Age-Appropriate  Interview Questions</vt:lpstr>
      <vt:lpstr>Appropriate Cues vs. Leading Questions</vt:lpstr>
      <vt:lpstr>Child Sexual Abuse Needs to Be Explored When</vt:lpstr>
      <vt:lpstr>Questions About Possible Sexual Abuse</vt:lpstr>
      <vt:lpstr>Touch Inquiry “Where is it ok?”</vt:lpstr>
      <vt:lpstr>PowerPoint Presentation</vt:lpstr>
      <vt:lpstr>Important Considers Regarding Disclosures/Child Statements</vt:lpstr>
      <vt:lpstr>The Three Houses</vt:lpstr>
      <vt:lpstr>House of Worries</vt:lpstr>
      <vt:lpstr>Lab Activity 10: Asking child about details </vt:lpstr>
      <vt:lpstr>Other important questions</vt:lpstr>
      <vt:lpstr>Disclosure sounds bizarre…</vt:lpstr>
      <vt:lpstr>Lab Unit 4.5</vt:lpstr>
      <vt:lpstr>Learning Objectives</vt:lpstr>
      <vt:lpstr>Child Interviewing Skills</vt:lpstr>
      <vt:lpstr>Child Interviewing Skills</vt:lpstr>
      <vt:lpstr>Child Interviewing Skills</vt:lpstr>
      <vt:lpstr>Lab Activity 11: Skills Demonstration </vt:lpstr>
      <vt:lpstr>Congratulations!</vt:lpstr>
    </vt:vector>
  </TitlesOfParts>
  <Company>Frontera Interactive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Cindy</dc:creator>
  <cp:lastModifiedBy>Menendez, Pamela</cp:lastModifiedBy>
  <cp:revision>670</cp:revision>
  <cp:lastPrinted>2015-01-14T17:28:19Z</cp:lastPrinted>
  <dcterms:created xsi:type="dcterms:W3CDTF">2013-01-31T01:40:39Z</dcterms:created>
  <dcterms:modified xsi:type="dcterms:W3CDTF">2015-01-22T17:39:56Z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ToT FSDMM Super SPE PPT</vt:lpwstr>
  </property>
  <property fmtid="{D5CDD505-2E9C-101B-9397-08002B2CF9AE}" pid="4" name="ArticulateGUID">
    <vt:lpwstr>516AB48F-13D2-4312-3F05-703F303F3F0E</vt:lpwstr>
  </property>
  <property fmtid="{D5CDD505-2E9C-101B-9397-08002B2CF9AE}" pid="5" name="ArticulateProjectFull">
    <vt:lpwstr>C:\Users\YYY\Desktop\Qingfu\ASD\DCF\Super SPE\ToT FSDMM Super SPE PPT - Revisions by Wang-Williams_04292013.ppta</vt:lpwstr>
  </property>
  <property fmtid="{D5CDD505-2E9C-101B-9397-08002B2CF9AE}" pid="6" name="ContentTypeId">
    <vt:lpwstr>0x01010093FA6F372E3F374D8C72B176BF3D73AB</vt:lpwstr>
  </property>
</Properties>
</file>